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27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  <a:prstGeom prst="rect">
            <a:avLst/>
          </a:prstGeo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63672" y="6520259"/>
            <a:ext cx="3786690" cy="365125"/>
          </a:xfrm>
        </p:spPr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38" y="6520259"/>
            <a:ext cx="3786691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91088" y="6520258"/>
            <a:ext cx="1161826" cy="365125"/>
          </a:xfrm>
        </p:spPr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CBCD-56C8-4ADA-A6F4-AE0864057349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1CCD-ABE4-4EA9-8534-40F4B35DBDB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1688232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019007"/>
            <a:ext cx="8723376" cy="1041842"/>
            <a:chOff x="-3905251" y="4294188"/>
            <a:chExt cx="13027839" cy="1482454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482454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309320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F5DCBCD-56C8-4ADA-A6F4-AE0864057349}" type="datetimeFigureOut">
              <a:rPr lang="pt-PT" smtClean="0"/>
              <a:pPr/>
              <a:t>29-05-2013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D2D1CCD-ABE4-4EA9-8534-40F4B35DBDB3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5" name="Título 2"/>
          <p:cNvSpPr txBox="1">
            <a:spLocks/>
          </p:cNvSpPr>
          <p:nvPr userDrawn="1"/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t-PT" smtClean="0">
                <a:solidFill>
                  <a:schemeClr val="tx1"/>
                </a:solidFill>
              </a:rPr>
              <a:t/>
            </a:r>
            <a:br>
              <a:rPr lang="pt-PT" smtClean="0">
                <a:solidFill>
                  <a:schemeClr val="tx1"/>
                </a:solidFill>
              </a:rPr>
            </a:br>
            <a:endParaRPr lang="pt-PT" dirty="0"/>
          </a:p>
        </p:txBody>
      </p:sp>
      <p:sp>
        <p:nvSpPr>
          <p:cNvPr id="16" name="Rectângulo 15"/>
          <p:cNvSpPr/>
          <p:nvPr userDrawn="1"/>
        </p:nvSpPr>
        <p:spPr>
          <a:xfrm>
            <a:off x="755576" y="6381328"/>
            <a:ext cx="7920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chemeClr val="accent1">
                    <a:lumMod val="50000"/>
                  </a:schemeClr>
                </a:solidFill>
              </a:rPr>
              <a:t>O Fundo Social Europeu - FSE no financiamento de estratégias de empregabilidade e coesão social</a:t>
            </a:r>
            <a:endParaRPr lang="pt-PT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2" name="Imagem 21" descr="748px-Flag_of_the_Azores_svg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07504" y="6237312"/>
            <a:ext cx="647639" cy="432048"/>
          </a:xfrm>
          <a:prstGeom prst="rect">
            <a:avLst/>
          </a:prstGeom>
        </p:spPr>
      </p:pic>
      <p:cxnSp>
        <p:nvCxnSpPr>
          <p:cNvPr id="24" name="Conexão recta 23"/>
          <p:cNvCxnSpPr/>
          <p:nvPr userDrawn="1"/>
        </p:nvCxnSpPr>
        <p:spPr>
          <a:xfrm>
            <a:off x="899592" y="6381328"/>
            <a:ext cx="806489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2780928"/>
            <a:ext cx="8640960" cy="4032448"/>
          </a:xfrm>
        </p:spPr>
        <p:txBody>
          <a:bodyPr>
            <a:noAutofit/>
          </a:bodyPr>
          <a:lstStyle/>
          <a:p>
            <a:r>
              <a:rPr lang="pt-PT" sz="2400" b="1" dirty="0">
                <a:solidFill>
                  <a:schemeClr val="bg1"/>
                </a:solidFill>
              </a:rPr>
              <a:t/>
            </a:r>
            <a:br>
              <a:rPr lang="pt-PT" sz="2400" b="1" dirty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>Os </a:t>
            </a:r>
            <a:r>
              <a:rPr lang="pt-PT" sz="2400" b="1" dirty="0">
                <a:solidFill>
                  <a:schemeClr val="bg1"/>
                </a:solidFill>
              </a:rPr>
              <a:t>Fundos de Coesão </a:t>
            </a: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>no próximo </a:t>
            </a:r>
            <a:r>
              <a:rPr lang="pt-PT" sz="2400" b="1" dirty="0">
                <a:solidFill>
                  <a:schemeClr val="bg1"/>
                </a:solidFill>
              </a:rPr>
              <a:t>período de programação </a:t>
            </a:r>
            <a:r>
              <a:rPr lang="pt-PT" sz="2400" b="1" dirty="0" smtClean="0">
                <a:solidFill>
                  <a:schemeClr val="bg1"/>
                </a:solidFill>
              </a:rPr>
              <a:t>2014-2020</a:t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>
                <a:solidFill>
                  <a:schemeClr val="bg1"/>
                </a:solidFill>
              </a:rPr>
              <a:t/>
            </a:r>
            <a:br>
              <a:rPr lang="pt-PT" sz="2400" b="1" dirty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>O Fundo Social Europeu </a:t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>- Estratégias </a:t>
            </a:r>
            <a:r>
              <a:rPr lang="pt-PT" sz="2400" b="1" dirty="0">
                <a:solidFill>
                  <a:schemeClr val="bg1"/>
                </a:solidFill>
              </a:rPr>
              <a:t>de empregabilidade e coesão </a:t>
            </a:r>
            <a:r>
              <a:rPr lang="pt-PT" sz="2400" b="1" dirty="0" smtClean="0">
                <a:solidFill>
                  <a:schemeClr val="bg1"/>
                </a:solidFill>
              </a:rPr>
              <a:t>social –</a:t>
            </a:r>
            <a:r>
              <a:rPr lang="pt-PT" sz="2400" b="1" dirty="0">
                <a:solidFill>
                  <a:schemeClr val="bg1"/>
                </a:solidFill>
              </a:rPr>
              <a:t/>
            </a:r>
            <a:br>
              <a:rPr lang="pt-PT" sz="2400" b="1" dirty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 smtClean="0">
                <a:solidFill>
                  <a:schemeClr val="bg1"/>
                </a:solidFill>
              </a:rPr>
              <a:t/>
            </a:r>
            <a:br>
              <a:rPr lang="pt-PT" sz="2400" b="1" dirty="0" smtClean="0">
                <a:solidFill>
                  <a:schemeClr val="bg1"/>
                </a:solidFill>
              </a:rPr>
            </a:br>
            <a:r>
              <a:rPr lang="pt-PT" sz="2400" b="1" dirty="0">
                <a:solidFill>
                  <a:schemeClr val="bg1"/>
                </a:solidFill>
              </a:rPr>
              <a:t/>
            </a:r>
            <a:br>
              <a:rPr lang="pt-PT" sz="2400" b="1" dirty="0">
                <a:solidFill>
                  <a:schemeClr val="bg1"/>
                </a:solidFill>
              </a:rPr>
            </a:br>
            <a:r>
              <a:rPr lang="pt-PT" sz="1800" b="1" dirty="0" smtClean="0">
                <a:solidFill>
                  <a:schemeClr val="accent1">
                    <a:lumMod val="50000"/>
                  </a:schemeClr>
                </a:solidFill>
              </a:rPr>
              <a:t>UAC</a:t>
            </a:r>
            <a:r>
              <a:rPr lang="pt-PT" sz="1800" b="1" dirty="0">
                <a:solidFill>
                  <a:schemeClr val="accent1">
                    <a:lumMod val="50000"/>
                  </a:schemeClr>
                </a:solidFill>
              </a:rPr>
              <a:t>, Ponta Delgada,  29 de </a:t>
            </a:r>
            <a:r>
              <a:rPr lang="pt-PT" sz="1800" b="1" dirty="0" smtClean="0">
                <a:solidFill>
                  <a:schemeClr val="accent1">
                    <a:lumMod val="50000"/>
                  </a:schemeClr>
                </a:solidFill>
              </a:rPr>
              <a:t>Maio </a:t>
            </a:r>
            <a:r>
              <a:rPr lang="pt-PT" sz="1800" b="1" dirty="0">
                <a:solidFill>
                  <a:schemeClr val="accent1">
                    <a:lumMod val="50000"/>
                  </a:schemeClr>
                </a:solidFill>
              </a:rPr>
              <a:t>de 2013</a:t>
            </a:r>
            <a:br>
              <a:rPr lang="pt-PT" sz="1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pt-PT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Imagem 4" descr="748px-Flag_of_the_Azores_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3835" y="620688"/>
            <a:ext cx="1296144" cy="864674"/>
          </a:xfrm>
          <a:prstGeom prst="rect">
            <a:avLst/>
          </a:prstGeom>
        </p:spPr>
      </p:pic>
      <p:pic>
        <p:nvPicPr>
          <p:cNvPr id="4" name="Picture 2" descr="https://encrypted-tbn2.gstatic.com/images?q=tbn:ANd9GcSec8UjtD_A_e0ajKZIXoaKKa89MLsugX3BfURTYVHUpAScKrupT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3996" y="620689"/>
            <a:ext cx="1344148" cy="864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55973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51520" y="1706496"/>
            <a:ext cx="8676456" cy="3450696"/>
          </a:xfrm>
        </p:spPr>
        <p:txBody>
          <a:bodyPr>
            <a:noAutofit/>
          </a:bodyPr>
          <a:lstStyle/>
          <a:p>
            <a:pPr marL="274320" lvl="1">
              <a:lnSpc>
                <a:spcPct val="150000"/>
              </a:lnSpc>
            </a:pPr>
            <a:r>
              <a:rPr lang="pt-PT" sz="2000" b="1" dirty="0" smtClean="0"/>
              <a:t>Incentivar Contratos territoriais de Desenvolvimento local e Social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2200" dirty="0" smtClean="0"/>
              <a:t> </a:t>
            </a:r>
            <a:r>
              <a:rPr lang="pt-PT" sz="1800" dirty="0" smtClean="0"/>
              <a:t>Promover a inclusão social dos cidadãos, capacitar a comunidade e as instituições e apoiar a reabilitação física, social, económica e territorial;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Mobilizar os atores em torno de uma estratégia de desenvolvimento local;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Incentivar a formação e prática da   Agricultura;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Atividades ligada ao turismo, guias Percursos terrestres trilhos, etc.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Reabilitação das condições habitacionais;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Valorização do património cultural e religioso;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- Contratos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Territoriais de Desenvolvimento Local e Social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60040" y="1628800"/>
            <a:ext cx="8676456" cy="3450696"/>
          </a:xfrm>
        </p:spPr>
        <p:txBody>
          <a:bodyPr>
            <a:noAutofit/>
          </a:bodyPr>
          <a:lstStyle/>
          <a:p>
            <a:pPr marL="274320" lvl="1" fontAlgn="base">
              <a:lnSpc>
                <a:spcPct val="150000"/>
              </a:lnSpc>
              <a:spcAft>
                <a:spcPct val="0"/>
              </a:spcAft>
            </a:pPr>
            <a:r>
              <a:rPr lang="pt-PT" sz="2000" b="1" dirty="0" smtClean="0"/>
              <a:t>Promover a reabilitação e acessibilidades  nas cidades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mudança de mentalidades e atitudes;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promoção da autonomia, sentimento de inclusão;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Reconhecimento dos Açores como uma Região inclusiva;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 dinamização da economia: </a:t>
            </a:r>
          </a:p>
          <a:p>
            <a:pPr lvl="2" fontAlgn="base">
              <a:lnSpc>
                <a:spcPct val="150000"/>
              </a:lnSpc>
              <a:spcAft>
                <a:spcPct val="0"/>
              </a:spcAft>
              <a:buFont typeface="Courier New" pitchFamily="49" charset="0"/>
              <a:buChar char="o"/>
            </a:pPr>
            <a:r>
              <a:rPr lang="pt-PT" sz="1600" dirty="0" smtClean="0"/>
              <a:t>sector da construção civil</a:t>
            </a:r>
          </a:p>
          <a:p>
            <a:pPr lvl="2" fontAlgn="base">
              <a:lnSpc>
                <a:spcPct val="150000"/>
              </a:lnSpc>
              <a:spcAft>
                <a:spcPct val="0"/>
              </a:spcAft>
              <a:buFont typeface="Courier New" pitchFamily="49" charset="0"/>
              <a:buChar char="o"/>
            </a:pPr>
            <a:r>
              <a:rPr lang="pt-PT" sz="1600" dirty="0" smtClean="0"/>
              <a:t> industrias criativas e informáticas;</a:t>
            </a:r>
          </a:p>
          <a:p>
            <a:pPr lvl="2" fontAlgn="base">
              <a:lnSpc>
                <a:spcPct val="150000"/>
              </a:lnSpc>
              <a:spcAft>
                <a:spcPct val="0"/>
              </a:spcAft>
              <a:buFont typeface="Courier New" pitchFamily="49" charset="0"/>
              <a:buChar char="o"/>
            </a:pPr>
            <a:r>
              <a:rPr lang="pt-PT" sz="1600" dirty="0" smtClean="0"/>
              <a:t> Turismo, nichos do Turismo Sénior e Turismo inclusivo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7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- Acessibilidades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nas cidades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432048" y="1706496"/>
            <a:ext cx="8676456" cy="3450696"/>
          </a:xfrm>
        </p:spPr>
        <p:txBody>
          <a:bodyPr>
            <a:noAutofit/>
          </a:bodyPr>
          <a:lstStyle/>
          <a:p>
            <a:pPr marL="274320" lvl="1" fontAlgn="base">
              <a:lnSpc>
                <a:spcPct val="150000"/>
              </a:lnSpc>
              <a:spcAft>
                <a:spcPct val="0"/>
              </a:spcAft>
            </a:pPr>
            <a:r>
              <a:rPr lang="pt-PT" sz="2000" b="1" dirty="0" smtClean="0"/>
              <a:t>Prevenir e combater as descriminações múltiplas e a violência 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Apoiar Ações de Sensibilização e investigação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Formação de grupos estratégicos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Estratégia de combate à Violência 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Planos da Igualdade 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Medidas de conciliação da vida familiar e profissional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Igualdade de Género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r>
              <a:rPr lang="pt-PT" sz="1800" dirty="0" smtClean="0"/>
              <a:t>Suporte a grupos de risco </a:t>
            </a:r>
          </a:p>
          <a:p>
            <a:pPr lvl="1" fontAlgn="base">
              <a:lnSpc>
                <a:spcPct val="150000"/>
              </a:lnSpc>
              <a:spcAft>
                <a:spcPct val="0"/>
              </a:spcAft>
              <a:buFont typeface="Wingdings" pitchFamily="2" charset="2"/>
              <a:buChar char="ü"/>
            </a:pPr>
            <a:endParaRPr lang="pt-PT" sz="18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332656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- Prevenir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 combater as descriminações múltiplas e a violência 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95536" y="1772816"/>
            <a:ext cx="8496944" cy="3450696"/>
          </a:xfrm>
        </p:spPr>
        <p:txBody>
          <a:bodyPr>
            <a:noAutofit/>
          </a:bodyPr>
          <a:lstStyle/>
          <a:p>
            <a:r>
              <a:rPr lang="pt-PT" sz="2000" b="1" dirty="0" smtClean="0"/>
              <a:t>Objetivo temático: 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Promover a inclusão social e combater a pobreza</a:t>
            </a:r>
          </a:p>
          <a:p>
            <a:endParaRPr lang="pt-PT" sz="2000" dirty="0" smtClean="0"/>
          </a:p>
          <a:p>
            <a:pPr>
              <a:buNone/>
            </a:pPr>
            <a:endParaRPr lang="pt-PT" sz="2000" dirty="0" smtClean="0"/>
          </a:p>
          <a:p>
            <a:r>
              <a:rPr lang="pt-PT" sz="2000" b="1" dirty="0" smtClean="0"/>
              <a:t>Prioridades de Investimento: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 Inclusão social ativa;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Desenvolvimento local e social;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Melhoria do acesso a serviços;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Igualdade de oportunidades e combate às descriminações;</a:t>
            </a:r>
          </a:p>
          <a:p>
            <a:endParaRPr lang="pt-PT" sz="2000" dirty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Objetivo temático e Prioridades de Investimento 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3450696"/>
          </a:xfrm>
        </p:spPr>
        <p:txBody>
          <a:bodyPr>
            <a:noAutofit/>
          </a:bodyPr>
          <a:lstStyle/>
          <a:p>
            <a:r>
              <a:rPr lang="pt-PT" sz="2000" b="1" dirty="0" smtClean="0"/>
              <a:t>Grupos Vulneráveis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População desempregada, na maioria com baixas qualificações escolares e profissionais;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Ativos com baixas níveis de educação e qualificações acrescidos de baixas remunerações;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Crianças e jovens em risco de pobreza; 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A feminização do desemprego;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Os idosos; 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As pessoas com deficiência ou incapacidade;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Públicos mais vulneráveis como os deportados, os imigrantes e os sem-abrigo, os toxicodependentes;</a:t>
            </a:r>
          </a:p>
          <a:p>
            <a:pPr lvl="0"/>
            <a:r>
              <a:rPr lang="pt-PT" sz="2000" b="1" dirty="0" smtClean="0"/>
              <a:t>Contextos vulneráveis :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Condição arquipelágica- territórios mais vulneráveis pela desertificação e mais envelhecidos;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Territórios marginalizados e estigmatizados; </a:t>
            </a:r>
          </a:p>
          <a:p>
            <a:pPr lvl="1">
              <a:buFont typeface="Wingdings" pitchFamily="2" charset="2"/>
              <a:buChar char="ü"/>
            </a:pPr>
            <a:r>
              <a:rPr lang="pt-PT" sz="1800" dirty="0" smtClean="0"/>
              <a:t>Territórios sujeitos a Intempéries e calamidades;</a:t>
            </a:r>
          </a:p>
          <a:p>
            <a:pPr lvl="1">
              <a:buFont typeface="Wingdings" pitchFamily="2" charset="2"/>
              <a:buChar char="ü"/>
            </a:pPr>
            <a:endParaRPr lang="pt-PT" sz="1800" dirty="0" smtClean="0"/>
          </a:p>
          <a:p>
            <a:pPr lvl="1">
              <a:buFont typeface="Wingdings" pitchFamily="2" charset="2"/>
              <a:buChar char="ü"/>
            </a:pPr>
            <a:endParaRPr lang="pt-PT" sz="1800" dirty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Grupos e Contextos Vulneráveis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3450696"/>
          </a:xfrm>
        </p:spPr>
        <p:txBody>
          <a:bodyPr>
            <a:noAutofit/>
          </a:bodyPr>
          <a:lstStyle/>
          <a:p>
            <a:r>
              <a:rPr lang="pt-PT" sz="2000" b="1" dirty="0" smtClean="0"/>
              <a:t>Objetivo Estratégico</a:t>
            </a:r>
            <a:endParaRPr lang="pt-PT" sz="2000" b="1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Implementar medidas e estratégias complementares que visem a prevenção e reparação de fenómenos de pobreza e de exclusão social,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600" dirty="0" smtClean="0"/>
              <a:t>Promovendo a igualdade de acesso à: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Cidadania ativa;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Qualificação e  educação;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Inserção social e profissional. </a:t>
            </a:r>
          </a:p>
          <a:p>
            <a:pPr lvl="1">
              <a:buFont typeface="Wingdings" pitchFamily="2" charset="2"/>
              <a:buChar char="ü"/>
            </a:pPr>
            <a:endParaRPr lang="pt-PT" sz="1800" dirty="0" smtClean="0"/>
          </a:p>
          <a:p>
            <a:pPr lvl="1">
              <a:buFont typeface="Wingdings" pitchFamily="2" charset="2"/>
              <a:buChar char="ü"/>
            </a:pPr>
            <a:endParaRPr lang="pt-PT" sz="1800" dirty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Objetivo Estratégico</a:t>
            </a:r>
            <a:endParaRPr lang="pt-PT" sz="2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-180528" y="1340768"/>
            <a:ext cx="9252520" cy="3450696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Apoiar a implementação de dinâmicas  Locais  - parcerias e trabalho em rede que visem: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Reforçar a intervenção precoce  - intervenção integrada e individualizada com as crianças e respetivas famílias;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Dinamizar respostas integradas, socioeducativas e formativas de prevenção e combate ao abandono, absentismo e insucesso escolar; 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Promover estilos de vida saudáveis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Prevenção de comportamentos de risco;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A inclusão comunitária e o exercício de cidadania; 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Apoiar a intervenção especializada junto das crianças e jovens institucionalizadas e respetivas famílias;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Melhorar o desempenho das organizações da área da inclusão social de crianças, jovens e famílias e na promoção da </a:t>
            </a:r>
            <a:r>
              <a:rPr lang="pt-PT" sz="1600" dirty="0" err="1" smtClean="0"/>
              <a:t>parentalidade</a:t>
            </a:r>
            <a:r>
              <a:rPr lang="pt-PT" sz="1600" dirty="0" smtClean="0"/>
              <a:t> positiva;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endParaRPr lang="pt-PT" sz="1600" dirty="0" smtClean="0"/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endParaRPr lang="pt-PT" sz="1600" dirty="0" smtClean="0"/>
          </a:p>
          <a:p>
            <a:pPr lvl="2">
              <a:buFont typeface="Courier New" pitchFamily="49" charset="0"/>
              <a:buChar char="o"/>
            </a:pPr>
            <a:endParaRPr lang="pt-PT" sz="1600" dirty="0" smtClean="0"/>
          </a:p>
          <a:p>
            <a:pPr lvl="1">
              <a:buFont typeface="Wingdings" pitchFamily="2" charset="2"/>
              <a:buChar char="ü"/>
            </a:pPr>
            <a:endParaRPr lang="pt-PT" sz="1800" dirty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– Crianças e Jovens em Risco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-108520" y="1772816"/>
            <a:ext cx="9252520" cy="3450696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Apoiar a implementação de dinâmicas  Locais  - parcerias e trabalho em rede que visem:</a:t>
            </a:r>
          </a:p>
          <a:p>
            <a:pPr lvl="2">
              <a:lnSpc>
                <a:spcPct val="150000"/>
              </a:lnSpc>
              <a:buNone/>
            </a:pPr>
            <a:endParaRPr lang="pt-PT" sz="1600" dirty="0" smtClean="0"/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Promover a autonomia das pessoas idosas - no seu meio habitual de vida; 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Implementar respostas de apoio às famílias que prestam cuidados- Apoio ao cuidador;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Promover e apoiar a formação de prestadores de cuidados informais e formais;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Desenvolver medidas preventivas do isolamento e da exclusão; 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Alargamento e qualificação do Serviço de Apoio Domiciliário;</a:t>
            </a:r>
          </a:p>
          <a:p>
            <a:pPr lvl="2">
              <a:lnSpc>
                <a:spcPct val="150000"/>
              </a:lnSpc>
              <a:buFont typeface="Courier New" pitchFamily="49" charset="0"/>
              <a:buChar char="o"/>
            </a:pPr>
            <a:r>
              <a:rPr lang="pt-PT" sz="1600" dirty="0" smtClean="0"/>
              <a:t>Promover o acesso à saúde e ao lazer</a:t>
            </a:r>
          </a:p>
          <a:p>
            <a:pPr lvl="1">
              <a:buFont typeface="Wingdings" pitchFamily="2" charset="2"/>
              <a:buChar char="ü"/>
            </a:pPr>
            <a:endParaRPr lang="pt-PT" sz="1800" dirty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– Idosos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88032" y="1772816"/>
            <a:ext cx="8676456" cy="3450696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Mediação e Integração das Pessoas com Deficiência ou Incapacidade;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Promover a aquisição e o desenvolvimento de competências profissionais, sociais e pessoais - potenciar a empregabilidade;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Apoio ao emprego em ambiente protegido;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Atribuição de ajudas técnicas;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Promover a acessibilidade a direitos, à informação ao lazer e à cultura;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Promover o suporte ao cuidador;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700" dirty="0" smtClean="0"/>
              <a:t>Qualificar a intervenção das equipas técnicas e das organizações da área da reabilitação;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7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– Pessoas com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deficiência</a:t>
            </a:r>
            <a:endParaRPr lang="pt-PT" sz="2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88032" y="1772816"/>
            <a:ext cx="8676456" cy="3450696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Formação para a Inclusão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Forte componente de desenvolvimento pessoal e social – atividades de vida diária;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Promover o desenvolvimento de competências profissionais, sociais e pessoais que possibilitem integrar ou concluir ações de formação que confiram certificação;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Integração em atividades ocupacionais ou socialmente uteis e  reintegração no mercado de trabalho.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Promover oportunidades de alojamento a indivíduos e famílias de baixos rendimentos;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– Jovens/adultos com baixas qualificações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51520" y="764704"/>
            <a:ext cx="8676456" cy="3810736"/>
          </a:xfrm>
        </p:spPr>
        <p:txBody>
          <a:bodyPr>
            <a:noAutofit/>
          </a:bodyPr>
          <a:lstStyle/>
          <a:p>
            <a:pPr marL="274320" lvl="1">
              <a:lnSpc>
                <a:spcPct val="150000"/>
              </a:lnSpc>
            </a:pPr>
            <a:r>
              <a:rPr lang="pt-PT" sz="2000" b="1" dirty="0" smtClean="0"/>
              <a:t>Promover e Qualificar a Economia Social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Redimensionar, consolidar, e qualificar a rede institucional e de respostas sociais;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Apoiar a certificação da qualidade das respostas sociais;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 Formação </a:t>
            </a:r>
            <a:r>
              <a:rPr lang="pt-PT" sz="1800" dirty="0" smtClean="0"/>
              <a:t>para </a:t>
            </a:r>
            <a:r>
              <a:rPr lang="pt-PT" sz="1800" dirty="0" smtClean="0"/>
              <a:t>dirigentes e colaboradores das IPSS´S;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Mudança de mentalidade - Promover  </a:t>
            </a:r>
            <a:r>
              <a:rPr lang="pt-PT" sz="1800" dirty="0" smtClean="0"/>
              <a:t>uma abordagem </a:t>
            </a:r>
            <a:r>
              <a:rPr lang="pt-PT" sz="1800" dirty="0" err="1" smtClean="0"/>
              <a:t>territorializada</a:t>
            </a:r>
            <a:r>
              <a:rPr lang="pt-PT" sz="1800" dirty="0" smtClean="0"/>
              <a:t> de intervenção social e dinamização de </a:t>
            </a:r>
            <a:r>
              <a:rPr lang="pt-PT" sz="1800" dirty="0" smtClean="0"/>
              <a:t>parcerias e trabalho em rede;</a:t>
            </a:r>
            <a:endParaRPr lang="pt-PT" sz="1800" dirty="0" smtClean="0"/>
          </a:p>
          <a:p>
            <a:pPr marL="274320" lvl="1">
              <a:lnSpc>
                <a:spcPct val="150000"/>
              </a:lnSpc>
            </a:pPr>
            <a:r>
              <a:rPr lang="pt-PT" sz="2000" b="1" dirty="0" smtClean="0"/>
              <a:t>Promover e qualificar as empresas sociais /Inserção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Estratégia de promoção da qualificação e promoção de </a:t>
            </a:r>
            <a:r>
              <a:rPr lang="pt-PT" sz="1800" dirty="0" smtClean="0"/>
              <a:t>empregabilidade;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Novas </a:t>
            </a:r>
            <a:r>
              <a:rPr lang="pt-PT" sz="1800" dirty="0" smtClean="0"/>
              <a:t>apostas com os velhos saberes; </a:t>
            </a:r>
            <a:endParaRPr lang="pt-PT" sz="18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Redes </a:t>
            </a:r>
            <a:r>
              <a:rPr lang="pt-PT" sz="1800" dirty="0" smtClean="0"/>
              <a:t>de Lojas Eco Solidárias</a:t>
            </a:r>
            <a:r>
              <a:rPr lang="pt-PT" sz="1800" dirty="0" smtClean="0"/>
              <a:t>;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pt-PT" sz="1800" dirty="0" smtClean="0"/>
              <a:t>Modernização </a:t>
            </a:r>
            <a:r>
              <a:rPr lang="pt-PT" sz="1800" dirty="0" smtClean="0"/>
              <a:t>do que existe – Doces, Biscoitos, Bordados </a:t>
            </a:r>
            <a:r>
              <a:rPr lang="pt-PT" sz="1800" dirty="0" smtClean="0"/>
              <a:t>;</a:t>
            </a:r>
            <a:endParaRPr lang="pt-PT" sz="18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endParaRPr lang="pt-PT" sz="1800" dirty="0" smtClean="0"/>
          </a:p>
        </p:txBody>
      </p:sp>
      <p:sp>
        <p:nvSpPr>
          <p:cNvPr id="3" name="Rectângulo 2"/>
          <p:cNvSpPr/>
          <p:nvPr/>
        </p:nvSpPr>
        <p:spPr>
          <a:xfrm>
            <a:off x="395536" y="40466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Eixos de Intervenção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- Promover </a:t>
            </a:r>
            <a:r>
              <a:rPr lang="pt-PT" sz="2000" b="1" dirty="0" smtClean="0">
                <a:solidFill>
                  <a:schemeClr val="bg1">
                    <a:lumMod val="95000"/>
                  </a:schemeClr>
                </a:solidFill>
              </a:rPr>
              <a:t>e Qualificar</a:t>
            </a:r>
          </a:p>
        </p:txBody>
      </p:sp>
    </p:spTree>
    <p:extLst>
      <p:ext uri="{BB962C8B-B14F-4D97-AF65-F5344CB8AC3E}">
        <p14:creationId xmlns:p14="http://schemas.microsoft.com/office/powerpoint/2010/main" xmlns="" val="25905650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220</TotalTime>
  <Words>783</Words>
  <Application>Microsoft Office PowerPoint</Application>
  <PresentationFormat>Apresentação no Ecrã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Forma de Onda</vt:lpstr>
      <vt:lpstr> Os Fundos de Coesão  no próximo período de programação 2014-2020    O Fundo Social Europeu  - Estratégias de empregabilidade e coesão social –      UAC, Ponta Delgada,  29 de Maio de 2013 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“Os Fundos de Coesão no novo próximo período de programação 2014-2020” FSE no financiamento de estratégias de empregabilidade e coesão social                                                              UAC, Ponta Delgada,  29 de maio de 2013</dc:title>
  <dc:creator>NG197207</dc:creator>
  <cp:lastModifiedBy>srtss</cp:lastModifiedBy>
  <cp:revision>19</cp:revision>
  <dcterms:created xsi:type="dcterms:W3CDTF">2013-05-28T16:39:54Z</dcterms:created>
  <dcterms:modified xsi:type="dcterms:W3CDTF">2013-05-29T12:50:18Z</dcterms:modified>
</cp:coreProperties>
</file>