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1" r:id="rId2"/>
    <p:sldId id="277" r:id="rId3"/>
    <p:sldId id="280" r:id="rId4"/>
    <p:sldId id="281" r:id="rId5"/>
    <p:sldId id="282" r:id="rId6"/>
    <p:sldId id="283" r:id="rId7"/>
    <p:sldId id="279" r:id="rId8"/>
    <p:sldId id="278" r:id="rId9"/>
    <p:sldId id="285" r:id="rId10"/>
    <p:sldId id="286" r:id="rId11"/>
    <p:sldId id="290" r:id="rId12"/>
    <p:sldId id="291" r:id="rId13"/>
    <p:sldId id="292" r:id="rId14"/>
    <p:sldId id="294" r:id="rId15"/>
    <p:sldId id="293" r:id="rId16"/>
    <p:sldId id="295" r:id="rId17"/>
    <p:sldId id="284" r:id="rId18"/>
    <p:sldId id="287" r:id="rId19"/>
    <p:sldId id="260" r:id="rId20"/>
  </p:sldIdLst>
  <p:sldSz cx="9906000" cy="6858000" type="A4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1011"/>
    <a:srgbClr val="E20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Estilo Claro 3 - Destaqu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8603FDC-E32A-4AB5-989C-0864C3EAD2B8}" styleName="Estilo com Tema 2 - Destaqu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Estilo Médio 4 - Destaqu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Estilo Médio 1 - Destaqu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5" d="100"/>
          <a:sy n="75" d="100"/>
        </p:scale>
        <p:origin x="-2460" y="-86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48" y="67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21B10F-5260-41E1-8BC4-E8BA8F18C855}" type="doc">
      <dgm:prSet loTypeId="urn:microsoft.com/office/officeart/2005/8/layout/venn1" loCatId="relationship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pt-PT"/>
        </a:p>
      </dgm:t>
    </dgm:pt>
    <dgm:pt modelId="{00A1A91F-4CA2-4CD3-B813-F7611728A9FE}">
      <dgm:prSet phldrT="[Texto]" custT="1"/>
      <dgm:spPr/>
      <dgm:t>
        <a:bodyPr/>
        <a:lstStyle/>
        <a:p>
          <a:r>
            <a:rPr lang="pt-PT" sz="1800" b="1" dirty="0" smtClean="0">
              <a:latin typeface="Arial" pitchFamily="34" charset="0"/>
              <a:cs typeface="Arial" pitchFamily="34" charset="0"/>
            </a:rPr>
            <a:t>Baixas Qualificações</a:t>
          </a:r>
          <a:endParaRPr lang="pt-PT" sz="1800" b="1" dirty="0">
            <a:latin typeface="Arial" pitchFamily="34" charset="0"/>
            <a:cs typeface="Arial" pitchFamily="34" charset="0"/>
          </a:endParaRPr>
        </a:p>
      </dgm:t>
    </dgm:pt>
    <dgm:pt modelId="{F8655172-0D2E-4009-8501-267F73B06B4C}" type="parTrans" cxnId="{F2B94CF1-2968-4CB3-B0DB-1BD805A634AF}">
      <dgm:prSet/>
      <dgm:spPr/>
      <dgm:t>
        <a:bodyPr/>
        <a:lstStyle/>
        <a:p>
          <a:endParaRPr lang="pt-PT"/>
        </a:p>
      </dgm:t>
    </dgm:pt>
    <dgm:pt modelId="{A13910B8-033C-4CD0-A921-5E4F642B04F9}" type="sibTrans" cxnId="{F2B94CF1-2968-4CB3-B0DB-1BD805A634AF}">
      <dgm:prSet/>
      <dgm:spPr/>
      <dgm:t>
        <a:bodyPr/>
        <a:lstStyle/>
        <a:p>
          <a:endParaRPr lang="pt-PT"/>
        </a:p>
      </dgm:t>
    </dgm:pt>
    <dgm:pt modelId="{192B3223-4001-402A-BF27-E712333763D9}">
      <dgm:prSet phldrT="[Texto]" custT="1"/>
      <dgm:spPr/>
      <dgm:t>
        <a:bodyPr/>
        <a:lstStyle/>
        <a:p>
          <a:r>
            <a:rPr lang="pt-PT" sz="1800" b="1" dirty="0" smtClean="0">
              <a:latin typeface="Arial" pitchFamily="34" charset="0"/>
              <a:cs typeface="Arial" pitchFamily="34" charset="0"/>
            </a:rPr>
            <a:t>Exclusão Social</a:t>
          </a:r>
          <a:endParaRPr lang="pt-PT" sz="1800" b="1" dirty="0">
            <a:latin typeface="Arial" pitchFamily="34" charset="0"/>
            <a:cs typeface="Arial" pitchFamily="34" charset="0"/>
          </a:endParaRPr>
        </a:p>
      </dgm:t>
    </dgm:pt>
    <dgm:pt modelId="{9E018B07-F5CB-4A31-BCAD-02BF073C58DE}" type="parTrans" cxnId="{F7E30C3C-F9DB-4563-9BC8-E36E8B2F0BD0}">
      <dgm:prSet/>
      <dgm:spPr/>
      <dgm:t>
        <a:bodyPr/>
        <a:lstStyle/>
        <a:p>
          <a:endParaRPr lang="pt-PT"/>
        </a:p>
      </dgm:t>
    </dgm:pt>
    <dgm:pt modelId="{2FF98DCC-86FD-41E8-B3BE-891F3C2D6EA2}" type="sibTrans" cxnId="{F7E30C3C-F9DB-4563-9BC8-E36E8B2F0BD0}">
      <dgm:prSet/>
      <dgm:spPr/>
      <dgm:t>
        <a:bodyPr/>
        <a:lstStyle/>
        <a:p>
          <a:endParaRPr lang="pt-PT"/>
        </a:p>
      </dgm:t>
    </dgm:pt>
    <dgm:pt modelId="{FF0E21B4-B8D7-487E-B69B-497A7CA891A2}">
      <dgm:prSet phldrT="[Texto]" custT="1"/>
      <dgm:spPr/>
      <dgm:t>
        <a:bodyPr/>
        <a:lstStyle/>
        <a:p>
          <a:r>
            <a:rPr lang="pt-PT" sz="1800" b="1" dirty="0" smtClean="0">
              <a:latin typeface="Arial" pitchFamily="34" charset="0"/>
              <a:cs typeface="Arial" pitchFamily="34" charset="0"/>
            </a:rPr>
            <a:t>Desemprego</a:t>
          </a:r>
          <a:endParaRPr lang="pt-PT" sz="2000" b="1" dirty="0">
            <a:latin typeface="Arial" pitchFamily="34" charset="0"/>
            <a:cs typeface="Arial" pitchFamily="34" charset="0"/>
          </a:endParaRPr>
        </a:p>
      </dgm:t>
    </dgm:pt>
    <dgm:pt modelId="{645D0919-EF7D-43AE-AD35-F672C5A67D0B}" type="parTrans" cxnId="{6D5DCEE8-E11B-48C9-8A54-CF869D22D548}">
      <dgm:prSet/>
      <dgm:spPr/>
      <dgm:t>
        <a:bodyPr/>
        <a:lstStyle/>
        <a:p>
          <a:endParaRPr lang="pt-PT"/>
        </a:p>
      </dgm:t>
    </dgm:pt>
    <dgm:pt modelId="{E9467070-71D7-469A-AE80-8ED897377F00}" type="sibTrans" cxnId="{6D5DCEE8-E11B-48C9-8A54-CF869D22D548}">
      <dgm:prSet/>
      <dgm:spPr/>
      <dgm:t>
        <a:bodyPr/>
        <a:lstStyle/>
        <a:p>
          <a:endParaRPr lang="pt-PT"/>
        </a:p>
      </dgm:t>
    </dgm:pt>
    <dgm:pt modelId="{34EC346D-33C8-44C1-90D7-10EDF37259D0}" type="pres">
      <dgm:prSet presAssocID="{3D21B10F-5260-41E1-8BC4-E8BA8F18C8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4C22C5A-7066-4B42-A14F-8D45CFBE9D11}" type="pres">
      <dgm:prSet presAssocID="{00A1A91F-4CA2-4CD3-B813-F7611728A9FE}" presName="circ1" presStyleLbl="vennNode1" presStyleIdx="0" presStyleCnt="3"/>
      <dgm:spPr/>
      <dgm:t>
        <a:bodyPr/>
        <a:lstStyle/>
        <a:p>
          <a:endParaRPr lang="pt-PT"/>
        </a:p>
      </dgm:t>
    </dgm:pt>
    <dgm:pt modelId="{B6769EF9-0897-46CE-8023-97CB47E2FCF8}" type="pres">
      <dgm:prSet presAssocID="{00A1A91F-4CA2-4CD3-B813-F7611728A9F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C04F6E5-CB67-4A2E-8D7B-CC61B2BF8DEA}" type="pres">
      <dgm:prSet presAssocID="{192B3223-4001-402A-BF27-E712333763D9}" presName="circ2" presStyleLbl="vennNode1" presStyleIdx="1" presStyleCnt="3"/>
      <dgm:spPr/>
      <dgm:t>
        <a:bodyPr/>
        <a:lstStyle/>
        <a:p>
          <a:endParaRPr lang="pt-PT"/>
        </a:p>
      </dgm:t>
    </dgm:pt>
    <dgm:pt modelId="{8EFDC212-548C-42CE-B24E-CA213DE5ED27}" type="pres">
      <dgm:prSet presAssocID="{192B3223-4001-402A-BF27-E712333763D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5BE32F-197C-44FD-95BD-BBF4062CBA87}" type="pres">
      <dgm:prSet presAssocID="{FF0E21B4-B8D7-487E-B69B-497A7CA891A2}" presName="circ3" presStyleLbl="vennNode1" presStyleIdx="2" presStyleCnt="3"/>
      <dgm:spPr/>
      <dgm:t>
        <a:bodyPr/>
        <a:lstStyle/>
        <a:p>
          <a:endParaRPr lang="pt-PT"/>
        </a:p>
      </dgm:t>
    </dgm:pt>
    <dgm:pt modelId="{E5D3FF07-171C-49EF-A2E2-D331267A65CD}" type="pres">
      <dgm:prSet presAssocID="{FF0E21B4-B8D7-487E-B69B-497A7CA891A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249FBFC-604A-45EF-9702-ABF72824264C}" type="presOf" srcId="{192B3223-4001-402A-BF27-E712333763D9}" destId="{8EFDC212-548C-42CE-B24E-CA213DE5ED27}" srcOrd="1" destOrd="0" presId="urn:microsoft.com/office/officeart/2005/8/layout/venn1"/>
    <dgm:cxn modelId="{F7E30C3C-F9DB-4563-9BC8-E36E8B2F0BD0}" srcId="{3D21B10F-5260-41E1-8BC4-E8BA8F18C855}" destId="{192B3223-4001-402A-BF27-E712333763D9}" srcOrd="1" destOrd="0" parTransId="{9E018B07-F5CB-4A31-BCAD-02BF073C58DE}" sibTransId="{2FF98DCC-86FD-41E8-B3BE-891F3C2D6EA2}"/>
    <dgm:cxn modelId="{D47885DD-CEE7-44E4-9C52-F6FFFC0CF34F}" type="presOf" srcId="{FF0E21B4-B8D7-487E-B69B-497A7CA891A2}" destId="{E5D3FF07-171C-49EF-A2E2-D331267A65CD}" srcOrd="1" destOrd="0" presId="urn:microsoft.com/office/officeart/2005/8/layout/venn1"/>
    <dgm:cxn modelId="{881F54D5-C40A-42FF-9F2D-94DFE92C02F0}" type="presOf" srcId="{FF0E21B4-B8D7-487E-B69B-497A7CA891A2}" destId="{105BE32F-197C-44FD-95BD-BBF4062CBA87}" srcOrd="0" destOrd="0" presId="urn:microsoft.com/office/officeart/2005/8/layout/venn1"/>
    <dgm:cxn modelId="{E39101B0-A95E-46A6-9406-742382694AE1}" type="presOf" srcId="{00A1A91F-4CA2-4CD3-B813-F7611728A9FE}" destId="{C4C22C5A-7066-4B42-A14F-8D45CFBE9D11}" srcOrd="0" destOrd="0" presId="urn:microsoft.com/office/officeart/2005/8/layout/venn1"/>
    <dgm:cxn modelId="{F2B94CF1-2968-4CB3-B0DB-1BD805A634AF}" srcId="{3D21B10F-5260-41E1-8BC4-E8BA8F18C855}" destId="{00A1A91F-4CA2-4CD3-B813-F7611728A9FE}" srcOrd="0" destOrd="0" parTransId="{F8655172-0D2E-4009-8501-267F73B06B4C}" sibTransId="{A13910B8-033C-4CD0-A921-5E4F642B04F9}"/>
    <dgm:cxn modelId="{9CC78423-DE50-4475-9ED9-626A6B7781F5}" type="presOf" srcId="{00A1A91F-4CA2-4CD3-B813-F7611728A9FE}" destId="{B6769EF9-0897-46CE-8023-97CB47E2FCF8}" srcOrd="1" destOrd="0" presId="urn:microsoft.com/office/officeart/2005/8/layout/venn1"/>
    <dgm:cxn modelId="{6D5DCEE8-E11B-48C9-8A54-CF869D22D548}" srcId="{3D21B10F-5260-41E1-8BC4-E8BA8F18C855}" destId="{FF0E21B4-B8D7-487E-B69B-497A7CA891A2}" srcOrd="2" destOrd="0" parTransId="{645D0919-EF7D-43AE-AD35-F672C5A67D0B}" sibTransId="{E9467070-71D7-469A-AE80-8ED897377F00}"/>
    <dgm:cxn modelId="{F6DAA7CF-1B9C-42D9-988E-47B2EABF32A9}" type="presOf" srcId="{3D21B10F-5260-41E1-8BC4-E8BA8F18C855}" destId="{34EC346D-33C8-44C1-90D7-10EDF37259D0}" srcOrd="0" destOrd="0" presId="urn:microsoft.com/office/officeart/2005/8/layout/venn1"/>
    <dgm:cxn modelId="{3ABB191E-4F88-4E72-960F-512137206B80}" type="presOf" srcId="{192B3223-4001-402A-BF27-E712333763D9}" destId="{EC04F6E5-CB67-4A2E-8D7B-CC61B2BF8DEA}" srcOrd="0" destOrd="0" presId="urn:microsoft.com/office/officeart/2005/8/layout/venn1"/>
    <dgm:cxn modelId="{CF21A502-20E4-4A1C-96EC-7E7D17387FED}" type="presParOf" srcId="{34EC346D-33C8-44C1-90D7-10EDF37259D0}" destId="{C4C22C5A-7066-4B42-A14F-8D45CFBE9D11}" srcOrd="0" destOrd="0" presId="urn:microsoft.com/office/officeart/2005/8/layout/venn1"/>
    <dgm:cxn modelId="{3F8B4A63-2886-4EAB-965D-E615F57602BA}" type="presParOf" srcId="{34EC346D-33C8-44C1-90D7-10EDF37259D0}" destId="{B6769EF9-0897-46CE-8023-97CB47E2FCF8}" srcOrd="1" destOrd="0" presId="urn:microsoft.com/office/officeart/2005/8/layout/venn1"/>
    <dgm:cxn modelId="{5C54F877-D949-4CA8-92BB-403819EE6C4D}" type="presParOf" srcId="{34EC346D-33C8-44C1-90D7-10EDF37259D0}" destId="{EC04F6E5-CB67-4A2E-8D7B-CC61B2BF8DEA}" srcOrd="2" destOrd="0" presId="urn:microsoft.com/office/officeart/2005/8/layout/venn1"/>
    <dgm:cxn modelId="{152962DD-66A9-4AE9-88E6-5FC205F21CB4}" type="presParOf" srcId="{34EC346D-33C8-44C1-90D7-10EDF37259D0}" destId="{8EFDC212-548C-42CE-B24E-CA213DE5ED27}" srcOrd="3" destOrd="0" presId="urn:microsoft.com/office/officeart/2005/8/layout/venn1"/>
    <dgm:cxn modelId="{69887A93-125D-4DE2-8DA2-795018B1C58E}" type="presParOf" srcId="{34EC346D-33C8-44C1-90D7-10EDF37259D0}" destId="{105BE32F-197C-44FD-95BD-BBF4062CBA87}" srcOrd="4" destOrd="0" presId="urn:microsoft.com/office/officeart/2005/8/layout/venn1"/>
    <dgm:cxn modelId="{4D6C523C-C58C-4CAB-9A89-FE13C853AEE3}" type="presParOf" srcId="{34EC346D-33C8-44C1-90D7-10EDF37259D0}" destId="{E5D3FF07-171C-49EF-A2E2-D331267A65C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21B10F-5260-41E1-8BC4-E8BA8F18C855}" type="doc">
      <dgm:prSet loTypeId="urn:microsoft.com/office/officeart/2005/8/layout/venn1" loCatId="relationship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pt-PT"/>
        </a:p>
      </dgm:t>
    </dgm:pt>
    <dgm:pt modelId="{00A1A91F-4CA2-4CD3-B813-F7611728A9FE}">
      <dgm:prSet phldrT="[Texto]" custT="1"/>
      <dgm:spPr/>
      <dgm:t>
        <a:bodyPr/>
        <a:lstStyle/>
        <a:p>
          <a:r>
            <a:rPr lang="pt-PT" sz="1200" b="1" dirty="0" smtClean="0">
              <a:latin typeface="Arial" pitchFamily="34" charset="0"/>
              <a:cs typeface="Arial" pitchFamily="34" charset="0"/>
            </a:rPr>
            <a:t>Baixas Qualificações</a:t>
          </a:r>
          <a:endParaRPr lang="pt-PT" sz="1200" b="1" dirty="0">
            <a:latin typeface="Arial" pitchFamily="34" charset="0"/>
            <a:cs typeface="Arial" pitchFamily="34" charset="0"/>
          </a:endParaRPr>
        </a:p>
      </dgm:t>
    </dgm:pt>
    <dgm:pt modelId="{F8655172-0D2E-4009-8501-267F73B06B4C}" type="parTrans" cxnId="{F2B94CF1-2968-4CB3-B0DB-1BD805A634AF}">
      <dgm:prSet/>
      <dgm:spPr/>
      <dgm:t>
        <a:bodyPr/>
        <a:lstStyle/>
        <a:p>
          <a:endParaRPr lang="pt-PT"/>
        </a:p>
      </dgm:t>
    </dgm:pt>
    <dgm:pt modelId="{A13910B8-033C-4CD0-A921-5E4F642B04F9}" type="sibTrans" cxnId="{F2B94CF1-2968-4CB3-B0DB-1BD805A634AF}">
      <dgm:prSet/>
      <dgm:spPr/>
      <dgm:t>
        <a:bodyPr/>
        <a:lstStyle/>
        <a:p>
          <a:endParaRPr lang="pt-PT"/>
        </a:p>
      </dgm:t>
    </dgm:pt>
    <dgm:pt modelId="{192B3223-4001-402A-BF27-E712333763D9}">
      <dgm:prSet phldrT="[Texto]" custT="1"/>
      <dgm:spPr/>
      <dgm:t>
        <a:bodyPr/>
        <a:lstStyle/>
        <a:p>
          <a:r>
            <a:rPr lang="pt-PT" sz="1100" b="1" dirty="0" smtClean="0">
              <a:latin typeface="Arial" pitchFamily="34" charset="0"/>
              <a:cs typeface="Arial" pitchFamily="34" charset="0"/>
            </a:rPr>
            <a:t>Exclusão Social</a:t>
          </a:r>
          <a:endParaRPr lang="pt-PT" sz="1100" b="1" dirty="0">
            <a:latin typeface="Arial" pitchFamily="34" charset="0"/>
            <a:cs typeface="Arial" pitchFamily="34" charset="0"/>
          </a:endParaRPr>
        </a:p>
      </dgm:t>
    </dgm:pt>
    <dgm:pt modelId="{9E018B07-F5CB-4A31-BCAD-02BF073C58DE}" type="parTrans" cxnId="{F7E30C3C-F9DB-4563-9BC8-E36E8B2F0BD0}">
      <dgm:prSet/>
      <dgm:spPr/>
      <dgm:t>
        <a:bodyPr/>
        <a:lstStyle/>
        <a:p>
          <a:endParaRPr lang="pt-PT"/>
        </a:p>
      </dgm:t>
    </dgm:pt>
    <dgm:pt modelId="{2FF98DCC-86FD-41E8-B3BE-891F3C2D6EA2}" type="sibTrans" cxnId="{F7E30C3C-F9DB-4563-9BC8-E36E8B2F0BD0}">
      <dgm:prSet/>
      <dgm:spPr/>
      <dgm:t>
        <a:bodyPr/>
        <a:lstStyle/>
        <a:p>
          <a:endParaRPr lang="pt-PT"/>
        </a:p>
      </dgm:t>
    </dgm:pt>
    <dgm:pt modelId="{FF0E21B4-B8D7-487E-B69B-497A7CA891A2}">
      <dgm:prSet phldrT="[Texto]" custT="1"/>
      <dgm:spPr/>
      <dgm:t>
        <a:bodyPr/>
        <a:lstStyle/>
        <a:p>
          <a:r>
            <a:rPr lang="pt-PT" sz="1100" b="1" dirty="0" smtClean="0">
              <a:latin typeface="Arial" pitchFamily="34" charset="0"/>
              <a:cs typeface="Arial" pitchFamily="34" charset="0"/>
            </a:rPr>
            <a:t>Desemprego</a:t>
          </a:r>
          <a:endParaRPr lang="pt-PT" sz="2000" b="1" dirty="0">
            <a:latin typeface="Arial" pitchFamily="34" charset="0"/>
            <a:cs typeface="Arial" pitchFamily="34" charset="0"/>
          </a:endParaRPr>
        </a:p>
      </dgm:t>
    </dgm:pt>
    <dgm:pt modelId="{645D0919-EF7D-43AE-AD35-F672C5A67D0B}" type="parTrans" cxnId="{6D5DCEE8-E11B-48C9-8A54-CF869D22D548}">
      <dgm:prSet/>
      <dgm:spPr/>
      <dgm:t>
        <a:bodyPr/>
        <a:lstStyle/>
        <a:p>
          <a:endParaRPr lang="pt-PT"/>
        </a:p>
      </dgm:t>
    </dgm:pt>
    <dgm:pt modelId="{E9467070-71D7-469A-AE80-8ED897377F00}" type="sibTrans" cxnId="{6D5DCEE8-E11B-48C9-8A54-CF869D22D548}">
      <dgm:prSet/>
      <dgm:spPr/>
      <dgm:t>
        <a:bodyPr/>
        <a:lstStyle/>
        <a:p>
          <a:endParaRPr lang="pt-PT"/>
        </a:p>
      </dgm:t>
    </dgm:pt>
    <dgm:pt modelId="{34EC346D-33C8-44C1-90D7-10EDF37259D0}" type="pres">
      <dgm:prSet presAssocID="{3D21B10F-5260-41E1-8BC4-E8BA8F18C8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4C22C5A-7066-4B42-A14F-8D45CFBE9D11}" type="pres">
      <dgm:prSet presAssocID="{00A1A91F-4CA2-4CD3-B813-F7611728A9FE}" presName="circ1" presStyleLbl="vennNode1" presStyleIdx="0" presStyleCnt="3"/>
      <dgm:spPr/>
      <dgm:t>
        <a:bodyPr/>
        <a:lstStyle/>
        <a:p>
          <a:endParaRPr lang="pt-PT"/>
        </a:p>
      </dgm:t>
    </dgm:pt>
    <dgm:pt modelId="{B6769EF9-0897-46CE-8023-97CB47E2FCF8}" type="pres">
      <dgm:prSet presAssocID="{00A1A91F-4CA2-4CD3-B813-F7611728A9F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C04F6E5-CB67-4A2E-8D7B-CC61B2BF8DEA}" type="pres">
      <dgm:prSet presAssocID="{192B3223-4001-402A-BF27-E712333763D9}" presName="circ2" presStyleLbl="vennNode1" presStyleIdx="1" presStyleCnt="3"/>
      <dgm:spPr/>
      <dgm:t>
        <a:bodyPr/>
        <a:lstStyle/>
        <a:p>
          <a:endParaRPr lang="pt-PT"/>
        </a:p>
      </dgm:t>
    </dgm:pt>
    <dgm:pt modelId="{8EFDC212-548C-42CE-B24E-CA213DE5ED27}" type="pres">
      <dgm:prSet presAssocID="{192B3223-4001-402A-BF27-E712333763D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5BE32F-197C-44FD-95BD-BBF4062CBA87}" type="pres">
      <dgm:prSet presAssocID="{FF0E21B4-B8D7-487E-B69B-497A7CA891A2}" presName="circ3" presStyleLbl="vennNode1" presStyleIdx="2" presStyleCnt="3"/>
      <dgm:spPr/>
      <dgm:t>
        <a:bodyPr/>
        <a:lstStyle/>
        <a:p>
          <a:endParaRPr lang="pt-PT"/>
        </a:p>
      </dgm:t>
    </dgm:pt>
    <dgm:pt modelId="{E5D3FF07-171C-49EF-A2E2-D331267A65CD}" type="pres">
      <dgm:prSet presAssocID="{FF0E21B4-B8D7-487E-B69B-497A7CA891A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7E30C3C-F9DB-4563-9BC8-E36E8B2F0BD0}" srcId="{3D21B10F-5260-41E1-8BC4-E8BA8F18C855}" destId="{192B3223-4001-402A-BF27-E712333763D9}" srcOrd="1" destOrd="0" parTransId="{9E018B07-F5CB-4A31-BCAD-02BF073C58DE}" sibTransId="{2FF98DCC-86FD-41E8-B3BE-891F3C2D6EA2}"/>
    <dgm:cxn modelId="{6D5DCEE8-E11B-48C9-8A54-CF869D22D548}" srcId="{3D21B10F-5260-41E1-8BC4-E8BA8F18C855}" destId="{FF0E21B4-B8D7-487E-B69B-497A7CA891A2}" srcOrd="2" destOrd="0" parTransId="{645D0919-EF7D-43AE-AD35-F672C5A67D0B}" sibTransId="{E9467070-71D7-469A-AE80-8ED897377F00}"/>
    <dgm:cxn modelId="{F2B94CF1-2968-4CB3-B0DB-1BD805A634AF}" srcId="{3D21B10F-5260-41E1-8BC4-E8BA8F18C855}" destId="{00A1A91F-4CA2-4CD3-B813-F7611728A9FE}" srcOrd="0" destOrd="0" parTransId="{F8655172-0D2E-4009-8501-267F73B06B4C}" sibTransId="{A13910B8-033C-4CD0-A921-5E4F642B04F9}"/>
    <dgm:cxn modelId="{AE592FF3-86ED-4A32-85CE-A36E8D06AC68}" type="presOf" srcId="{00A1A91F-4CA2-4CD3-B813-F7611728A9FE}" destId="{C4C22C5A-7066-4B42-A14F-8D45CFBE9D11}" srcOrd="0" destOrd="0" presId="urn:microsoft.com/office/officeart/2005/8/layout/venn1"/>
    <dgm:cxn modelId="{0946F3FE-E0EF-4104-9A1A-770D63D37E5C}" type="presOf" srcId="{3D21B10F-5260-41E1-8BC4-E8BA8F18C855}" destId="{34EC346D-33C8-44C1-90D7-10EDF37259D0}" srcOrd="0" destOrd="0" presId="urn:microsoft.com/office/officeart/2005/8/layout/venn1"/>
    <dgm:cxn modelId="{094C4E4D-8CBF-406F-BBE8-4C8FD47A025A}" type="presOf" srcId="{00A1A91F-4CA2-4CD3-B813-F7611728A9FE}" destId="{B6769EF9-0897-46CE-8023-97CB47E2FCF8}" srcOrd="1" destOrd="0" presId="urn:microsoft.com/office/officeart/2005/8/layout/venn1"/>
    <dgm:cxn modelId="{108D0DBC-4731-43BF-8265-49C9249D3DE8}" type="presOf" srcId="{FF0E21B4-B8D7-487E-B69B-497A7CA891A2}" destId="{105BE32F-197C-44FD-95BD-BBF4062CBA87}" srcOrd="0" destOrd="0" presId="urn:microsoft.com/office/officeart/2005/8/layout/venn1"/>
    <dgm:cxn modelId="{14232B92-2DDA-44FE-911A-798B905A4544}" type="presOf" srcId="{FF0E21B4-B8D7-487E-B69B-497A7CA891A2}" destId="{E5D3FF07-171C-49EF-A2E2-D331267A65CD}" srcOrd="1" destOrd="0" presId="urn:microsoft.com/office/officeart/2005/8/layout/venn1"/>
    <dgm:cxn modelId="{3FFADD1D-342D-493B-8550-C1811AE73D60}" type="presOf" srcId="{192B3223-4001-402A-BF27-E712333763D9}" destId="{EC04F6E5-CB67-4A2E-8D7B-CC61B2BF8DEA}" srcOrd="0" destOrd="0" presId="urn:microsoft.com/office/officeart/2005/8/layout/venn1"/>
    <dgm:cxn modelId="{BC695530-6C94-4A62-9FF2-679A02BD274F}" type="presOf" srcId="{192B3223-4001-402A-BF27-E712333763D9}" destId="{8EFDC212-548C-42CE-B24E-CA213DE5ED27}" srcOrd="1" destOrd="0" presId="urn:microsoft.com/office/officeart/2005/8/layout/venn1"/>
    <dgm:cxn modelId="{BF752EA9-4AE6-47C4-A86B-5085D3EB4334}" type="presParOf" srcId="{34EC346D-33C8-44C1-90D7-10EDF37259D0}" destId="{C4C22C5A-7066-4B42-A14F-8D45CFBE9D11}" srcOrd="0" destOrd="0" presId="urn:microsoft.com/office/officeart/2005/8/layout/venn1"/>
    <dgm:cxn modelId="{89CEFAFA-26CB-440C-8566-7D3DF932B5BD}" type="presParOf" srcId="{34EC346D-33C8-44C1-90D7-10EDF37259D0}" destId="{B6769EF9-0897-46CE-8023-97CB47E2FCF8}" srcOrd="1" destOrd="0" presId="urn:microsoft.com/office/officeart/2005/8/layout/venn1"/>
    <dgm:cxn modelId="{7108E5E1-5C28-4EC5-95CC-C8593D10D85C}" type="presParOf" srcId="{34EC346D-33C8-44C1-90D7-10EDF37259D0}" destId="{EC04F6E5-CB67-4A2E-8D7B-CC61B2BF8DEA}" srcOrd="2" destOrd="0" presId="urn:microsoft.com/office/officeart/2005/8/layout/venn1"/>
    <dgm:cxn modelId="{44419672-4E7F-405F-8AC2-082371DAE159}" type="presParOf" srcId="{34EC346D-33C8-44C1-90D7-10EDF37259D0}" destId="{8EFDC212-548C-42CE-B24E-CA213DE5ED27}" srcOrd="3" destOrd="0" presId="urn:microsoft.com/office/officeart/2005/8/layout/venn1"/>
    <dgm:cxn modelId="{5AF1DE03-7ADE-4C50-942C-92A5CEF014D4}" type="presParOf" srcId="{34EC346D-33C8-44C1-90D7-10EDF37259D0}" destId="{105BE32F-197C-44FD-95BD-BBF4062CBA87}" srcOrd="4" destOrd="0" presId="urn:microsoft.com/office/officeart/2005/8/layout/venn1"/>
    <dgm:cxn modelId="{C39095F7-6040-4C72-8314-FF60BD1DED22}" type="presParOf" srcId="{34EC346D-33C8-44C1-90D7-10EDF37259D0}" destId="{E5D3FF07-171C-49EF-A2E2-D331267A65C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22C5A-7066-4B42-A14F-8D45CFBE9D11}">
      <dsp:nvSpPr>
        <dsp:cNvPr id="0" name=""/>
        <dsp:cNvSpPr/>
      </dsp:nvSpPr>
      <dsp:spPr>
        <a:xfrm>
          <a:off x="1461762" y="53105"/>
          <a:ext cx="2549083" cy="2549083"/>
        </a:xfrm>
        <a:prstGeom prst="ellipse">
          <a:avLst/>
        </a:prstGeom>
        <a:solidFill>
          <a:schemeClr val="accent2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latin typeface="Arial" pitchFamily="34" charset="0"/>
              <a:cs typeface="Arial" pitchFamily="34" charset="0"/>
            </a:rPr>
            <a:t>Baixas Qualificações</a:t>
          </a:r>
          <a:endParaRPr lang="pt-PT" sz="1800" b="1" kern="1200" dirty="0">
            <a:latin typeface="Arial" pitchFamily="34" charset="0"/>
            <a:cs typeface="Arial" pitchFamily="34" charset="0"/>
          </a:endParaRPr>
        </a:p>
      </dsp:txBody>
      <dsp:txXfrm>
        <a:off x="1801640" y="499195"/>
        <a:ext cx="1869327" cy="1147087"/>
      </dsp:txXfrm>
    </dsp:sp>
    <dsp:sp modelId="{EC04F6E5-CB67-4A2E-8D7B-CC61B2BF8DEA}">
      <dsp:nvSpPr>
        <dsp:cNvPr id="0" name=""/>
        <dsp:cNvSpPr/>
      </dsp:nvSpPr>
      <dsp:spPr>
        <a:xfrm>
          <a:off x="2381556" y="1646282"/>
          <a:ext cx="2549083" cy="2549083"/>
        </a:xfrm>
        <a:prstGeom prst="ellipse">
          <a:avLst/>
        </a:prstGeom>
        <a:solidFill>
          <a:schemeClr val="accent2">
            <a:shade val="80000"/>
            <a:alpha val="50000"/>
            <a:hueOff val="-17936"/>
            <a:satOff val="-2012"/>
            <a:lumOff val="1284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latin typeface="Arial" pitchFamily="34" charset="0"/>
              <a:cs typeface="Arial" pitchFamily="34" charset="0"/>
            </a:rPr>
            <a:t>Exclusão Social</a:t>
          </a:r>
          <a:endParaRPr lang="pt-PT" sz="1800" b="1" kern="1200" dirty="0">
            <a:latin typeface="Arial" pitchFamily="34" charset="0"/>
            <a:cs typeface="Arial" pitchFamily="34" charset="0"/>
          </a:endParaRPr>
        </a:p>
      </dsp:txBody>
      <dsp:txXfrm>
        <a:off x="3161151" y="2304796"/>
        <a:ext cx="1529449" cy="1401995"/>
      </dsp:txXfrm>
    </dsp:sp>
    <dsp:sp modelId="{105BE32F-197C-44FD-95BD-BBF4062CBA87}">
      <dsp:nvSpPr>
        <dsp:cNvPr id="0" name=""/>
        <dsp:cNvSpPr/>
      </dsp:nvSpPr>
      <dsp:spPr>
        <a:xfrm>
          <a:off x="541968" y="1646282"/>
          <a:ext cx="2549083" cy="2549083"/>
        </a:xfrm>
        <a:prstGeom prst="ellipse">
          <a:avLst/>
        </a:prstGeom>
        <a:solidFill>
          <a:schemeClr val="accent2">
            <a:shade val="80000"/>
            <a:alpha val="50000"/>
            <a:hueOff val="-35872"/>
            <a:satOff val="-4024"/>
            <a:lumOff val="2568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latin typeface="Arial" pitchFamily="34" charset="0"/>
              <a:cs typeface="Arial" pitchFamily="34" charset="0"/>
            </a:rPr>
            <a:t>Desemprego</a:t>
          </a:r>
          <a:endParaRPr lang="pt-PT" sz="2000" b="1" kern="1200" dirty="0">
            <a:latin typeface="Arial" pitchFamily="34" charset="0"/>
            <a:cs typeface="Arial" pitchFamily="34" charset="0"/>
          </a:endParaRPr>
        </a:p>
      </dsp:txBody>
      <dsp:txXfrm>
        <a:off x="782006" y="2304796"/>
        <a:ext cx="1529449" cy="14019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ADC1F-D7E4-4828-8AEA-1A2C717F8401}" type="datetimeFigureOut">
              <a:rPr lang="pt-PT" smtClean="0"/>
              <a:t>29-05-2013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FED21-E652-464F-8DB0-AEA3137CAA7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0049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631F0-2D88-4A3D-A880-1708DA13BD42}" type="datetimeFigureOut">
              <a:rPr lang="pt-PT" smtClean="0"/>
              <a:t>29-05-2013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8B72-0758-4E87-9468-E0C4D9FB973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867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28B72-0758-4E87-9468-E0C4D9FB9739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2068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681662"/>
            <a:ext cx="8915400" cy="735975"/>
          </a:xfrm>
        </p:spPr>
        <p:txBody>
          <a:bodyPr>
            <a:normAutofit/>
          </a:bodyPr>
          <a:lstStyle>
            <a:lvl1pPr algn="l"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7" name="Triângulo rectângulo 5"/>
          <p:cNvSpPr/>
          <p:nvPr userDrawn="1"/>
        </p:nvSpPr>
        <p:spPr>
          <a:xfrm rot="16200000">
            <a:off x="8853264" y="5805264"/>
            <a:ext cx="1052736" cy="1052736"/>
          </a:xfrm>
          <a:prstGeom prst="rtTriangle">
            <a:avLst/>
          </a:prstGeom>
          <a:solidFill>
            <a:srgbClr val="6D101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 userDrawn="1"/>
        </p:nvSpPr>
        <p:spPr>
          <a:xfrm>
            <a:off x="704528" y="332656"/>
            <a:ext cx="8728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SEMINÁRIO</a:t>
            </a:r>
            <a:r>
              <a:rPr lang="pt-PT" sz="1100" baseline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“OS FUNDOS DE COESÃO NO NOVO PERÍODO DE PROGRAMAÇÃO” </a:t>
            </a:r>
            <a:r>
              <a:rPr lang="pt-PT" dirty="0" smtClean="0">
                <a:solidFill>
                  <a:srgbClr val="E2001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pt-PT" baseline="0" dirty="0" smtClean="0">
                <a:solidFill>
                  <a:srgbClr val="E2001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1100" b="1" baseline="0" dirty="0" smtClean="0">
                <a:solidFill>
                  <a:srgbClr val="E2001E"/>
                </a:solidFill>
                <a:latin typeface="Arial" pitchFamily="34" charset="0"/>
                <a:cs typeface="Arial" pitchFamily="34" charset="0"/>
              </a:rPr>
              <a:t>29 DE MAIO</a:t>
            </a:r>
            <a:endParaRPr lang="pt-PT" sz="1100" b="1" dirty="0">
              <a:solidFill>
                <a:srgbClr val="E2001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 userDrawn="1"/>
        </p:nvSpPr>
        <p:spPr>
          <a:xfrm>
            <a:off x="9345488" y="638132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20123EF-6C5F-4913-A5EC-AA99E9DAD676}" type="slidenum"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‹nº›</a:t>
            </a:fld>
            <a:endParaRPr lang="pt-PT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Conexão recta 9"/>
          <p:cNvCxnSpPr/>
          <p:nvPr userDrawn="1"/>
        </p:nvCxnSpPr>
        <p:spPr>
          <a:xfrm flipH="1">
            <a:off x="9433048" y="6669360"/>
            <a:ext cx="4729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 descr="PRO_EMPREGO_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78800" y="6021287"/>
            <a:ext cx="1162120" cy="637039"/>
          </a:xfrm>
          <a:prstGeom prst="rect">
            <a:avLst/>
          </a:prstGeom>
        </p:spPr>
      </p:pic>
      <p:pic>
        <p:nvPicPr>
          <p:cNvPr id="12" name="Imagem 11" descr="logos uniao europeia e governo acores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61312" y="6332511"/>
            <a:ext cx="936104" cy="311124"/>
          </a:xfrm>
          <a:prstGeom prst="rect">
            <a:avLst/>
          </a:prstGeom>
        </p:spPr>
      </p:pic>
      <p:cxnSp>
        <p:nvCxnSpPr>
          <p:cNvPr id="13" name="Conexão recta 12"/>
          <p:cNvCxnSpPr/>
          <p:nvPr userDrawn="1"/>
        </p:nvCxnSpPr>
        <p:spPr>
          <a:xfrm flipH="1">
            <a:off x="792088" y="692696"/>
            <a:ext cx="9113912" cy="0"/>
          </a:xfrm>
          <a:prstGeom prst="line">
            <a:avLst/>
          </a:prstGeom>
          <a:ln>
            <a:solidFill>
              <a:srgbClr val="6D101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9EBC-7EC5-4688-B0D2-A907B812814E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11FDC-244C-454B-8715-58705D2EAFB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99EBC-7EC5-4688-B0D2-A907B812814E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11FDC-244C-454B-8715-58705D2EAFB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72480" y="4797152"/>
            <a:ext cx="93680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cap="small" dirty="0" smtClean="0">
                <a:solidFill>
                  <a:srgbClr val="6D10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Fundos de Coesão no Novo Período de Programação </a:t>
            </a:r>
            <a:r>
              <a:rPr lang="pt-PT" sz="2600" b="1" dirty="0" smtClean="0">
                <a:solidFill>
                  <a:srgbClr val="6D10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2014-2020</a:t>
            </a:r>
          </a:p>
          <a:p>
            <a:endParaRPr lang="pt-PT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Ponta Delgada</a:t>
            </a:r>
          </a:p>
          <a:p>
            <a:pPr algn="ctr"/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de maio de 2013</a:t>
            </a:r>
            <a:endParaRPr lang="pt-P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920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 smtClean="0">
                <a:solidFill>
                  <a:srgbClr val="6D1011"/>
                </a:solidFill>
              </a:rPr>
              <a:t>Promover a Educação</a:t>
            </a:r>
            <a:endParaRPr lang="pt-PT" sz="3200" b="1" dirty="0">
              <a:solidFill>
                <a:srgbClr val="6D101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00472" y="1412776"/>
            <a:ext cx="9433048" cy="4525963"/>
          </a:xfrm>
        </p:spPr>
        <p:txBody>
          <a:bodyPr>
            <a:normAutofit fontScale="62500" lnSpcReduction="20000"/>
          </a:bodyPr>
          <a:lstStyle/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3400" dirty="0" smtClean="0"/>
              <a:t>Elevar o nível de educação dos Açorianos, especialmente dos jovens, garantido que todos são incluídos e que ninguém ficará esquecido:</a:t>
            </a:r>
          </a:p>
          <a:p>
            <a:pPr marL="457200" lvl="1" indent="0" algn="just">
              <a:buNone/>
            </a:pPr>
            <a:endParaRPr lang="pt-PT" sz="3200" dirty="0"/>
          </a:p>
          <a:p>
            <a:pPr lvl="1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3200" dirty="0" smtClean="0"/>
              <a:t>Requer uma </a:t>
            </a:r>
            <a:r>
              <a:rPr lang="pt-PT" sz="3200" dirty="0" smtClean="0"/>
              <a:t>monitorização </a:t>
            </a:r>
            <a:r>
              <a:rPr lang="pt-PT" sz="3200" dirty="0" smtClean="0"/>
              <a:t>de todos os jovens em idade escolar</a:t>
            </a:r>
          </a:p>
          <a:p>
            <a:pPr marL="457200" lvl="1" indent="0" algn="just">
              <a:buClr>
                <a:srgbClr val="6D1011"/>
              </a:buClr>
              <a:buNone/>
            </a:pPr>
            <a:endParaRPr lang="pt-PT" sz="3200" dirty="0"/>
          </a:p>
          <a:p>
            <a:pPr lvl="1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3200" dirty="0" smtClean="0"/>
              <a:t>Requer o desenvolvimento de estratégias diferentes de qualificação de jovens:</a:t>
            </a:r>
          </a:p>
          <a:p>
            <a:pPr marL="457200" lvl="1" indent="0" algn="just">
              <a:buClr>
                <a:srgbClr val="6D1011"/>
              </a:buClr>
              <a:buNone/>
            </a:pPr>
            <a:endParaRPr lang="pt-PT" sz="3200" dirty="0" smtClean="0"/>
          </a:p>
          <a:p>
            <a:pPr marL="457200" lvl="1" indent="0" algn="just">
              <a:buClr>
                <a:srgbClr val="6D1011"/>
              </a:buClr>
              <a:buNone/>
            </a:pPr>
            <a:r>
              <a:rPr lang="pt-PT" sz="3200" dirty="0"/>
              <a:t>Programas adaptados a públicos jovens, inseridos no sistema educativo, que não se adaptam à matriz vigente de prosseguimento de estudo com vista ao ensino </a:t>
            </a:r>
            <a:r>
              <a:rPr lang="pt-PT" sz="3200" dirty="0" smtClean="0"/>
              <a:t>superior</a:t>
            </a:r>
            <a:endParaRPr lang="pt-PT" sz="3200" dirty="0"/>
          </a:p>
          <a:p>
            <a:pPr marL="457200" lvl="1" indent="0" algn="just">
              <a:buClr>
                <a:srgbClr val="6D1011"/>
              </a:buClr>
              <a:buNone/>
            </a:pPr>
            <a:endParaRPr lang="pt-PT" sz="3200" dirty="0"/>
          </a:p>
          <a:p>
            <a:pPr marL="457200" lvl="1" indent="0" algn="just">
              <a:buClr>
                <a:srgbClr val="6D1011"/>
              </a:buClr>
              <a:buNone/>
            </a:pPr>
            <a:r>
              <a:rPr lang="pt-PT" sz="3200" dirty="0"/>
              <a:t>Programas que marcam a diferença pela positiva, como o caso do projeto FENIX </a:t>
            </a:r>
            <a:r>
              <a:rPr lang="pt-PT" sz="2600" dirty="0" smtClean="0"/>
              <a:t>(Turmas </a:t>
            </a:r>
            <a:r>
              <a:rPr lang="pt-PT" sz="2600" dirty="0"/>
              <a:t>Fénix - ninhos nos quais são temporariamente integrados os alunos que necessitam de um maior apoio para conseguir </a:t>
            </a:r>
            <a:r>
              <a:rPr lang="pt-PT" sz="2600" dirty="0" smtClean="0"/>
              <a:t>recuperar aprendizagens)</a:t>
            </a:r>
            <a:endParaRPr lang="pt-PT" sz="2600" dirty="0"/>
          </a:p>
          <a:p>
            <a:pPr marL="457200" lvl="1" indent="0" algn="just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913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rgbClr val="6D1011"/>
                </a:solidFill>
              </a:rPr>
              <a:t>Promover a Educação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Promover a qualificação de um público ainda jovem, que já não se encontra em idade escolar, mas que não terminou o ensino secundário na idade “ideal”</a:t>
            </a:r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endParaRPr lang="pt-PT" sz="2400" dirty="0" smtClean="0"/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Promover a aprendizagem ao longo da vida, a qualidade do ensino e da formação</a:t>
            </a:r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endParaRPr lang="pt-PT" sz="2400" dirty="0" smtClean="0"/>
          </a:p>
          <a:p>
            <a:pPr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b="1" dirty="0"/>
              <a:t>Sempre que possível, as medidas a implementar devem:</a:t>
            </a:r>
          </a:p>
          <a:p>
            <a:pPr marL="0" indent="0">
              <a:buNone/>
            </a:pPr>
            <a:endParaRPr lang="pt-PT" sz="2400" dirty="0"/>
          </a:p>
          <a:p>
            <a:pPr marL="457200" lvl="1" indent="0">
              <a:buClr>
                <a:srgbClr val="6D1011"/>
              </a:buClr>
              <a:buNone/>
            </a:pPr>
            <a:r>
              <a:rPr lang="pt-PT" sz="2400" dirty="0"/>
              <a:t>Garantir um rendimento, mesmo que </a:t>
            </a:r>
            <a:r>
              <a:rPr lang="pt-PT" sz="2400" dirty="0" smtClean="0"/>
              <a:t>mínimo</a:t>
            </a:r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  <a:p>
            <a:pPr marL="457200" lvl="1" indent="0">
              <a:buClr>
                <a:srgbClr val="6D1011"/>
              </a:buClr>
              <a:buNone/>
            </a:pPr>
            <a:r>
              <a:rPr lang="pt-PT" sz="2400" dirty="0"/>
              <a:t>Garantir a elevação do nível de qualificação, mesmo que apenas seja possível certificar 1 nível de cada </a:t>
            </a:r>
            <a:r>
              <a:rPr lang="pt-PT" sz="2400" dirty="0" smtClean="0"/>
              <a:t>vez</a:t>
            </a:r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  <a:p>
            <a:pPr marL="457200" lvl="1" indent="0">
              <a:buClr>
                <a:srgbClr val="6D1011"/>
              </a:buClr>
              <a:buNone/>
            </a:pPr>
            <a:r>
              <a:rPr lang="pt-PT" sz="2400" dirty="0"/>
              <a:t>Garantir a atribuição de competências sociais e </a:t>
            </a:r>
            <a:r>
              <a:rPr lang="pt-PT" sz="2400" dirty="0" smtClean="0"/>
              <a:t>relacionais</a:t>
            </a:r>
            <a:endParaRPr lang="pt-PT" sz="2400" dirty="0"/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endParaRPr lang="pt-PT" sz="2400" dirty="0" smtClean="0"/>
          </a:p>
          <a:p>
            <a:endParaRPr lang="pt-PT" sz="2400" dirty="0" smtClean="0"/>
          </a:p>
        </p:txBody>
      </p:sp>
    </p:spTree>
    <p:extLst>
      <p:ext uri="{BB962C8B-B14F-4D97-AF65-F5344CB8AC3E}">
        <p14:creationId xmlns:p14="http://schemas.microsoft.com/office/powerpoint/2010/main" val="301993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b="1" dirty="0" smtClean="0">
                <a:solidFill>
                  <a:srgbClr val="6D1011"/>
                </a:solidFill>
              </a:rPr>
              <a:t>Promover o Emprego</a:t>
            </a:r>
            <a:endParaRPr lang="pt-PT" sz="3600" b="1" dirty="0">
              <a:solidFill>
                <a:srgbClr val="6D101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88504" y="1340768"/>
            <a:ext cx="89154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pt-PT" dirty="0" smtClean="0"/>
          </a:p>
          <a:p>
            <a:pPr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600" dirty="0" smtClean="0"/>
              <a:t>Aumentar o nível de emprego dos Açorianos e das condições que potenciam a manutenção dos postos de trabalho</a:t>
            </a:r>
          </a:p>
          <a:p>
            <a:pPr marL="0" indent="0">
              <a:buNone/>
            </a:pPr>
            <a:endParaRPr lang="pt-PT" dirty="0" smtClean="0"/>
          </a:p>
          <a:p>
            <a:pPr marL="901700" lvl="2" indent="-368300">
              <a:buClr>
                <a:srgbClr val="6D1011"/>
              </a:buClr>
              <a:buFont typeface="Wingdings" pitchFamily="2" charset="2"/>
              <a:buChar char="§"/>
            </a:pPr>
            <a:r>
              <a:rPr lang="pt-PT" dirty="0" smtClean="0"/>
              <a:t>Acompanhar as pessoas desempregadas através de processos de orientação, adaptação ou reconversão às novas exigências do mercado de trabalho</a:t>
            </a:r>
          </a:p>
          <a:p>
            <a:pPr marL="914400" lvl="2" indent="0">
              <a:buNone/>
            </a:pPr>
            <a:endParaRPr lang="pt-PT" dirty="0" smtClean="0"/>
          </a:p>
          <a:p>
            <a:pPr marL="812800" lvl="2" indent="-279400">
              <a:buClr>
                <a:srgbClr val="6D1011"/>
              </a:buClr>
              <a:buFont typeface="Wingdings" pitchFamily="2" charset="2"/>
              <a:buChar char="§"/>
            </a:pPr>
            <a:r>
              <a:rPr lang="pt-PT" dirty="0" smtClean="0"/>
              <a:t>Atribuir competências profissionais na áreas economicamente estratégicas para o desenvolvimento da </a:t>
            </a:r>
            <a:r>
              <a:rPr lang="pt-PT" dirty="0" err="1" smtClean="0"/>
              <a:t>RAA</a:t>
            </a:r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327735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 smtClean="0">
                <a:solidFill>
                  <a:schemeClr val="accent1"/>
                </a:solidFill>
              </a:rPr>
              <a:t> </a:t>
            </a:r>
            <a:r>
              <a:rPr lang="pt-PT" sz="3200" b="1" dirty="0" smtClean="0">
                <a:solidFill>
                  <a:schemeClr val="accent2">
                    <a:lumMod val="75000"/>
                  </a:schemeClr>
                </a:solidFill>
              </a:rPr>
              <a:t>Emprego Jovem</a:t>
            </a:r>
            <a:endParaRPr lang="pt-PT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88504" y="1340768"/>
            <a:ext cx="8915400" cy="47091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600" dirty="0" smtClean="0"/>
              <a:t>A situação atual requer uma atenção especial ao problema do desemprego jovem, o qual atingiu uma taxa de 38,7% (1.º trimestre 2013)</a:t>
            </a:r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endParaRPr lang="pt-PT" sz="2600" dirty="0" smtClean="0"/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600" dirty="0" smtClean="0"/>
              <a:t>Este fenómeno alastra-se por toda a Europa, existindo regiões com taxas na ordem dos 70%</a:t>
            </a:r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endParaRPr lang="pt-PT" sz="2600" dirty="0" smtClean="0"/>
          </a:p>
          <a:p>
            <a:pPr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600" dirty="0" smtClean="0"/>
              <a:t>O desemprego jovem na RAA é caraterizado por ser detentor de baixa qualificação</a:t>
            </a:r>
          </a:p>
          <a:p>
            <a:pPr marL="0" indent="0">
              <a:buNone/>
            </a:pPr>
            <a:r>
              <a:rPr lang="pt-PT" dirty="0" smtClean="0"/>
              <a:t> </a:t>
            </a:r>
          </a:p>
          <a:p>
            <a:pPr marL="0" indent="0">
              <a:buNone/>
            </a:pPr>
            <a:endParaRPr lang="pt-PT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pt-PT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0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chemeClr val="accent2">
                    <a:lumMod val="75000"/>
                  </a:schemeClr>
                </a:solidFill>
              </a:rPr>
              <a:t>Emprego Jovem</a:t>
            </a:r>
            <a:endParaRPr lang="pt-PT" sz="3200" dirty="0"/>
          </a:p>
        </p:txBody>
      </p:sp>
      <p:sp>
        <p:nvSpPr>
          <p:cNvPr id="9" name="Marcador de Posição de Conteúdo 8"/>
          <p:cNvSpPr txBox="1">
            <a:spLocks noGrp="1"/>
          </p:cNvSpPr>
          <p:nvPr>
            <p:ph idx="1"/>
          </p:nvPr>
        </p:nvSpPr>
        <p:spPr>
          <a:xfrm>
            <a:off x="495300" y="1600201"/>
            <a:ext cx="2873524" cy="2425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pt-PT" sz="1600" dirty="0" smtClean="0"/>
          </a:p>
          <a:p>
            <a:pPr marL="0" indent="0">
              <a:buNone/>
            </a:pPr>
            <a:r>
              <a:rPr lang="pt-PT" sz="1800" b="1" dirty="0" smtClean="0">
                <a:solidFill>
                  <a:srgbClr val="6D1011"/>
                </a:solidFill>
              </a:rPr>
              <a:t>73% dos inscritos, com menos de 34 anos de idade, têm o 9.º ano ou menos</a:t>
            </a:r>
          </a:p>
          <a:p>
            <a:pPr marL="0" indent="0">
              <a:buNone/>
            </a:pPr>
            <a:endParaRPr lang="pt-PT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pt-PT" sz="1600" dirty="0"/>
          </a:p>
          <a:p>
            <a:pPr marL="0" indent="0">
              <a:buNone/>
            </a:pPr>
            <a:endParaRPr lang="pt-PT" sz="1600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491294"/>
              </p:ext>
            </p:extLst>
          </p:nvPr>
        </p:nvGraphicFramePr>
        <p:xfrm>
          <a:off x="3728864" y="1412776"/>
          <a:ext cx="5544617" cy="3960442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1110322"/>
                <a:gridCol w="886859"/>
                <a:gridCol w="886859"/>
                <a:gridCol w="886859"/>
                <a:gridCol w="886859"/>
                <a:gridCol w="886859"/>
              </a:tblGrid>
              <a:tr h="35399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PT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Desempregados por habilitações escolares</a:t>
                      </a:r>
                      <a:endParaRPr lang="pt-PT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60645">
                <a:tc>
                  <a:txBody>
                    <a:bodyPr/>
                    <a:lstStyle/>
                    <a:p>
                      <a:pPr algn="l" fontAlgn="b"/>
                      <a:endParaRPr lang="pt-PT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25 anos</a:t>
                      </a:r>
                      <a:endParaRPr lang="pt-PT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a 34 anos</a:t>
                      </a:r>
                      <a:endParaRPr lang="pt-PT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a 54 anos</a:t>
                      </a:r>
                      <a:endParaRPr lang="pt-PT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55 anos</a:t>
                      </a:r>
                      <a:endParaRPr lang="pt-PT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pt-PT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1011"/>
                    </a:solidFill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4 anos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967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a 5 anos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229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646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2.305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680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3.860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a 8 anos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514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1.061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1.565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3.211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anos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967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631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2.612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a 12 anos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656</a:t>
                      </a:r>
                      <a:endParaRPr lang="pt-PT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709</a:t>
                      </a:r>
                      <a:endParaRPr lang="pt-PT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430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1.847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</a:t>
                      </a:r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pt-PT" sz="12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pt-PT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pt-PT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</a:t>
                      </a:r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>
                  <a:txBody>
                    <a:bodyPr/>
                    <a:lstStyle/>
                    <a:p>
                      <a:pPr algn="ct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2.508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3.831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5.674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1.016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13.029</a:t>
                      </a:r>
                      <a:endParaRPr lang="pt-PT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645">
                <a:tc gridSpan="5"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Desemprego jovem com 9,º ano ou </a:t>
                      </a:r>
                      <a:r>
                        <a:rPr lang="pt-PT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menos de escolaridade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4.607</a:t>
                      </a:r>
                      <a:endParaRPr lang="pt-PT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0645">
                <a:tc gridSpan="5"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Desemprego jovem com 10 ou mais anos de escolaridade</a:t>
                      </a:r>
                      <a:endParaRPr lang="pt-PT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1.732</a:t>
                      </a:r>
                      <a:endParaRPr lang="pt-PT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10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3728864" y="5404574"/>
            <a:ext cx="5112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Fonte: Agências de Qualificação e Emprego da RAA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191218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chemeClr val="accent2">
                    <a:lumMod val="75000"/>
                  </a:schemeClr>
                </a:solidFill>
              </a:rPr>
              <a:t>Emprego Jovem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pt-PT" b="1" dirty="0" smtClean="0"/>
              <a:t>Jovens Qualificados</a:t>
            </a:r>
          </a:p>
          <a:p>
            <a:pPr marL="0" indent="0" algn="just">
              <a:buNone/>
            </a:pPr>
            <a:endParaRPr lang="pt-PT" b="1" dirty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dirty="0"/>
              <a:t>Não entrada de jovens qualificados no tecido empresarial implica  perda de ganhos de </a:t>
            </a:r>
            <a:r>
              <a:rPr lang="pt-PT" dirty="0" smtClean="0"/>
              <a:t>produtividade</a:t>
            </a:r>
            <a:endParaRPr lang="pt-PT" dirty="0"/>
          </a:p>
          <a:p>
            <a:pPr marL="0" indent="0" algn="just">
              <a:buNone/>
            </a:pPr>
            <a:endParaRPr lang="pt-PT" dirty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dirty="0"/>
              <a:t>Saída dos jovens da Região em busca de emprego para países em crescimento e com défice de técnicos </a:t>
            </a:r>
            <a:r>
              <a:rPr lang="pt-PT" dirty="0" smtClean="0"/>
              <a:t>qualificados</a:t>
            </a:r>
            <a:endParaRPr lang="pt-PT" dirty="0"/>
          </a:p>
          <a:p>
            <a:pPr algn="just">
              <a:buFont typeface="Wingdings" pitchFamily="2" charset="2"/>
              <a:buChar char="Ø"/>
            </a:pPr>
            <a:endParaRPr lang="pt-PT" dirty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dirty="0"/>
              <a:t>Perda do investimento realizado em </a:t>
            </a:r>
            <a:r>
              <a:rPr lang="pt-PT" dirty="0" smtClean="0"/>
              <a:t>educação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058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b="1" dirty="0">
                <a:solidFill>
                  <a:srgbClr val="6D1011"/>
                </a:solidFill>
              </a:rPr>
              <a:t>Promover a </a:t>
            </a:r>
            <a:r>
              <a:rPr lang="pt-PT" sz="3600" b="1" dirty="0" smtClean="0">
                <a:solidFill>
                  <a:srgbClr val="6D1011"/>
                </a:solidFill>
              </a:rPr>
              <a:t>Inclusão Social</a:t>
            </a:r>
            <a:endParaRPr lang="pt-PT" sz="3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3000" dirty="0" smtClean="0"/>
              <a:t>No novo quadro comunitário 20% das verbas do FSE devem ser alocadas às medidas de combate à pobreza e exclusão social</a:t>
            </a:r>
          </a:p>
          <a:p>
            <a:pPr marL="0" indent="0" algn="just">
              <a:buClr>
                <a:srgbClr val="6D1011"/>
              </a:buClr>
              <a:buNone/>
            </a:pPr>
            <a:endParaRPr lang="pt-PT" sz="30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3000" dirty="0" smtClean="0"/>
              <a:t>Desafio – quebrar o ciclo da pobreza e da exclusão, com particular atenção às gerações mais jovens</a:t>
            </a:r>
          </a:p>
          <a:p>
            <a:pPr marL="0" indent="0" algn="just">
              <a:buClr>
                <a:srgbClr val="6D1011"/>
              </a:buClr>
              <a:buNone/>
            </a:pPr>
            <a:endParaRPr lang="pt-PT" sz="30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3000" dirty="0" smtClean="0"/>
              <a:t>Fomentar o reconhecimento da importância da remuneração do trabalho em detrimento do culto da subsidiodependência</a:t>
            </a:r>
          </a:p>
          <a:p>
            <a:pPr algn="just"/>
            <a:endParaRPr lang="pt-PT" dirty="0" smtClean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3666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856904830"/>
              </p:ext>
            </p:extLst>
          </p:nvPr>
        </p:nvGraphicFramePr>
        <p:xfrm>
          <a:off x="6681192" y="2060848"/>
          <a:ext cx="298722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arcador de Posição de Conteúdo 2"/>
          <p:cNvSpPr txBox="1">
            <a:spLocks/>
          </p:cNvSpPr>
          <p:nvPr/>
        </p:nvSpPr>
        <p:spPr>
          <a:xfrm>
            <a:off x="627088" y="1412776"/>
            <a:ext cx="6198120" cy="446449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§"/>
            </a:pPr>
            <a:endParaRPr lang="pt-PT" dirty="0" smtClean="0"/>
          </a:p>
          <a:p>
            <a:pPr marL="0" indent="0" algn="just">
              <a:buNone/>
            </a:pPr>
            <a:r>
              <a:rPr lang="pt-PT" sz="4400" dirty="0" smtClean="0"/>
              <a:t>Que combatam, simultaneamente, os 3 problemas de base identificados</a:t>
            </a:r>
          </a:p>
          <a:p>
            <a:pPr algn="just">
              <a:buFont typeface="Wingdings" pitchFamily="2" charset="2"/>
              <a:buChar char="§"/>
            </a:pPr>
            <a:endParaRPr lang="pt-PT" sz="4400" dirty="0" smtClean="0"/>
          </a:p>
          <a:p>
            <a:pPr marL="0" indent="0" algn="just">
              <a:buNone/>
            </a:pPr>
            <a:r>
              <a:rPr lang="pt-PT" sz="4400" dirty="0" smtClean="0"/>
              <a:t>Que envolvam, num mesmo projeto, entidades das áreas do emprego, do ensino, da solidariedade social e do tecido empresarial</a:t>
            </a:r>
          </a:p>
          <a:p>
            <a:pPr algn="just">
              <a:buFont typeface="Wingdings" pitchFamily="2" charset="2"/>
              <a:buChar char="§"/>
            </a:pPr>
            <a:endParaRPr lang="pt-PT" sz="4400" dirty="0" smtClean="0"/>
          </a:p>
          <a:p>
            <a:pPr marL="0" indent="0" algn="just">
              <a:buNone/>
            </a:pPr>
            <a:r>
              <a:rPr lang="pt-PT" sz="4400" dirty="0" smtClean="0"/>
              <a:t>Que incluem formação teórica (de base e tecnológica), formação em competências sociais e relacionais, estágios profissionais e orientação profissional e vocacional</a:t>
            </a:r>
          </a:p>
          <a:p>
            <a:pPr algn="just">
              <a:buFont typeface="Wingdings" pitchFamily="2" charset="2"/>
              <a:buChar char="§"/>
            </a:pPr>
            <a:endParaRPr lang="pt-PT" dirty="0" smtClean="0"/>
          </a:p>
          <a:p>
            <a:pPr algn="just">
              <a:buFont typeface="Wingdings" pitchFamily="2" charset="2"/>
              <a:buChar char="§"/>
            </a:pPr>
            <a:endParaRPr lang="pt-PT" dirty="0" smtClean="0"/>
          </a:p>
          <a:p>
            <a:pPr lvl="1" algn="just">
              <a:buFont typeface="Wingdings" pitchFamily="2" charset="2"/>
              <a:buChar char="§"/>
            </a:pPr>
            <a:endParaRPr lang="pt-PT" dirty="0" smtClean="0"/>
          </a:p>
          <a:p>
            <a:pPr algn="just">
              <a:buFont typeface="Wingdings" pitchFamily="2" charset="2"/>
              <a:buChar char="§"/>
            </a:pPr>
            <a:endParaRPr lang="pt-PT" dirty="0"/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95300" y="681662"/>
            <a:ext cx="8915400" cy="735975"/>
          </a:xfrm>
        </p:spPr>
        <p:txBody>
          <a:bodyPr>
            <a:normAutofit/>
          </a:bodyPr>
          <a:lstStyle/>
          <a:p>
            <a:r>
              <a:rPr lang="pt-PT" sz="3200" dirty="0">
                <a:solidFill>
                  <a:schemeClr val="accent2">
                    <a:lumMod val="75000"/>
                  </a:schemeClr>
                </a:solidFill>
              </a:rPr>
              <a:t>Medidas com um desenho tridimensional</a:t>
            </a:r>
          </a:p>
        </p:txBody>
      </p:sp>
    </p:spTree>
    <p:extLst>
      <p:ext uri="{BB962C8B-B14F-4D97-AF65-F5344CB8AC3E}">
        <p14:creationId xmlns:p14="http://schemas.microsoft.com/office/powerpoint/2010/main" val="15704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32520" y="1052736"/>
            <a:ext cx="8915400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PT" sz="2600" dirty="0"/>
              <a:t>No período 2014-2020  a </a:t>
            </a:r>
            <a:r>
              <a:rPr lang="pt-PT" sz="2600" dirty="0" err="1"/>
              <a:t>RAA</a:t>
            </a:r>
            <a:r>
              <a:rPr lang="pt-PT" sz="2600" dirty="0"/>
              <a:t> deve enfrentar e superar estes  </a:t>
            </a:r>
            <a:r>
              <a:rPr lang="pt-PT" sz="2600" b="1" dirty="0">
                <a:solidFill>
                  <a:srgbClr val="6D1011"/>
                </a:solidFill>
              </a:rPr>
              <a:t>3 </a:t>
            </a:r>
            <a:r>
              <a:rPr lang="pt-PT" sz="2600" b="1" i="1" dirty="0">
                <a:solidFill>
                  <a:srgbClr val="6D1011"/>
                </a:solidFill>
              </a:rPr>
              <a:t>desafios</a:t>
            </a:r>
            <a:r>
              <a:rPr lang="pt-PT" sz="2600" dirty="0"/>
              <a:t>, de forma a melhorar as condições de vida e o bem estar das suas </a:t>
            </a:r>
            <a:r>
              <a:rPr lang="pt-PT" sz="2600" dirty="0" smtClean="0"/>
              <a:t>populações</a:t>
            </a:r>
            <a:endParaRPr lang="pt-PT" sz="2600" dirty="0"/>
          </a:p>
          <a:p>
            <a:pPr algn="just"/>
            <a:endParaRPr lang="pt-PT" sz="2400" dirty="0"/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A tipologia das medidas deve possuir uma dimensão tridimensional </a:t>
            </a:r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As medidas mais estruturadas devem, sempre que possível, colmatar e abranger as 3 frentes de combate</a:t>
            </a:r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Complementaridade com outros fundos, nomeadamente o FEDER</a:t>
            </a:r>
          </a:p>
          <a:p>
            <a:pPr marL="0" indent="0" algn="just">
              <a:buClr>
                <a:srgbClr val="6D1011"/>
              </a:buClr>
              <a:buNone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Racionalidade e eficácia na aplicação dos recursos financeiros</a:t>
            </a:r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5338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16496" y="4797152"/>
            <a:ext cx="40819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OBRIGADA</a:t>
            </a:r>
          </a:p>
          <a:p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Ilda.ms.baptista@azores.gov.pt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7545288" y="587437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b="1" dirty="0" smtClean="0"/>
              <a:t>Ponta Delgada</a:t>
            </a:r>
          </a:p>
          <a:p>
            <a:pPr algn="r"/>
            <a:r>
              <a:rPr lang="pt-PT" b="1" dirty="0" smtClean="0"/>
              <a:t>29/05/2013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30576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8504" y="764704"/>
            <a:ext cx="8915400" cy="796949"/>
          </a:xfrm>
        </p:spPr>
        <p:txBody>
          <a:bodyPr>
            <a:noAutofit/>
          </a:bodyPr>
          <a:lstStyle/>
          <a:p>
            <a:r>
              <a:rPr lang="pt-PT" sz="2400" b="1" dirty="0" smtClean="0">
                <a:solidFill>
                  <a:srgbClr val="6D1011"/>
                </a:solidFill>
              </a:rPr>
              <a:t>O FSE no financiamento de Estratégias de Empregabilidade</a:t>
            </a:r>
            <a:endParaRPr lang="pt-PT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88504" y="1484784"/>
            <a:ext cx="921702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>
                <a:latin typeface="Arial" pitchFamily="34" charset="0"/>
                <a:cs typeface="Arial" pitchFamily="34" charset="0"/>
              </a:rPr>
              <a:t>A crise económica e financeira que assolou o País e a Região nos últimos anos teve um efeito acentuado na taxa de desemprego nos Açores:</a:t>
            </a:r>
          </a:p>
          <a:p>
            <a:pPr marL="1257300" lvl="2" indent="-342900"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000" dirty="0" smtClean="0">
                <a:latin typeface="Arial" pitchFamily="34" charset="0"/>
                <a:cs typeface="Arial" pitchFamily="34" charset="0"/>
              </a:rPr>
              <a:t>2007 – 4,3%</a:t>
            </a:r>
          </a:p>
          <a:p>
            <a:pPr marL="1257300" lvl="2" indent="-342900"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000" dirty="0" smtClean="0">
                <a:latin typeface="Arial" pitchFamily="34" charset="0"/>
                <a:cs typeface="Arial" pitchFamily="34" charset="0"/>
              </a:rPr>
              <a:t>2013 – 17,0% (valores do 1.º trimestre)</a:t>
            </a:r>
          </a:p>
          <a:p>
            <a:pPr marL="1257300" lvl="2" indent="-342900" algn="just">
              <a:buClr>
                <a:srgbClr val="6D1011"/>
              </a:buClr>
              <a:buFont typeface="Wingdings" pitchFamily="2" charset="2"/>
              <a:buChar char="Ø"/>
            </a:pPr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A região apresenta um nível de qualificação ainda muito baixo e longe das metas estabelecidas na Estratégia 2020</a:t>
            </a:r>
          </a:p>
          <a:p>
            <a:pPr algn="just">
              <a:buClr>
                <a:srgbClr val="6D1011"/>
              </a:buClr>
            </a:pPr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smtClean="0">
                <a:latin typeface="Arial" pitchFamily="34" charset="0"/>
                <a:cs typeface="Arial" pitchFamily="34" charset="0"/>
              </a:rPr>
              <a:t>O </a:t>
            </a:r>
            <a:r>
              <a:rPr lang="pt-PT" sz="2400" smtClean="0">
                <a:latin typeface="Arial" pitchFamily="34" charset="0"/>
                <a:cs typeface="Arial" pitchFamily="34" charset="0"/>
              </a:rPr>
              <a:t>Risco 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pobreza da população 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açoriana. </a:t>
            </a:r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000" dirty="0" smtClean="0">
                <a:latin typeface="Arial" pitchFamily="34" charset="0"/>
                <a:cs typeface="Arial" pitchFamily="34" charset="0"/>
              </a:rPr>
              <a:t>A taxa de risco da pobreza nos Açores em 2010/2011 foi de 17.9%</a:t>
            </a:r>
          </a:p>
          <a:p>
            <a:pPr marL="1257300" lvl="2" indent="-342900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000" dirty="0" smtClean="0">
                <a:latin typeface="Arial" pitchFamily="34" charset="0"/>
                <a:cs typeface="Arial" pitchFamily="34" charset="0"/>
              </a:rPr>
              <a:t>Número de Beneficiários de RSI acima do desejado</a:t>
            </a:r>
            <a:endParaRPr lang="pt-PT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0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>
                <a:solidFill>
                  <a:srgbClr val="6D1011"/>
                </a:solidFill>
              </a:rPr>
              <a:t>Ponto de partida</a:t>
            </a:r>
            <a:endParaRPr lang="pt-PT" sz="2800" b="1" dirty="0">
              <a:solidFill>
                <a:srgbClr val="6D101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A contração económica a que se assiste vai garantir a sobrevivência </a:t>
            </a:r>
            <a:r>
              <a:rPr lang="pt-PT" sz="2400" u="sng" dirty="0" smtClean="0"/>
              <a:t>apenas das empresas</a:t>
            </a:r>
            <a:r>
              <a:rPr lang="pt-PT" sz="2400" dirty="0" smtClean="0"/>
              <a:t>:</a:t>
            </a:r>
          </a:p>
          <a:p>
            <a:pPr marL="0" indent="0">
              <a:buNone/>
            </a:pPr>
            <a:endParaRPr lang="pt-PT" sz="2400" dirty="0" smtClean="0"/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/>
              <a:t>M</a:t>
            </a:r>
            <a:r>
              <a:rPr lang="pt-PT" sz="2400" dirty="0" smtClean="0"/>
              <a:t>ais competitivas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Negócios sustentáveis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Elevado grau de adaptabilidade às mudanças;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400" dirty="0" smtClean="0"/>
              <a:t>Com os melhores recursos humanos (mais qualificados)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776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200" b="1" dirty="0">
                <a:solidFill>
                  <a:srgbClr val="6D1011"/>
                </a:solidFill>
              </a:rPr>
              <a:t>Ponto de partida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Sistema educativo com matriz rígida que tem dificuldade em desenvolver alternativas para os alunos que não apresentam o mesmo desenho matricial (cognitivo ou comportamental)</a:t>
            </a:r>
          </a:p>
          <a:p>
            <a:pPr>
              <a:buClr>
                <a:srgbClr val="6D1011"/>
              </a:buClr>
              <a:buFont typeface="Wingdings" pitchFamily="2" charset="2"/>
              <a:buChar char="q"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Até 2011 apenas existia a obrigatoriedade de conclusão do ensino básico</a:t>
            </a:r>
          </a:p>
          <a:p>
            <a:pPr marL="0" indent="0" algn="just">
              <a:buClr>
                <a:srgbClr val="6D1011"/>
              </a:buClr>
              <a:buNone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Falta de reconhecimento da importância da educação e formação (pelas famílias como pelos empregadores)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09929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rgbClr val="6D1011"/>
                </a:solidFill>
              </a:rPr>
              <a:t>Ponto de partida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Atividades económicas tradicionalmente mais empregadoras e menos exigentes em termos de capital humano: 	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ü"/>
            </a:pPr>
            <a:r>
              <a:rPr lang="pt-PT" sz="2400" dirty="0" smtClean="0"/>
              <a:t>Agricultura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ü"/>
            </a:pPr>
            <a:r>
              <a:rPr lang="pt-PT" sz="2400" dirty="0" smtClean="0"/>
              <a:t>Construção Civil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ü"/>
            </a:pPr>
            <a:r>
              <a:rPr lang="pt-PT" sz="2400" dirty="0" smtClean="0"/>
              <a:t>Comércio</a:t>
            </a:r>
          </a:p>
          <a:p>
            <a:pPr marL="457200" lvl="1" indent="0">
              <a:buClr>
                <a:srgbClr val="6D1011"/>
              </a:buClr>
              <a:buNone/>
            </a:pPr>
            <a:endParaRPr lang="pt-PT" sz="2400" dirty="0" smtClean="0"/>
          </a:p>
          <a:p>
            <a:pPr algn="just">
              <a:buClr>
                <a:srgbClr val="6D1011"/>
              </a:buClr>
              <a:buFont typeface="Wingdings" pitchFamily="2" charset="2"/>
              <a:buChar char="Ø"/>
            </a:pPr>
            <a:r>
              <a:rPr lang="pt-PT" sz="2400" dirty="0" smtClean="0"/>
              <a:t> Assiste-se a uma alteração do nível de exigência dos empregadores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7969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rgbClr val="6D1011"/>
                </a:solidFill>
              </a:rPr>
              <a:t>Ponto de partida</a:t>
            </a:r>
            <a:endParaRPr lang="pt-PT" sz="32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66210"/>
              </p:ext>
            </p:extLst>
          </p:nvPr>
        </p:nvGraphicFramePr>
        <p:xfrm>
          <a:off x="681088" y="1559057"/>
          <a:ext cx="8712969" cy="3652762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4167072"/>
                <a:gridCol w="1515299"/>
                <a:gridCol w="1515299"/>
                <a:gridCol w="1515299"/>
              </a:tblGrid>
              <a:tr h="283232">
                <a:tc>
                  <a:txBody>
                    <a:bodyPr/>
                    <a:lstStyle/>
                    <a:p>
                      <a:pPr algn="l" fontAlgn="b"/>
                      <a:r>
                        <a:rPr lang="pt-PT" sz="18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Principais</a:t>
                      </a:r>
                      <a:r>
                        <a:rPr lang="pt-PT" sz="1800" b="1" i="0" u="none" strike="noStrike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Atividades:</a:t>
                      </a:r>
                      <a:endParaRPr lang="pt-PT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8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2007</a:t>
                      </a:r>
                      <a:endParaRPr lang="pt-PT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8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lang="pt-PT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8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Diferença</a:t>
                      </a:r>
                      <a:endParaRPr lang="pt-PT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Agricultura, Silvicultura e </a:t>
                      </a:r>
                      <a:r>
                        <a:rPr lang="pt-PT" sz="16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Pescas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12.842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14.592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1.750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Construção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16.957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8.428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-8.529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28890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Comércio por grosso e a retalho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15.821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13.272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-2.549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1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Sub</a:t>
                      </a:r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-Total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45.620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36.292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-9.328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da População Empregada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107.284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102.221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-5.063</a:t>
                      </a:r>
                      <a:endParaRPr lang="pt-PT" sz="16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Homens</a:t>
                      </a:r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65.895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58.784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-7.111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3232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Mulheres</a:t>
                      </a:r>
                      <a:endParaRPr lang="pt-PT" sz="16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41.389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43.437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2.048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7" name="Rectângulo 6"/>
          <p:cNvSpPr/>
          <p:nvPr/>
        </p:nvSpPr>
        <p:spPr>
          <a:xfrm>
            <a:off x="628148" y="5178732"/>
            <a:ext cx="346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pt-PT" dirty="0"/>
              <a:t>Fonte: Inquérito ao Emprego, </a:t>
            </a:r>
            <a:r>
              <a:rPr lang="pt-PT" dirty="0" err="1"/>
              <a:t>SREA</a:t>
            </a:r>
            <a:endParaRPr lang="pt-PT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8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rgbClr val="6D1011"/>
                </a:solidFill>
              </a:rPr>
              <a:t>Ponto de partida</a:t>
            </a:r>
            <a:endParaRPr lang="pt-PT" sz="32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319251"/>
              </p:ext>
            </p:extLst>
          </p:nvPr>
        </p:nvGraphicFramePr>
        <p:xfrm>
          <a:off x="2141178" y="1988840"/>
          <a:ext cx="5544616" cy="3611522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772308"/>
                <a:gridCol w="2772308"/>
              </a:tblGrid>
              <a:tr h="51482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PT" sz="18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Desempregados </a:t>
                      </a:r>
                      <a:r>
                        <a:rPr lang="pt-PT" sz="18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por habilitações</a:t>
                      </a:r>
                      <a:endParaRPr lang="pt-PT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8708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PT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Abril de 2013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6D101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&lt; 4 anos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967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a 5anos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3.860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 a 8 anos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3.211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 anos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2.612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10 a 12 anos</a:t>
                      </a:r>
                      <a:endParaRPr lang="pt-PT" sz="16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1.847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Médio/Superior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532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7087"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rgbClr val="6D101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pt-PT" sz="1600" b="1" i="0" u="none" strike="noStrike" dirty="0">
                        <a:solidFill>
                          <a:srgbClr val="6D101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rgbClr val="6D101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13.029</a:t>
                      </a:r>
                      <a:endParaRPr lang="pt-PT" sz="1600" b="1" i="0" u="none" strike="noStrike" dirty="0">
                        <a:solidFill>
                          <a:srgbClr val="6D101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7" name="Rectângulo 6"/>
          <p:cNvSpPr/>
          <p:nvPr/>
        </p:nvSpPr>
        <p:spPr>
          <a:xfrm>
            <a:off x="3154928" y="1412776"/>
            <a:ext cx="3587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b="1" dirty="0">
                <a:latin typeface="Arial" pitchFamily="34" charset="0"/>
                <a:cs typeface="Arial" pitchFamily="34" charset="0"/>
              </a:rPr>
              <a:t>Desemprego Registado  - </a:t>
            </a:r>
            <a:r>
              <a:rPr lang="pt-PT" b="1" dirty="0" err="1">
                <a:latin typeface="Arial" pitchFamily="34" charset="0"/>
                <a:cs typeface="Arial" pitchFamily="34" charset="0"/>
              </a:rPr>
              <a:t>RAA</a:t>
            </a:r>
            <a:r>
              <a:rPr lang="pt-PT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144688" y="5573851"/>
            <a:ext cx="5112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Fonte: Agências de Qualificação e Emprego da RAA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283940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dirty="0">
                <a:solidFill>
                  <a:srgbClr val="6D1011"/>
                </a:solidFill>
              </a:rPr>
              <a:t>Ponto de partida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8464" y="1412777"/>
            <a:ext cx="5328592" cy="4103294"/>
          </a:xfrm>
        </p:spPr>
        <p:txBody>
          <a:bodyPr>
            <a:normAutofit fontScale="92500" lnSpcReduction="10000"/>
          </a:bodyPr>
          <a:lstStyle/>
          <a:p>
            <a:pPr lvl="1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200" dirty="0" smtClean="0"/>
              <a:t>O baixo nível de qualificações força a saída do mercado de trabalho e dificulta a entrada nele</a:t>
            </a:r>
            <a:endParaRPr lang="pt-PT" sz="2200" dirty="0"/>
          </a:p>
          <a:p>
            <a:pPr marL="457200" lvl="1" indent="0">
              <a:buClr>
                <a:srgbClr val="6D1011"/>
              </a:buClr>
              <a:buNone/>
            </a:pPr>
            <a:endParaRPr lang="pt-PT" sz="2200" dirty="0" smtClean="0"/>
          </a:p>
          <a:p>
            <a:pPr lvl="1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200" dirty="0" smtClean="0"/>
              <a:t>Uma situação de desemprego é inibidora do aumento do nível de qualificações e fomenta situações de exclusão social</a:t>
            </a:r>
            <a:endParaRPr lang="pt-PT" sz="2200" dirty="0"/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endParaRPr lang="pt-PT" sz="2200" dirty="0" smtClean="0"/>
          </a:p>
          <a:p>
            <a:pPr lvl="1" algn="just">
              <a:buClr>
                <a:srgbClr val="6D1011"/>
              </a:buClr>
              <a:buFont typeface="Wingdings" pitchFamily="2" charset="2"/>
              <a:buChar char="§"/>
            </a:pPr>
            <a:r>
              <a:rPr lang="pt-PT" sz="2200" dirty="0" smtClean="0"/>
              <a:t>Estar </a:t>
            </a:r>
            <a:r>
              <a:rPr lang="pt-PT" sz="2200" dirty="0"/>
              <a:t>numa situação de exclusão social é, na maior parte da </a:t>
            </a:r>
            <a:r>
              <a:rPr lang="pt-PT" sz="2200" dirty="0" smtClean="0"/>
              <a:t>vezes, </a:t>
            </a:r>
            <a:r>
              <a:rPr lang="pt-PT" sz="2200" dirty="0"/>
              <a:t>sinónimo de desemprego e de baixas qualificações</a:t>
            </a:r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endParaRPr lang="pt-PT" sz="2000" dirty="0" smtClean="0"/>
          </a:p>
          <a:p>
            <a:pPr lvl="1">
              <a:buClr>
                <a:srgbClr val="6D1011"/>
              </a:buClr>
              <a:buFont typeface="Wingdings" pitchFamily="2" charset="2"/>
              <a:buChar char="§"/>
            </a:pPr>
            <a:endParaRPr lang="pt-PT" sz="2000" dirty="0" smtClean="0"/>
          </a:p>
          <a:p>
            <a:pPr marL="457200" lvl="1" indent="0">
              <a:buClr>
                <a:srgbClr val="6D1011"/>
              </a:buClr>
              <a:buNone/>
            </a:pPr>
            <a:endParaRPr lang="pt-PT" sz="2000" dirty="0" smtClean="0"/>
          </a:p>
          <a:p>
            <a:pPr marL="0" indent="0">
              <a:buNone/>
            </a:pPr>
            <a:endParaRPr lang="pt-PT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4996630"/>
              </p:ext>
            </p:extLst>
          </p:nvPr>
        </p:nvGraphicFramePr>
        <p:xfrm>
          <a:off x="4808984" y="836712"/>
          <a:ext cx="547260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48072" y="5516071"/>
            <a:ext cx="9777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Arial" pitchFamily="34" charset="0"/>
                <a:cs typeface="Arial" pitchFamily="34" charset="0"/>
              </a:rPr>
              <a:t>São </a:t>
            </a:r>
            <a:r>
              <a:rPr lang="pt-PT" b="1" dirty="0">
                <a:solidFill>
                  <a:srgbClr val="6D1011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pt-PT" b="1" i="1" dirty="0">
                <a:solidFill>
                  <a:srgbClr val="6D1011"/>
                </a:solidFill>
                <a:latin typeface="Arial" pitchFamily="34" charset="0"/>
                <a:cs typeface="Arial" pitchFamily="34" charset="0"/>
              </a:rPr>
              <a:t>mundos</a:t>
            </a:r>
            <a:r>
              <a:rPr lang="pt-PT" b="1" dirty="0">
                <a:solidFill>
                  <a:srgbClr val="6D101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dirty="0">
                <a:latin typeface="Arial" pitchFamily="34" charset="0"/>
                <a:cs typeface="Arial" pitchFamily="34" charset="0"/>
              </a:rPr>
              <a:t>que, a um ritmo cada vez mais acelerado, se 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sobrepõem </a:t>
            </a:r>
            <a:r>
              <a:rPr lang="pt-PT" dirty="0">
                <a:latin typeface="Arial" pitchFamily="34" charset="0"/>
                <a:cs typeface="Arial" pitchFamily="34" charset="0"/>
              </a:rPr>
              <a:t>e se agigantam</a:t>
            </a:r>
          </a:p>
        </p:txBody>
      </p:sp>
    </p:spTree>
    <p:extLst>
      <p:ext uri="{BB962C8B-B14F-4D97-AF65-F5344CB8AC3E}">
        <p14:creationId xmlns:p14="http://schemas.microsoft.com/office/powerpoint/2010/main" val="41787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NOVO PERÍODO DE PROGRAMAÇÃO</a:t>
            </a:r>
            <a:endParaRPr lang="pt-P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t-PT" sz="2400" dirty="0" smtClean="0"/>
              <a:t>O próximo quadro comunitário de apoio pode e deve ser utilizado, de forma inteligente, para combater o fenómeno  da sobreposição destes </a:t>
            </a:r>
            <a:r>
              <a:rPr lang="pt-PT" sz="2400" b="1" i="1" dirty="0" smtClean="0">
                <a:solidFill>
                  <a:srgbClr val="6D1011"/>
                </a:solidFill>
              </a:rPr>
              <a:t>3 mundos</a:t>
            </a:r>
          </a:p>
          <a:p>
            <a:pPr marL="0" indent="0">
              <a:buNone/>
            </a:pPr>
            <a:endParaRPr lang="pt-PT" sz="2400" b="1" i="1" dirty="0" smtClean="0">
              <a:solidFill>
                <a:srgbClr val="6D1011"/>
              </a:solidFill>
            </a:endParaRPr>
          </a:p>
          <a:p>
            <a:pPr marL="0" indent="0">
              <a:buNone/>
            </a:pPr>
            <a:r>
              <a:rPr lang="pt-PT" sz="2400" b="1" i="1" dirty="0" smtClean="0">
                <a:solidFill>
                  <a:srgbClr val="6D1011"/>
                </a:solidFill>
              </a:rPr>
              <a:t>OBJETIVOS ESTRATÉGICOS:</a:t>
            </a:r>
          </a:p>
          <a:p>
            <a:pPr marL="0" indent="0">
              <a:buNone/>
            </a:pPr>
            <a:r>
              <a:rPr lang="pt-PT" sz="2400" b="1" i="1" dirty="0">
                <a:solidFill>
                  <a:srgbClr val="6D1011"/>
                </a:solidFill>
              </a:rPr>
              <a:t>-</a:t>
            </a:r>
            <a:r>
              <a:rPr lang="pt-PT" sz="2400" b="1" i="1" dirty="0" smtClean="0">
                <a:solidFill>
                  <a:srgbClr val="6D1011"/>
                </a:solidFill>
              </a:rPr>
              <a:t> </a:t>
            </a:r>
            <a:r>
              <a:rPr lang="pt-PT" sz="2400" b="1" dirty="0" smtClean="0">
                <a:solidFill>
                  <a:srgbClr val="6D1011"/>
                </a:solidFill>
              </a:rPr>
              <a:t>Promover o emprego e apoiar a mobilidade;</a:t>
            </a:r>
          </a:p>
          <a:p>
            <a:pPr marL="0" indent="0">
              <a:buNone/>
            </a:pPr>
            <a:r>
              <a:rPr lang="pt-PT" sz="2400" b="1" dirty="0" smtClean="0">
                <a:solidFill>
                  <a:srgbClr val="6D1011"/>
                </a:solidFill>
              </a:rPr>
              <a:t>- Promover a inclusão social e combater a pobreza;</a:t>
            </a:r>
          </a:p>
          <a:p>
            <a:pPr marL="0" indent="0" algn="just">
              <a:buNone/>
            </a:pPr>
            <a:r>
              <a:rPr lang="pt-PT" sz="2400" b="1" dirty="0" smtClean="0">
                <a:solidFill>
                  <a:srgbClr val="6D1011"/>
                </a:solidFill>
              </a:rPr>
              <a:t>- Investir no ensino, nas competências e na aprendizagem         ao longo da vida</a:t>
            </a:r>
          </a:p>
          <a:p>
            <a:pPr marL="0" indent="0">
              <a:buNone/>
            </a:pPr>
            <a:endParaRPr lang="pt-PT" sz="2400" b="1" dirty="0" smtClean="0">
              <a:solidFill>
                <a:srgbClr val="6D1011"/>
              </a:solidFill>
            </a:endParaRPr>
          </a:p>
          <a:p>
            <a:pPr marL="0" indent="0">
              <a:buNone/>
            </a:pPr>
            <a:r>
              <a:rPr lang="pt-PT" dirty="0">
                <a:solidFill>
                  <a:srgbClr val="6D1011"/>
                </a:solidFill>
              </a:rPr>
              <a:t>	</a:t>
            </a:r>
            <a:endParaRPr lang="pt-PT" dirty="0" smtClean="0">
              <a:solidFill>
                <a:srgbClr val="6D1011"/>
              </a:solidFill>
            </a:endParaRPr>
          </a:p>
          <a:p>
            <a:pPr marL="0" indent="0">
              <a:buNone/>
            </a:pPr>
            <a:endParaRPr lang="pt-PT" b="1" i="1" dirty="0">
              <a:solidFill>
                <a:srgbClr val="6D10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2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1168</Words>
  <Application>Microsoft Office PowerPoint</Application>
  <PresentationFormat>Papel A4 (210x297 mm)</PresentationFormat>
  <Paragraphs>243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0" baseType="lpstr">
      <vt:lpstr>Tema do Office</vt:lpstr>
      <vt:lpstr>Apresentação do PowerPoint</vt:lpstr>
      <vt:lpstr>O FSE no financiamento de Estratégias de Empregabilidade</vt:lpstr>
      <vt:lpstr>Ponto de partida</vt:lpstr>
      <vt:lpstr>Ponto de partida</vt:lpstr>
      <vt:lpstr>Ponto de partida</vt:lpstr>
      <vt:lpstr>Ponto de partida</vt:lpstr>
      <vt:lpstr>Ponto de partida</vt:lpstr>
      <vt:lpstr>Ponto de partida</vt:lpstr>
      <vt:lpstr>NOVO PERÍODO DE PROGRAMAÇÃO</vt:lpstr>
      <vt:lpstr>Promover a Educação</vt:lpstr>
      <vt:lpstr>Promover a Educação</vt:lpstr>
      <vt:lpstr>Promover o Emprego</vt:lpstr>
      <vt:lpstr> Emprego Jovem</vt:lpstr>
      <vt:lpstr>Emprego Jovem</vt:lpstr>
      <vt:lpstr>Emprego Jovem</vt:lpstr>
      <vt:lpstr>Promover a Inclusão Social</vt:lpstr>
      <vt:lpstr>Medidas com um desenho tridimensional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Utilizador</dc:creator>
  <cp:lastModifiedBy>Filipe JO. Brum</cp:lastModifiedBy>
  <cp:revision>141</cp:revision>
  <cp:lastPrinted>2013-05-29T09:28:05Z</cp:lastPrinted>
  <dcterms:created xsi:type="dcterms:W3CDTF">2013-05-08T17:42:48Z</dcterms:created>
  <dcterms:modified xsi:type="dcterms:W3CDTF">2013-05-29T10:22:57Z</dcterms:modified>
</cp:coreProperties>
</file>