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56" r:id="rId4"/>
    <p:sldId id="260" r:id="rId5"/>
    <p:sldId id="262" r:id="rId6"/>
    <p:sldId id="264" r:id="rId7"/>
    <p:sldId id="261" r:id="rId8"/>
    <p:sldId id="263" r:id="rId9"/>
    <p:sldId id="265" r:id="rId10"/>
    <p:sldId id="271" r:id="rId11"/>
    <p:sldId id="266" r:id="rId12"/>
    <p:sldId id="268" r:id="rId13"/>
  </p:sldIdLst>
  <p:sldSz cx="9144000" cy="6858000" type="screen4x3"/>
  <p:notesSz cx="6797675" cy="99266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>
        <p:scale>
          <a:sx n="70" d="100"/>
          <a:sy n="70" d="100"/>
        </p:scale>
        <p:origin x="-138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0FD5BC-2B48-450F-A10C-2A14AA8E1068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D9813CE6-4B7F-4AEE-8763-273DC6A88E7B}">
      <dgm:prSet phldrT="[Texto]"/>
      <dgm:spPr/>
      <dgm:t>
        <a:bodyPr/>
        <a:lstStyle/>
        <a:p>
          <a:r>
            <a:rPr lang="pt-PT" dirty="0" smtClean="0"/>
            <a:t>PO Competitividade e Internacionalização</a:t>
          </a:r>
          <a:endParaRPr lang="pt-PT" dirty="0"/>
        </a:p>
      </dgm:t>
    </dgm:pt>
    <dgm:pt modelId="{F4EDE51A-8BAC-495E-B77F-E8AA70420596}" type="parTrans" cxnId="{7660340F-F05A-4B92-B578-5977EF280536}">
      <dgm:prSet/>
      <dgm:spPr/>
      <dgm:t>
        <a:bodyPr/>
        <a:lstStyle/>
        <a:p>
          <a:endParaRPr lang="pt-PT"/>
        </a:p>
      </dgm:t>
    </dgm:pt>
    <dgm:pt modelId="{247A2A30-35C1-4CE5-B4B4-228688419D1E}" type="sibTrans" cxnId="{7660340F-F05A-4B92-B578-5977EF280536}">
      <dgm:prSet/>
      <dgm:spPr/>
      <dgm:t>
        <a:bodyPr/>
        <a:lstStyle/>
        <a:p>
          <a:endParaRPr lang="pt-PT"/>
        </a:p>
      </dgm:t>
    </dgm:pt>
    <dgm:pt modelId="{CA0CA6A3-DEBB-4FDD-92C2-87F0B2CC0BF1}">
      <dgm:prSet phldrT="[Texto]"/>
      <dgm:spPr/>
      <dgm:t>
        <a:bodyPr/>
        <a:lstStyle/>
        <a:p>
          <a:r>
            <a:rPr lang="pt-PT" dirty="0" smtClean="0"/>
            <a:t>PO Capital Humano</a:t>
          </a:r>
          <a:endParaRPr lang="pt-PT" dirty="0"/>
        </a:p>
      </dgm:t>
    </dgm:pt>
    <dgm:pt modelId="{E3EA7F25-AF9A-479C-9ECD-0299743D2CA0}" type="parTrans" cxnId="{559887AB-94CD-4917-8741-01CDC2FC0B68}">
      <dgm:prSet/>
      <dgm:spPr/>
      <dgm:t>
        <a:bodyPr/>
        <a:lstStyle/>
        <a:p>
          <a:endParaRPr lang="pt-PT"/>
        </a:p>
      </dgm:t>
    </dgm:pt>
    <dgm:pt modelId="{B429339C-89B9-4F24-9ABF-9CEB572CE2AC}" type="sibTrans" cxnId="{559887AB-94CD-4917-8741-01CDC2FC0B68}">
      <dgm:prSet/>
      <dgm:spPr/>
      <dgm:t>
        <a:bodyPr/>
        <a:lstStyle/>
        <a:p>
          <a:endParaRPr lang="pt-PT"/>
        </a:p>
      </dgm:t>
    </dgm:pt>
    <dgm:pt modelId="{93616BEC-6392-44C5-82EC-2E40C86803A6}">
      <dgm:prSet phldrT="[Texto]"/>
      <dgm:spPr/>
      <dgm:t>
        <a:bodyPr/>
        <a:lstStyle/>
        <a:p>
          <a:r>
            <a:rPr lang="pt-PT" dirty="0" smtClean="0"/>
            <a:t>PO  Regionais do Continente</a:t>
          </a:r>
        </a:p>
      </dgm:t>
    </dgm:pt>
    <dgm:pt modelId="{A7732811-6610-4A22-AA23-E3C30700374D}" type="parTrans" cxnId="{053EF0B3-CC92-4266-8561-E656C9B724EC}">
      <dgm:prSet/>
      <dgm:spPr/>
      <dgm:t>
        <a:bodyPr/>
        <a:lstStyle/>
        <a:p>
          <a:endParaRPr lang="pt-PT"/>
        </a:p>
      </dgm:t>
    </dgm:pt>
    <dgm:pt modelId="{5EA5BE49-F77D-4FCB-B4EF-9FFBF929E610}" type="sibTrans" cxnId="{053EF0B3-CC92-4266-8561-E656C9B724EC}">
      <dgm:prSet/>
      <dgm:spPr/>
      <dgm:t>
        <a:bodyPr/>
        <a:lstStyle/>
        <a:p>
          <a:endParaRPr lang="pt-PT"/>
        </a:p>
      </dgm:t>
    </dgm:pt>
    <dgm:pt modelId="{7A47296E-9ED4-4645-B91C-28DE2E3B288B}">
      <dgm:prSet phldrT="[Texto]"/>
      <dgm:spPr/>
      <dgm:t>
        <a:bodyPr/>
        <a:lstStyle/>
        <a:p>
          <a:r>
            <a:rPr lang="pt-PT" dirty="0" smtClean="0"/>
            <a:t>PO Sustentabilidade e Eficiência no Uso dos recursos</a:t>
          </a:r>
          <a:endParaRPr lang="pt-PT" dirty="0"/>
        </a:p>
      </dgm:t>
    </dgm:pt>
    <dgm:pt modelId="{7ABB0BE3-7CE2-404B-B7F6-09DF271786ED}" type="parTrans" cxnId="{A330880B-358F-4C74-9F29-D2ED9D252577}">
      <dgm:prSet/>
      <dgm:spPr/>
      <dgm:t>
        <a:bodyPr/>
        <a:lstStyle/>
        <a:p>
          <a:endParaRPr lang="pt-PT"/>
        </a:p>
      </dgm:t>
    </dgm:pt>
    <dgm:pt modelId="{173DDCAA-53DA-45FA-933E-310165BD7F8A}" type="sibTrans" cxnId="{A330880B-358F-4C74-9F29-D2ED9D252577}">
      <dgm:prSet/>
      <dgm:spPr/>
      <dgm:t>
        <a:bodyPr/>
        <a:lstStyle/>
        <a:p>
          <a:endParaRPr lang="pt-PT"/>
        </a:p>
      </dgm:t>
    </dgm:pt>
    <dgm:pt modelId="{0A6A6DC9-8C5E-4FF6-9157-FEC163277BB8}">
      <dgm:prSet phldrT="[Texto]"/>
      <dgm:spPr/>
      <dgm:t>
        <a:bodyPr/>
        <a:lstStyle/>
        <a:p>
          <a:r>
            <a:rPr lang="pt-PT" dirty="0" smtClean="0"/>
            <a:t>PO Inclusão Social e Emprego</a:t>
          </a:r>
          <a:endParaRPr lang="pt-PT" dirty="0"/>
        </a:p>
      </dgm:t>
    </dgm:pt>
    <dgm:pt modelId="{CA659469-1065-401F-B066-ECA9C093D37F}" type="parTrans" cxnId="{974A2ACA-02F1-4C8E-B953-73B148B5CA98}">
      <dgm:prSet/>
      <dgm:spPr/>
      <dgm:t>
        <a:bodyPr/>
        <a:lstStyle/>
        <a:p>
          <a:endParaRPr lang="pt-PT"/>
        </a:p>
      </dgm:t>
    </dgm:pt>
    <dgm:pt modelId="{67650E46-5275-44AE-8ED5-E0286003B356}" type="sibTrans" cxnId="{974A2ACA-02F1-4C8E-B953-73B148B5CA98}">
      <dgm:prSet/>
      <dgm:spPr/>
      <dgm:t>
        <a:bodyPr/>
        <a:lstStyle/>
        <a:p>
          <a:endParaRPr lang="pt-PT"/>
        </a:p>
      </dgm:t>
    </dgm:pt>
    <dgm:pt modelId="{65030820-C48D-442C-AFF1-3512C64B3338}" type="pres">
      <dgm:prSet presAssocID="{810FD5BC-2B48-450F-A10C-2A14AA8E106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B426F8BD-0CE8-4529-8582-EAB6C60AC8A5}" type="pres">
      <dgm:prSet presAssocID="{810FD5BC-2B48-450F-A10C-2A14AA8E1068}" presName="cycle" presStyleCnt="0"/>
      <dgm:spPr/>
    </dgm:pt>
    <dgm:pt modelId="{3096A272-201C-4455-9991-0548BCDA7D76}" type="pres">
      <dgm:prSet presAssocID="{D9813CE6-4B7F-4AEE-8763-273DC6A88E7B}" presName="nodeFirstNode" presStyleLbl="node1" presStyleIdx="0" presStyleCnt="5" custRadScaleRad="153243" custRadScaleInc="-8483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2EBFFB7-F804-453A-B58C-8CF305A6272F}" type="pres">
      <dgm:prSet presAssocID="{247A2A30-35C1-4CE5-B4B4-228688419D1E}" presName="sibTransFirstNode" presStyleLbl="bgShp" presStyleIdx="0" presStyleCnt="1" custFlipHor="1" custScaleX="18501" custScaleY="4434" custLinFactNeighborX="82334" custLinFactNeighborY="-41876"/>
      <dgm:spPr/>
      <dgm:t>
        <a:bodyPr/>
        <a:lstStyle/>
        <a:p>
          <a:endParaRPr lang="pt-PT"/>
        </a:p>
      </dgm:t>
    </dgm:pt>
    <dgm:pt modelId="{30AAD186-5A33-4D35-A4D0-44EA4B8E4406}" type="pres">
      <dgm:prSet presAssocID="{CA0CA6A3-DEBB-4FDD-92C2-87F0B2CC0BF1}" presName="nodeFollowingNodes" presStyleLbl="node1" presStyleIdx="1" presStyleCnt="5" custRadScaleRad="46493" custRadScaleInc="-6135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58995BF-A3BD-4C02-B706-36701F5CD6F9}" type="pres">
      <dgm:prSet presAssocID="{93616BEC-6392-44C5-82EC-2E40C86803A6}" presName="nodeFollowingNodes" presStyleLbl="node1" presStyleIdx="2" presStyleCnt="5" custRadScaleRad="41483" custRadScaleInc="-704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9B812F2-2229-478A-A8C1-B48D9B817A93}" type="pres">
      <dgm:prSet presAssocID="{7A47296E-9ED4-4645-B91C-28DE2E3B288B}" presName="nodeFollowingNodes" presStyleLbl="node1" presStyleIdx="3" presStyleCnt="5" custRadScaleRad="118626" custRadScaleInc="2886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DB03DF2-892E-4072-A512-387D1C19E777}" type="pres">
      <dgm:prSet presAssocID="{0A6A6DC9-8C5E-4FF6-9157-FEC163277BB8}" presName="nodeFollowingNodes" presStyleLbl="node1" presStyleIdx="4" presStyleCnt="5" custRadScaleRad="95980" custRadScaleInc="-1770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1C8B94F-C53C-4EE1-8113-BE4451393D99}" type="presOf" srcId="{CA0CA6A3-DEBB-4FDD-92C2-87F0B2CC0BF1}" destId="{30AAD186-5A33-4D35-A4D0-44EA4B8E4406}" srcOrd="0" destOrd="0" presId="urn:microsoft.com/office/officeart/2005/8/layout/cycle3"/>
    <dgm:cxn modelId="{47AFB81F-CCC8-40CD-BBB5-5DE055EEA7C1}" type="presOf" srcId="{810FD5BC-2B48-450F-A10C-2A14AA8E1068}" destId="{65030820-C48D-442C-AFF1-3512C64B3338}" srcOrd="0" destOrd="0" presId="urn:microsoft.com/office/officeart/2005/8/layout/cycle3"/>
    <dgm:cxn modelId="{EBF5F876-BF64-4ED1-8ACA-A12659674ABF}" type="presOf" srcId="{0A6A6DC9-8C5E-4FF6-9157-FEC163277BB8}" destId="{5DB03DF2-892E-4072-A512-387D1C19E777}" srcOrd="0" destOrd="0" presId="urn:microsoft.com/office/officeart/2005/8/layout/cycle3"/>
    <dgm:cxn modelId="{053EF0B3-CC92-4266-8561-E656C9B724EC}" srcId="{810FD5BC-2B48-450F-A10C-2A14AA8E1068}" destId="{93616BEC-6392-44C5-82EC-2E40C86803A6}" srcOrd="2" destOrd="0" parTransId="{A7732811-6610-4A22-AA23-E3C30700374D}" sibTransId="{5EA5BE49-F77D-4FCB-B4EF-9FFBF929E610}"/>
    <dgm:cxn modelId="{04B573C9-5830-48CF-A0CF-A1FF5C6CDEFB}" type="presOf" srcId="{7A47296E-9ED4-4645-B91C-28DE2E3B288B}" destId="{79B812F2-2229-478A-A8C1-B48D9B817A93}" srcOrd="0" destOrd="0" presId="urn:microsoft.com/office/officeart/2005/8/layout/cycle3"/>
    <dgm:cxn modelId="{559887AB-94CD-4917-8741-01CDC2FC0B68}" srcId="{810FD5BC-2B48-450F-A10C-2A14AA8E1068}" destId="{CA0CA6A3-DEBB-4FDD-92C2-87F0B2CC0BF1}" srcOrd="1" destOrd="0" parTransId="{E3EA7F25-AF9A-479C-9ECD-0299743D2CA0}" sibTransId="{B429339C-89B9-4F24-9ABF-9CEB572CE2AC}"/>
    <dgm:cxn modelId="{D3489A4D-D6AE-4927-9B01-6F8C261A50B8}" type="presOf" srcId="{247A2A30-35C1-4CE5-B4B4-228688419D1E}" destId="{A2EBFFB7-F804-453A-B58C-8CF305A6272F}" srcOrd="0" destOrd="0" presId="urn:microsoft.com/office/officeart/2005/8/layout/cycle3"/>
    <dgm:cxn modelId="{A330880B-358F-4C74-9F29-D2ED9D252577}" srcId="{810FD5BC-2B48-450F-A10C-2A14AA8E1068}" destId="{7A47296E-9ED4-4645-B91C-28DE2E3B288B}" srcOrd="3" destOrd="0" parTransId="{7ABB0BE3-7CE2-404B-B7F6-09DF271786ED}" sibTransId="{173DDCAA-53DA-45FA-933E-310165BD7F8A}"/>
    <dgm:cxn modelId="{974A2ACA-02F1-4C8E-B953-73B148B5CA98}" srcId="{810FD5BC-2B48-450F-A10C-2A14AA8E1068}" destId="{0A6A6DC9-8C5E-4FF6-9157-FEC163277BB8}" srcOrd="4" destOrd="0" parTransId="{CA659469-1065-401F-B066-ECA9C093D37F}" sibTransId="{67650E46-5275-44AE-8ED5-E0286003B356}"/>
    <dgm:cxn modelId="{7660340F-F05A-4B92-B578-5977EF280536}" srcId="{810FD5BC-2B48-450F-A10C-2A14AA8E1068}" destId="{D9813CE6-4B7F-4AEE-8763-273DC6A88E7B}" srcOrd="0" destOrd="0" parTransId="{F4EDE51A-8BAC-495E-B77F-E8AA70420596}" sibTransId="{247A2A30-35C1-4CE5-B4B4-228688419D1E}"/>
    <dgm:cxn modelId="{4DC3A424-8736-445D-B4D1-10FD9435416F}" type="presOf" srcId="{D9813CE6-4B7F-4AEE-8763-273DC6A88E7B}" destId="{3096A272-201C-4455-9991-0548BCDA7D76}" srcOrd="0" destOrd="0" presId="urn:microsoft.com/office/officeart/2005/8/layout/cycle3"/>
    <dgm:cxn modelId="{9095EC6D-7739-456A-AF62-05D1DA3A9A9E}" type="presOf" srcId="{93616BEC-6392-44C5-82EC-2E40C86803A6}" destId="{058995BF-A3BD-4C02-B706-36701F5CD6F9}" srcOrd="0" destOrd="0" presId="urn:microsoft.com/office/officeart/2005/8/layout/cycle3"/>
    <dgm:cxn modelId="{CA460E82-940D-4996-826D-F4943F339CB1}" type="presParOf" srcId="{65030820-C48D-442C-AFF1-3512C64B3338}" destId="{B426F8BD-0CE8-4529-8582-EAB6C60AC8A5}" srcOrd="0" destOrd="0" presId="urn:microsoft.com/office/officeart/2005/8/layout/cycle3"/>
    <dgm:cxn modelId="{79C873B6-127D-4C58-8E14-0CF8BF816BE4}" type="presParOf" srcId="{B426F8BD-0CE8-4529-8582-EAB6C60AC8A5}" destId="{3096A272-201C-4455-9991-0548BCDA7D76}" srcOrd="0" destOrd="0" presId="urn:microsoft.com/office/officeart/2005/8/layout/cycle3"/>
    <dgm:cxn modelId="{3A0C1B91-1864-4CB7-8797-70F94FFA0659}" type="presParOf" srcId="{B426F8BD-0CE8-4529-8582-EAB6C60AC8A5}" destId="{A2EBFFB7-F804-453A-B58C-8CF305A6272F}" srcOrd="1" destOrd="0" presId="urn:microsoft.com/office/officeart/2005/8/layout/cycle3"/>
    <dgm:cxn modelId="{C19DD221-8A7A-4995-813C-73A4182AB8F7}" type="presParOf" srcId="{B426F8BD-0CE8-4529-8582-EAB6C60AC8A5}" destId="{30AAD186-5A33-4D35-A4D0-44EA4B8E4406}" srcOrd="2" destOrd="0" presId="urn:microsoft.com/office/officeart/2005/8/layout/cycle3"/>
    <dgm:cxn modelId="{FB94E167-E493-41BF-AA2F-B420818E7E71}" type="presParOf" srcId="{B426F8BD-0CE8-4529-8582-EAB6C60AC8A5}" destId="{058995BF-A3BD-4C02-B706-36701F5CD6F9}" srcOrd="3" destOrd="0" presId="urn:microsoft.com/office/officeart/2005/8/layout/cycle3"/>
    <dgm:cxn modelId="{C8D3E426-A9A2-4C38-A08C-3AD310445359}" type="presParOf" srcId="{B426F8BD-0CE8-4529-8582-EAB6C60AC8A5}" destId="{79B812F2-2229-478A-A8C1-B48D9B817A93}" srcOrd="4" destOrd="0" presId="urn:microsoft.com/office/officeart/2005/8/layout/cycle3"/>
    <dgm:cxn modelId="{0BFA676E-767F-48A7-B39C-299830149890}" type="presParOf" srcId="{B426F8BD-0CE8-4529-8582-EAB6C60AC8A5}" destId="{5DB03DF2-892E-4072-A512-387D1C19E777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824D23-1CAC-40AD-9253-8D096A447623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9B96EF75-6E23-459B-AA32-DD79F6241876}">
      <dgm:prSet phldrT="[Texto]" custT="1"/>
      <dgm:spPr/>
      <dgm:t>
        <a:bodyPr/>
        <a:lstStyle/>
        <a:p>
          <a:r>
            <a:rPr lang="pt-PT" sz="2000" dirty="0" smtClean="0"/>
            <a:t>PO</a:t>
          </a:r>
          <a:r>
            <a:rPr lang="pt-PT" sz="2700" dirty="0" smtClean="0"/>
            <a:t> </a:t>
          </a:r>
          <a:r>
            <a:rPr lang="pt-PT" sz="2000" dirty="0" smtClean="0"/>
            <a:t>AÇORES 2014-2020</a:t>
          </a:r>
          <a:endParaRPr lang="pt-PT" sz="2000" dirty="0"/>
        </a:p>
      </dgm:t>
    </dgm:pt>
    <dgm:pt modelId="{439F47D9-01EC-4A72-A5FD-286781ABF786}" type="parTrans" cxnId="{E477BE7A-266F-48C1-9A70-7D7AF016AE27}">
      <dgm:prSet/>
      <dgm:spPr/>
      <dgm:t>
        <a:bodyPr/>
        <a:lstStyle/>
        <a:p>
          <a:endParaRPr lang="pt-PT"/>
        </a:p>
      </dgm:t>
    </dgm:pt>
    <dgm:pt modelId="{BB73A61B-1DE9-4880-8FB2-995C382D7129}" type="sibTrans" cxnId="{E477BE7A-266F-48C1-9A70-7D7AF016AE27}">
      <dgm:prSet/>
      <dgm:spPr/>
      <dgm:t>
        <a:bodyPr/>
        <a:lstStyle/>
        <a:p>
          <a:endParaRPr lang="pt-PT"/>
        </a:p>
      </dgm:t>
    </dgm:pt>
    <dgm:pt modelId="{99EBDD05-6F04-44DC-A7AA-800FB85488C0}">
      <dgm:prSet phldrT="[Texto]"/>
      <dgm:spPr/>
      <dgm:t>
        <a:bodyPr/>
        <a:lstStyle/>
        <a:p>
          <a:r>
            <a:rPr lang="pt-PT" dirty="0" smtClean="0"/>
            <a:t>Competitividade</a:t>
          </a:r>
          <a:endParaRPr lang="pt-PT" dirty="0"/>
        </a:p>
      </dgm:t>
    </dgm:pt>
    <dgm:pt modelId="{D2179B3F-1BA8-411C-9187-85F134C78C4C}" type="parTrans" cxnId="{A7F4A662-9102-4C9C-9C0B-57E29814B8E8}">
      <dgm:prSet/>
      <dgm:spPr/>
      <dgm:t>
        <a:bodyPr/>
        <a:lstStyle/>
        <a:p>
          <a:endParaRPr lang="pt-PT"/>
        </a:p>
      </dgm:t>
    </dgm:pt>
    <dgm:pt modelId="{4048BE7B-DD6E-4190-AFAE-44F4E096FA50}" type="sibTrans" cxnId="{A7F4A662-9102-4C9C-9C0B-57E29814B8E8}">
      <dgm:prSet/>
      <dgm:spPr/>
      <dgm:t>
        <a:bodyPr/>
        <a:lstStyle/>
        <a:p>
          <a:endParaRPr lang="pt-PT"/>
        </a:p>
      </dgm:t>
    </dgm:pt>
    <dgm:pt modelId="{1C327476-634E-4FA2-B6B5-697A93F9605B}">
      <dgm:prSet phldrT="[Texto]"/>
      <dgm:spPr/>
      <dgm:t>
        <a:bodyPr/>
        <a:lstStyle/>
        <a:p>
          <a:r>
            <a:rPr lang="pt-PT" dirty="0" smtClean="0"/>
            <a:t>Inclusão Social, Emprego, Capital Humano</a:t>
          </a:r>
          <a:endParaRPr lang="pt-PT" dirty="0"/>
        </a:p>
      </dgm:t>
    </dgm:pt>
    <dgm:pt modelId="{186DA453-B2BE-477A-83E4-4A917DC4555F}" type="parTrans" cxnId="{8D095AFF-E8A8-4BA4-9A9A-36B94C40693E}">
      <dgm:prSet/>
      <dgm:spPr/>
      <dgm:t>
        <a:bodyPr/>
        <a:lstStyle/>
        <a:p>
          <a:endParaRPr lang="pt-PT"/>
        </a:p>
      </dgm:t>
    </dgm:pt>
    <dgm:pt modelId="{696C63CC-C034-409C-BC21-358DE9FFB06F}" type="sibTrans" cxnId="{8D095AFF-E8A8-4BA4-9A9A-36B94C40693E}">
      <dgm:prSet/>
      <dgm:spPr/>
      <dgm:t>
        <a:bodyPr/>
        <a:lstStyle/>
        <a:p>
          <a:endParaRPr lang="pt-PT"/>
        </a:p>
      </dgm:t>
    </dgm:pt>
    <dgm:pt modelId="{D62310CA-9A29-4C2D-8D54-C4D162B1B361}">
      <dgm:prSet phldrT="[Texto]"/>
      <dgm:spPr/>
      <dgm:t>
        <a:bodyPr/>
        <a:lstStyle/>
        <a:p>
          <a:r>
            <a:rPr lang="pt-PT" dirty="0" smtClean="0"/>
            <a:t>Sustentabilidade e Coesão Territorial</a:t>
          </a:r>
          <a:endParaRPr lang="pt-PT" dirty="0"/>
        </a:p>
      </dgm:t>
    </dgm:pt>
    <dgm:pt modelId="{56CE741C-FD2B-45A2-8504-81E4E69E2B14}" type="parTrans" cxnId="{D82CBABA-29AB-4FEF-82AD-7EB3D3FA835C}">
      <dgm:prSet/>
      <dgm:spPr/>
      <dgm:t>
        <a:bodyPr/>
        <a:lstStyle/>
        <a:p>
          <a:endParaRPr lang="pt-PT"/>
        </a:p>
      </dgm:t>
    </dgm:pt>
    <dgm:pt modelId="{94EADAA2-870C-4622-B78A-9774DA3C6B53}" type="sibTrans" cxnId="{D82CBABA-29AB-4FEF-82AD-7EB3D3FA835C}">
      <dgm:prSet/>
      <dgm:spPr/>
      <dgm:t>
        <a:bodyPr/>
        <a:lstStyle/>
        <a:p>
          <a:endParaRPr lang="pt-PT"/>
        </a:p>
      </dgm:t>
    </dgm:pt>
    <dgm:pt modelId="{D1A0A29D-6487-4697-ACFB-D165E7CF6F00}" type="pres">
      <dgm:prSet presAssocID="{18824D23-1CAC-40AD-9253-8D096A447623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80E53831-F53D-4DE6-ADF9-E91137157E68}" type="pres">
      <dgm:prSet presAssocID="{9B96EF75-6E23-459B-AA32-DD79F6241876}" presName="root1" presStyleCnt="0"/>
      <dgm:spPr/>
    </dgm:pt>
    <dgm:pt modelId="{49DD7336-807C-47AB-9DD1-808045F82D86}" type="pres">
      <dgm:prSet presAssocID="{9B96EF75-6E23-459B-AA32-DD79F624187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21A37F78-EEF5-4C09-B8BD-529E2E5B4E1D}" type="pres">
      <dgm:prSet presAssocID="{9B96EF75-6E23-459B-AA32-DD79F6241876}" presName="level2hierChild" presStyleCnt="0"/>
      <dgm:spPr/>
    </dgm:pt>
    <dgm:pt modelId="{0246BEF9-EAD0-4B87-85E5-EBEAB4ABDB25}" type="pres">
      <dgm:prSet presAssocID="{D2179B3F-1BA8-411C-9187-85F134C78C4C}" presName="conn2-1" presStyleLbl="parChTrans1D2" presStyleIdx="0" presStyleCnt="3"/>
      <dgm:spPr/>
      <dgm:t>
        <a:bodyPr/>
        <a:lstStyle/>
        <a:p>
          <a:endParaRPr lang="pt-PT"/>
        </a:p>
      </dgm:t>
    </dgm:pt>
    <dgm:pt modelId="{6481207C-1C0C-4CD1-B227-F0D5306DA78C}" type="pres">
      <dgm:prSet presAssocID="{D2179B3F-1BA8-411C-9187-85F134C78C4C}" presName="connTx" presStyleLbl="parChTrans1D2" presStyleIdx="0" presStyleCnt="3"/>
      <dgm:spPr/>
      <dgm:t>
        <a:bodyPr/>
        <a:lstStyle/>
        <a:p>
          <a:endParaRPr lang="pt-PT"/>
        </a:p>
      </dgm:t>
    </dgm:pt>
    <dgm:pt modelId="{079DEF5F-0477-4787-A836-C5CB6EAE5A3E}" type="pres">
      <dgm:prSet presAssocID="{99EBDD05-6F04-44DC-A7AA-800FB85488C0}" presName="root2" presStyleCnt="0"/>
      <dgm:spPr/>
    </dgm:pt>
    <dgm:pt modelId="{8961E344-031A-4304-B9E8-9B4FEC0FFA77}" type="pres">
      <dgm:prSet presAssocID="{99EBDD05-6F04-44DC-A7AA-800FB85488C0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FF10C43A-25F6-4284-8349-9C4F1B468F60}" type="pres">
      <dgm:prSet presAssocID="{99EBDD05-6F04-44DC-A7AA-800FB85488C0}" presName="level3hierChild" presStyleCnt="0"/>
      <dgm:spPr/>
    </dgm:pt>
    <dgm:pt modelId="{18226350-9BDA-4067-BD2B-6ED66600B4BC}" type="pres">
      <dgm:prSet presAssocID="{186DA453-B2BE-477A-83E4-4A917DC4555F}" presName="conn2-1" presStyleLbl="parChTrans1D2" presStyleIdx="1" presStyleCnt="3"/>
      <dgm:spPr/>
      <dgm:t>
        <a:bodyPr/>
        <a:lstStyle/>
        <a:p>
          <a:endParaRPr lang="pt-PT"/>
        </a:p>
      </dgm:t>
    </dgm:pt>
    <dgm:pt modelId="{E1AA183D-B86D-45D1-BC87-D9F874CC1F9E}" type="pres">
      <dgm:prSet presAssocID="{186DA453-B2BE-477A-83E4-4A917DC4555F}" presName="connTx" presStyleLbl="parChTrans1D2" presStyleIdx="1" presStyleCnt="3"/>
      <dgm:spPr/>
      <dgm:t>
        <a:bodyPr/>
        <a:lstStyle/>
        <a:p>
          <a:endParaRPr lang="pt-PT"/>
        </a:p>
      </dgm:t>
    </dgm:pt>
    <dgm:pt modelId="{C1B9A91A-720B-4B76-A2C7-12CA41091A2B}" type="pres">
      <dgm:prSet presAssocID="{1C327476-634E-4FA2-B6B5-697A93F9605B}" presName="root2" presStyleCnt="0"/>
      <dgm:spPr/>
    </dgm:pt>
    <dgm:pt modelId="{D0F12FDC-62F4-4132-9ED0-664C58EF5351}" type="pres">
      <dgm:prSet presAssocID="{1C327476-634E-4FA2-B6B5-697A93F9605B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2739038-3B94-461B-BADA-35006D909D43}" type="pres">
      <dgm:prSet presAssocID="{1C327476-634E-4FA2-B6B5-697A93F9605B}" presName="level3hierChild" presStyleCnt="0"/>
      <dgm:spPr/>
    </dgm:pt>
    <dgm:pt modelId="{30DEB08F-F15B-430D-96C1-BD59A24EAFF6}" type="pres">
      <dgm:prSet presAssocID="{56CE741C-FD2B-45A2-8504-81E4E69E2B14}" presName="conn2-1" presStyleLbl="parChTrans1D2" presStyleIdx="2" presStyleCnt="3"/>
      <dgm:spPr/>
      <dgm:t>
        <a:bodyPr/>
        <a:lstStyle/>
        <a:p>
          <a:endParaRPr lang="pt-PT"/>
        </a:p>
      </dgm:t>
    </dgm:pt>
    <dgm:pt modelId="{57CCC79E-6B0D-4D56-876B-20F228186FF8}" type="pres">
      <dgm:prSet presAssocID="{56CE741C-FD2B-45A2-8504-81E4E69E2B14}" presName="connTx" presStyleLbl="parChTrans1D2" presStyleIdx="2" presStyleCnt="3"/>
      <dgm:spPr/>
      <dgm:t>
        <a:bodyPr/>
        <a:lstStyle/>
        <a:p>
          <a:endParaRPr lang="pt-PT"/>
        </a:p>
      </dgm:t>
    </dgm:pt>
    <dgm:pt modelId="{03CEA23F-048B-4E28-B1C1-3D0AE2DA0484}" type="pres">
      <dgm:prSet presAssocID="{D62310CA-9A29-4C2D-8D54-C4D162B1B361}" presName="root2" presStyleCnt="0"/>
      <dgm:spPr/>
    </dgm:pt>
    <dgm:pt modelId="{D5C5770B-70D3-453E-8A0E-52A0826EDC19}" type="pres">
      <dgm:prSet presAssocID="{D62310CA-9A29-4C2D-8D54-C4D162B1B361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218F8CA-F546-407A-919E-649A804C0858}" type="pres">
      <dgm:prSet presAssocID="{D62310CA-9A29-4C2D-8D54-C4D162B1B361}" presName="level3hierChild" presStyleCnt="0"/>
      <dgm:spPr/>
    </dgm:pt>
  </dgm:ptLst>
  <dgm:cxnLst>
    <dgm:cxn modelId="{E1A2EAA6-EC75-4112-9E54-771F810801AC}" type="presOf" srcId="{9B96EF75-6E23-459B-AA32-DD79F6241876}" destId="{49DD7336-807C-47AB-9DD1-808045F82D86}" srcOrd="0" destOrd="0" presId="urn:microsoft.com/office/officeart/2008/layout/HorizontalMultiLevelHierarchy"/>
    <dgm:cxn modelId="{8D095AFF-E8A8-4BA4-9A9A-36B94C40693E}" srcId="{9B96EF75-6E23-459B-AA32-DD79F6241876}" destId="{1C327476-634E-4FA2-B6B5-697A93F9605B}" srcOrd="1" destOrd="0" parTransId="{186DA453-B2BE-477A-83E4-4A917DC4555F}" sibTransId="{696C63CC-C034-409C-BC21-358DE9FFB06F}"/>
    <dgm:cxn modelId="{B310FC21-B191-4F37-96C9-0DD92D75630D}" type="presOf" srcId="{D62310CA-9A29-4C2D-8D54-C4D162B1B361}" destId="{D5C5770B-70D3-453E-8A0E-52A0826EDC19}" srcOrd="0" destOrd="0" presId="urn:microsoft.com/office/officeart/2008/layout/HorizontalMultiLevelHierarchy"/>
    <dgm:cxn modelId="{A7F4A662-9102-4C9C-9C0B-57E29814B8E8}" srcId="{9B96EF75-6E23-459B-AA32-DD79F6241876}" destId="{99EBDD05-6F04-44DC-A7AA-800FB85488C0}" srcOrd="0" destOrd="0" parTransId="{D2179B3F-1BA8-411C-9187-85F134C78C4C}" sibTransId="{4048BE7B-DD6E-4190-AFAE-44F4E096FA50}"/>
    <dgm:cxn modelId="{C549A034-D2AE-447A-9921-449082B7B6A6}" type="presOf" srcId="{99EBDD05-6F04-44DC-A7AA-800FB85488C0}" destId="{8961E344-031A-4304-B9E8-9B4FEC0FFA77}" srcOrd="0" destOrd="0" presId="urn:microsoft.com/office/officeart/2008/layout/HorizontalMultiLevelHierarchy"/>
    <dgm:cxn modelId="{670A9A0C-3091-4E7D-B034-EFBE6C447B20}" type="presOf" srcId="{186DA453-B2BE-477A-83E4-4A917DC4555F}" destId="{E1AA183D-B86D-45D1-BC87-D9F874CC1F9E}" srcOrd="1" destOrd="0" presId="urn:microsoft.com/office/officeart/2008/layout/HorizontalMultiLevelHierarchy"/>
    <dgm:cxn modelId="{3B3312E8-DC5E-4E37-90BB-503E66DE3E47}" type="presOf" srcId="{D2179B3F-1BA8-411C-9187-85F134C78C4C}" destId="{6481207C-1C0C-4CD1-B227-F0D5306DA78C}" srcOrd="1" destOrd="0" presId="urn:microsoft.com/office/officeart/2008/layout/HorizontalMultiLevelHierarchy"/>
    <dgm:cxn modelId="{A23C5AA3-6D41-4A0B-9450-776FFD7D776F}" type="presOf" srcId="{186DA453-B2BE-477A-83E4-4A917DC4555F}" destId="{18226350-9BDA-4067-BD2B-6ED66600B4BC}" srcOrd="0" destOrd="0" presId="urn:microsoft.com/office/officeart/2008/layout/HorizontalMultiLevelHierarchy"/>
    <dgm:cxn modelId="{55F17F92-BA8C-430B-ADB1-30AFE904F25F}" type="presOf" srcId="{56CE741C-FD2B-45A2-8504-81E4E69E2B14}" destId="{57CCC79E-6B0D-4D56-876B-20F228186FF8}" srcOrd="1" destOrd="0" presId="urn:microsoft.com/office/officeart/2008/layout/HorizontalMultiLevelHierarchy"/>
    <dgm:cxn modelId="{9C1D9D6B-EA3A-438C-A691-17D700A3BCE6}" type="presOf" srcId="{56CE741C-FD2B-45A2-8504-81E4E69E2B14}" destId="{30DEB08F-F15B-430D-96C1-BD59A24EAFF6}" srcOrd="0" destOrd="0" presId="urn:microsoft.com/office/officeart/2008/layout/HorizontalMultiLevelHierarchy"/>
    <dgm:cxn modelId="{D82CBABA-29AB-4FEF-82AD-7EB3D3FA835C}" srcId="{9B96EF75-6E23-459B-AA32-DD79F6241876}" destId="{D62310CA-9A29-4C2D-8D54-C4D162B1B361}" srcOrd="2" destOrd="0" parTransId="{56CE741C-FD2B-45A2-8504-81E4E69E2B14}" sibTransId="{94EADAA2-870C-4622-B78A-9774DA3C6B53}"/>
    <dgm:cxn modelId="{E477BE7A-266F-48C1-9A70-7D7AF016AE27}" srcId="{18824D23-1CAC-40AD-9253-8D096A447623}" destId="{9B96EF75-6E23-459B-AA32-DD79F6241876}" srcOrd="0" destOrd="0" parTransId="{439F47D9-01EC-4A72-A5FD-286781ABF786}" sibTransId="{BB73A61B-1DE9-4880-8FB2-995C382D7129}"/>
    <dgm:cxn modelId="{EEDDCB2F-604D-48AF-986F-7787679838F7}" type="presOf" srcId="{1C327476-634E-4FA2-B6B5-697A93F9605B}" destId="{D0F12FDC-62F4-4132-9ED0-664C58EF5351}" srcOrd="0" destOrd="0" presId="urn:microsoft.com/office/officeart/2008/layout/HorizontalMultiLevelHierarchy"/>
    <dgm:cxn modelId="{533710AC-D5D2-48C6-AA18-0F0C5710BE85}" type="presOf" srcId="{18824D23-1CAC-40AD-9253-8D096A447623}" destId="{D1A0A29D-6487-4697-ACFB-D165E7CF6F00}" srcOrd="0" destOrd="0" presId="urn:microsoft.com/office/officeart/2008/layout/HorizontalMultiLevelHierarchy"/>
    <dgm:cxn modelId="{66B7CD9A-801A-4D28-AFE5-B0B39F5A64D4}" type="presOf" srcId="{D2179B3F-1BA8-411C-9187-85F134C78C4C}" destId="{0246BEF9-EAD0-4B87-85E5-EBEAB4ABDB25}" srcOrd="0" destOrd="0" presId="urn:microsoft.com/office/officeart/2008/layout/HorizontalMultiLevelHierarchy"/>
    <dgm:cxn modelId="{1343701D-04DB-458D-99AB-016884BD9CDD}" type="presParOf" srcId="{D1A0A29D-6487-4697-ACFB-D165E7CF6F00}" destId="{80E53831-F53D-4DE6-ADF9-E91137157E68}" srcOrd="0" destOrd="0" presId="urn:microsoft.com/office/officeart/2008/layout/HorizontalMultiLevelHierarchy"/>
    <dgm:cxn modelId="{196322B0-AC13-496A-9BA6-AC2951A47F24}" type="presParOf" srcId="{80E53831-F53D-4DE6-ADF9-E91137157E68}" destId="{49DD7336-807C-47AB-9DD1-808045F82D86}" srcOrd="0" destOrd="0" presId="urn:microsoft.com/office/officeart/2008/layout/HorizontalMultiLevelHierarchy"/>
    <dgm:cxn modelId="{D3A124AC-19D2-4D9B-8FC4-63193F60CC99}" type="presParOf" srcId="{80E53831-F53D-4DE6-ADF9-E91137157E68}" destId="{21A37F78-EEF5-4C09-B8BD-529E2E5B4E1D}" srcOrd="1" destOrd="0" presId="urn:microsoft.com/office/officeart/2008/layout/HorizontalMultiLevelHierarchy"/>
    <dgm:cxn modelId="{D43B2AA8-7290-4CBD-BFDD-CC13EE03F598}" type="presParOf" srcId="{21A37F78-EEF5-4C09-B8BD-529E2E5B4E1D}" destId="{0246BEF9-EAD0-4B87-85E5-EBEAB4ABDB25}" srcOrd="0" destOrd="0" presId="urn:microsoft.com/office/officeart/2008/layout/HorizontalMultiLevelHierarchy"/>
    <dgm:cxn modelId="{23B10E92-F7BF-4DD3-B69E-9DFF33419E11}" type="presParOf" srcId="{0246BEF9-EAD0-4B87-85E5-EBEAB4ABDB25}" destId="{6481207C-1C0C-4CD1-B227-F0D5306DA78C}" srcOrd="0" destOrd="0" presId="urn:microsoft.com/office/officeart/2008/layout/HorizontalMultiLevelHierarchy"/>
    <dgm:cxn modelId="{035D43CB-47AA-41FA-912A-131F82C6E631}" type="presParOf" srcId="{21A37F78-EEF5-4C09-B8BD-529E2E5B4E1D}" destId="{079DEF5F-0477-4787-A836-C5CB6EAE5A3E}" srcOrd="1" destOrd="0" presId="urn:microsoft.com/office/officeart/2008/layout/HorizontalMultiLevelHierarchy"/>
    <dgm:cxn modelId="{77E22D32-E97D-4613-82FD-9A4ADAB2C29C}" type="presParOf" srcId="{079DEF5F-0477-4787-A836-C5CB6EAE5A3E}" destId="{8961E344-031A-4304-B9E8-9B4FEC0FFA77}" srcOrd="0" destOrd="0" presId="urn:microsoft.com/office/officeart/2008/layout/HorizontalMultiLevelHierarchy"/>
    <dgm:cxn modelId="{783EB6C1-E3C3-48B2-8AA5-628F47DBA6E7}" type="presParOf" srcId="{079DEF5F-0477-4787-A836-C5CB6EAE5A3E}" destId="{FF10C43A-25F6-4284-8349-9C4F1B468F60}" srcOrd="1" destOrd="0" presId="urn:microsoft.com/office/officeart/2008/layout/HorizontalMultiLevelHierarchy"/>
    <dgm:cxn modelId="{E3554D31-C843-4CD2-BA8F-7F1E3268EF59}" type="presParOf" srcId="{21A37F78-EEF5-4C09-B8BD-529E2E5B4E1D}" destId="{18226350-9BDA-4067-BD2B-6ED66600B4BC}" srcOrd="2" destOrd="0" presId="urn:microsoft.com/office/officeart/2008/layout/HorizontalMultiLevelHierarchy"/>
    <dgm:cxn modelId="{9F5DCB3F-27C2-4242-9F2D-954D5E8B6E20}" type="presParOf" srcId="{18226350-9BDA-4067-BD2B-6ED66600B4BC}" destId="{E1AA183D-B86D-45D1-BC87-D9F874CC1F9E}" srcOrd="0" destOrd="0" presId="urn:microsoft.com/office/officeart/2008/layout/HorizontalMultiLevelHierarchy"/>
    <dgm:cxn modelId="{F10C3EE7-663F-41A9-B357-963A4AFFEE6C}" type="presParOf" srcId="{21A37F78-EEF5-4C09-B8BD-529E2E5B4E1D}" destId="{C1B9A91A-720B-4B76-A2C7-12CA41091A2B}" srcOrd="3" destOrd="0" presId="urn:microsoft.com/office/officeart/2008/layout/HorizontalMultiLevelHierarchy"/>
    <dgm:cxn modelId="{2EFA2730-FCA5-4996-B56F-B33CECF3C7B4}" type="presParOf" srcId="{C1B9A91A-720B-4B76-A2C7-12CA41091A2B}" destId="{D0F12FDC-62F4-4132-9ED0-664C58EF5351}" srcOrd="0" destOrd="0" presId="urn:microsoft.com/office/officeart/2008/layout/HorizontalMultiLevelHierarchy"/>
    <dgm:cxn modelId="{60E68572-01E1-46A3-9742-06C948054F91}" type="presParOf" srcId="{C1B9A91A-720B-4B76-A2C7-12CA41091A2B}" destId="{C2739038-3B94-461B-BADA-35006D909D43}" srcOrd="1" destOrd="0" presId="urn:microsoft.com/office/officeart/2008/layout/HorizontalMultiLevelHierarchy"/>
    <dgm:cxn modelId="{DB550C30-5FD6-41D4-A624-7D7BC6B1DCA1}" type="presParOf" srcId="{21A37F78-EEF5-4C09-B8BD-529E2E5B4E1D}" destId="{30DEB08F-F15B-430D-96C1-BD59A24EAFF6}" srcOrd="4" destOrd="0" presId="urn:microsoft.com/office/officeart/2008/layout/HorizontalMultiLevelHierarchy"/>
    <dgm:cxn modelId="{9FDF32DB-2EC6-4CBD-91DF-91294F3FAA85}" type="presParOf" srcId="{30DEB08F-F15B-430D-96C1-BD59A24EAFF6}" destId="{57CCC79E-6B0D-4D56-876B-20F228186FF8}" srcOrd="0" destOrd="0" presId="urn:microsoft.com/office/officeart/2008/layout/HorizontalMultiLevelHierarchy"/>
    <dgm:cxn modelId="{D3450F4E-5409-4C26-BBE7-17BD7D735FDC}" type="presParOf" srcId="{21A37F78-EEF5-4C09-B8BD-529E2E5B4E1D}" destId="{03CEA23F-048B-4E28-B1C1-3D0AE2DA0484}" srcOrd="5" destOrd="0" presId="urn:microsoft.com/office/officeart/2008/layout/HorizontalMultiLevelHierarchy"/>
    <dgm:cxn modelId="{9D88F992-A6DA-4219-A738-DF81B8E6A841}" type="presParOf" srcId="{03CEA23F-048B-4E28-B1C1-3D0AE2DA0484}" destId="{D5C5770B-70D3-453E-8A0E-52A0826EDC19}" srcOrd="0" destOrd="0" presId="urn:microsoft.com/office/officeart/2008/layout/HorizontalMultiLevelHierarchy"/>
    <dgm:cxn modelId="{64AF66DC-8D2A-4385-B098-E5987FF3BCC7}" type="presParOf" srcId="{03CEA23F-048B-4E28-B1C1-3D0AE2DA0484}" destId="{5218F8CA-F546-407A-919E-649A804C085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0FD5BC-2B48-450F-A10C-2A14AA8E1068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D9813CE6-4B7F-4AEE-8763-273DC6A88E7B}">
      <dgm:prSet phldrT="[Texto]"/>
      <dgm:spPr/>
      <dgm:t>
        <a:bodyPr/>
        <a:lstStyle/>
        <a:p>
          <a:r>
            <a:rPr lang="pt-PT" dirty="0" smtClean="0"/>
            <a:t>PO Competitividade e Internacionalização</a:t>
          </a:r>
          <a:endParaRPr lang="pt-PT" dirty="0"/>
        </a:p>
      </dgm:t>
    </dgm:pt>
    <dgm:pt modelId="{F4EDE51A-8BAC-495E-B77F-E8AA70420596}" type="parTrans" cxnId="{7660340F-F05A-4B92-B578-5977EF280536}">
      <dgm:prSet/>
      <dgm:spPr/>
      <dgm:t>
        <a:bodyPr/>
        <a:lstStyle/>
        <a:p>
          <a:endParaRPr lang="pt-PT"/>
        </a:p>
      </dgm:t>
    </dgm:pt>
    <dgm:pt modelId="{247A2A30-35C1-4CE5-B4B4-228688419D1E}" type="sibTrans" cxnId="{7660340F-F05A-4B92-B578-5977EF280536}">
      <dgm:prSet/>
      <dgm:spPr/>
      <dgm:t>
        <a:bodyPr/>
        <a:lstStyle/>
        <a:p>
          <a:endParaRPr lang="pt-PT"/>
        </a:p>
      </dgm:t>
    </dgm:pt>
    <dgm:pt modelId="{CA0CA6A3-DEBB-4FDD-92C2-87F0B2CC0BF1}">
      <dgm:prSet phldrT="[Texto]"/>
      <dgm:spPr/>
      <dgm:t>
        <a:bodyPr/>
        <a:lstStyle/>
        <a:p>
          <a:r>
            <a:rPr lang="pt-PT" dirty="0" smtClean="0"/>
            <a:t>PO Capital Humano</a:t>
          </a:r>
          <a:endParaRPr lang="pt-PT" dirty="0"/>
        </a:p>
      </dgm:t>
    </dgm:pt>
    <dgm:pt modelId="{E3EA7F25-AF9A-479C-9ECD-0299743D2CA0}" type="parTrans" cxnId="{559887AB-94CD-4917-8741-01CDC2FC0B68}">
      <dgm:prSet/>
      <dgm:spPr/>
      <dgm:t>
        <a:bodyPr/>
        <a:lstStyle/>
        <a:p>
          <a:endParaRPr lang="pt-PT"/>
        </a:p>
      </dgm:t>
    </dgm:pt>
    <dgm:pt modelId="{B429339C-89B9-4F24-9ABF-9CEB572CE2AC}" type="sibTrans" cxnId="{559887AB-94CD-4917-8741-01CDC2FC0B68}">
      <dgm:prSet/>
      <dgm:spPr/>
      <dgm:t>
        <a:bodyPr/>
        <a:lstStyle/>
        <a:p>
          <a:endParaRPr lang="pt-PT"/>
        </a:p>
      </dgm:t>
    </dgm:pt>
    <dgm:pt modelId="{93616BEC-6392-44C5-82EC-2E40C86803A6}">
      <dgm:prSet phldrT="[Texto]"/>
      <dgm:spPr/>
      <dgm:t>
        <a:bodyPr/>
        <a:lstStyle/>
        <a:p>
          <a:r>
            <a:rPr lang="pt-PT" dirty="0" smtClean="0"/>
            <a:t>PO  Regionais do Continente</a:t>
          </a:r>
        </a:p>
      </dgm:t>
    </dgm:pt>
    <dgm:pt modelId="{A7732811-6610-4A22-AA23-E3C30700374D}" type="parTrans" cxnId="{053EF0B3-CC92-4266-8561-E656C9B724EC}">
      <dgm:prSet/>
      <dgm:spPr/>
      <dgm:t>
        <a:bodyPr/>
        <a:lstStyle/>
        <a:p>
          <a:endParaRPr lang="pt-PT"/>
        </a:p>
      </dgm:t>
    </dgm:pt>
    <dgm:pt modelId="{5EA5BE49-F77D-4FCB-B4EF-9FFBF929E610}" type="sibTrans" cxnId="{053EF0B3-CC92-4266-8561-E656C9B724EC}">
      <dgm:prSet/>
      <dgm:spPr/>
      <dgm:t>
        <a:bodyPr/>
        <a:lstStyle/>
        <a:p>
          <a:endParaRPr lang="pt-PT"/>
        </a:p>
      </dgm:t>
    </dgm:pt>
    <dgm:pt modelId="{7A47296E-9ED4-4645-B91C-28DE2E3B288B}">
      <dgm:prSet phldrT="[Texto]"/>
      <dgm:spPr/>
      <dgm:t>
        <a:bodyPr/>
        <a:lstStyle/>
        <a:p>
          <a:r>
            <a:rPr lang="pt-PT" dirty="0" smtClean="0"/>
            <a:t>PO Sustentabilidade e Eficiência no Uso dos recursos</a:t>
          </a:r>
          <a:endParaRPr lang="pt-PT" dirty="0"/>
        </a:p>
      </dgm:t>
    </dgm:pt>
    <dgm:pt modelId="{7ABB0BE3-7CE2-404B-B7F6-09DF271786ED}" type="parTrans" cxnId="{A330880B-358F-4C74-9F29-D2ED9D252577}">
      <dgm:prSet/>
      <dgm:spPr/>
      <dgm:t>
        <a:bodyPr/>
        <a:lstStyle/>
        <a:p>
          <a:endParaRPr lang="pt-PT"/>
        </a:p>
      </dgm:t>
    </dgm:pt>
    <dgm:pt modelId="{173DDCAA-53DA-45FA-933E-310165BD7F8A}" type="sibTrans" cxnId="{A330880B-358F-4C74-9F29-D2ED9D252577}">
      <dgm:prSet/>
      <dgm:spPr/>
      <dgm:t>
        <a:bodyPr/>
        <a:lstStyle/>
        <a:p>
          <a:endParaRPr lang="pt-PT"/>
        </a:p>
      </dgm:t>
    </dgm:pt>
    <dgm:pt modelId="{0A6A6DC9-8C5E-4FF6-9157-FEC163277BB8}">
      <dgm:prSet phldrT="[Texto]"/>
      <dgm:spPr/>
      <dgm:t>
        <a:bodyPr/>
        <a:lstStyle/>
        <a:p>
          <a:r>
            <a:rPr lang="pt-PT" dirty="0" smtClean="0"/>
            <a:t>PO Inclusão Social e Emprego</a:t>
          </a:r>
          <a:endParaRPr lang="pt-PT" dirty="0"/>
        </a:p>
      </dgm:t>
    </dgm:pt>
    <dgm:pt modelId="{CA659469-1065-401F-B066-ECA9C093D37F}" type="parTrans" cxnId="{974A2ACA-02F1-4C8E-B953-73B148B5CA98}">
      <dgm:prSet/>
      <dgm:spPr/>
      <dgm:t>
        <a:bodyPr/>
        <a:lstStyle/>
        <a:p>
          <a:endParaRPr lang="pt-PT"/>
        </a:p>
      </dgm:t>
    </dgm:pt>
    <dgm:pt modelId="{67650E46-5275-44AE-8ED5-E0286003B356}" type="sibTrans" cxnId="{974A2ACA-02F1-4C8E-B953-73B148B5CA98}">
      <dgm:prSet/>
      <dgm:spPr/>
      <dgm:t>
        <a:bodyPr/>
        <a:lstStyle/>
        <a:p>
          <a:endParaRPr lang="pt-PT"/>
        </a:p>
      </dgm:t>
    </dgm:pt>
    <dgm:pt modelId="{65030820-C48D-442C-AFF1-3512C64B3338}" type="pres">
      <dgm:prSet presAssocID="{810FD5BC-2B48-450F-A10C-2A14AA8E106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B426F8BD-0CE8-4529-8582-EAB6C60AC8A5}" type="pres">
      <dgm:prSet presAssocID="{810FD5BC-2B48-450F-A10C-2A14AA8E1068}" presName="cycle" presStyleCnt="0"/>
      <dgm:spPr/>
    </dgm:pt>
    <dgm:pt modelId="{3096A272-201C-4455-9991-0548BCDA7D76}" type="pres">
      <dgm:prSet presAssocID="{D9813CE6-4B7F-4AEE-8763-273DC6A88E7B}" presName="nodeFirstNode" presStyleLbl="node1" presStyleIdx="0" presStyleCnt="5" custRadScaleRad="153243" custRadScaleInc="-8483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2EBFFB7-F804-453A-B58C-8CF305A6272F}" type="pres">
      <dgm:prSet presAssocID="{247A2A30-35C1-4CE5-B4B4-228688419D1E}" presName="sibTransFirstNode" presStyleLbl="bgShp" presStyleIdx="0" presStyleCnt="1" custFlipHor="1" custScaleX="18501" custScaleY="4434" custLinFactNeighborX="82334" custLinFactNeighborY="-41876"/>
      <dgm:spPr/>
      <dgm:t>
        <a:bodyPr/>
        <a:lstStyle/>
        <a:p>
          <a:endParaRPr lang="pt-PT"/>
        </a:p>
      </dgm:t>
    </dgm:pt>
    <dgm:pt modelId="{30AAD186-5A33-4D35-A4D0-44EA4B8E4406}" type="pres">
      <dgm:prSet presAssocID="{CA0CA6A3-DEBB-4FDD-92C2-87F0B2CC0BF1}" presName="nodeFollowingNodes" presStyleLbl="node1" presStyleIdx="1" presStyleCnt="5" custRadScaleRad="46493" custRadScaleInc="-6135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58995BF-A3BD-4C02-B706-36701F5CD6F9}" type="pres">
      <dgm:prSet presAssocID="{93616BEC-6392-44C5-82EC-2E40C86803A6}" presName="nodeFollowingNodes" presStyleLbl="node1" presStyleIdx="2" presStyleCnt="5" custRadScaleRad="41483" custRadScaleInc="-704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9B812F2-2229-478A-A8C1-B48D9B817A93}" type="pres">
      <dgm:prSet presAssocID="{7A47296E-9ED4-4645-B91C-28DE2E3B288B}" presName="nodeFollowingNodes" presStyleLbl="node1" presStyleIdx="3" presStyleCnt="5" custRadScaleRad="118626" custRadScaleInc="2886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DB03DF2-892E-4072-A512-387D1C19E777}" type="pres">
      <dgm:prSet presAssocID="{0A6A6DC9-8C5E-4FF6-9157-FEC163277BB8}" presName="nodeFollowingNodes" presStyleLbl="node1" presStyleIdx="4" presStyleCnt="5" custRadScaleRad="95980" custRadScaleInc="-1770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70806CD7-4860-4A23-96AF-9BB2784D361F}" type="presOf" srcId="{0A6A6DC9-8C5E-4FF6-9157-FEC163277BB8}" destId="{5DB03DF2-892E-4072-A512-387D1C19E777}" srcOrd="0" destOrd="0" presId="urn:microsoft.com/office/officeart/2005/8/layout/cycle3"/>
    <dgm:cxn modelId="{B9F6A951-1C49-4D26-BB30-215C1DBAC086}" type="presOf" srcId="{247A2A30-35C1-4CE5-B4B4-228688419D1E}" destId="{A2EBFFB7-F804-453A-B58C-8CF305A6272F}" srcOrd="0" destOrd="0" presId="urn:microsoft.com/office/officeart/2005/8/layout/cycle3"/>
    <dgm:cxn modelId="{EAD08E0E-7708-43DF-B970-37DB032ED798}" type="presOf" srcId="{D9813CE6-4B7F-4AEE-8763-273DC6A88E7B}" destId="{3096A272-201C-4455-9991-0548BCDA7D76}" srcOrd="0" destOrd="0" presId="urn:microsoft.com/office/officeart/2005/8/layout/cycle3"/>
    <dgm:cxn modelId="{B742EFD8-0030-4FDE-9772-D5FE783B6228}" type="presOf" srcId="{CA0CA6A3-DEBB-4FDD-92C2-87F0B2CC0BF1}" destId="{30AAD186-5A33-4D35-A4D0-44EA4B8E4406}" srcOrd="0" destOrd="0" presId="urn:microsoft.com/office/officeart/2005/8/layout/cycle3"/>
    <dgm:cxn modelId="{053EF0B3-CC92-4266-8561-E656C9B724EC}" srcId="{810FD5BC-2B48-450F-A10C-2A14AA8E1068}" destId="{93616BEC-6392-44C5-82EC-2E40C86803A6}" srcOrd="2" destOrd="0" parTransId="{A7732811-6610-4A22-AA23-E3C30700374D}" sibTransId="{5EA5BE49-F77D-4FCB-B4EF-9FFBF929E610}"/>
    <dgm:cxn modelId="{498E0EBC-6AA8-43F9-B417-506665F5FD2A}" type="presOf" srcId="{7A47296E-9ED4-4645-B91C-28DE2E3B288B}" destId="{79B812F2-2229-478A-A8C1-B48D9B817A93}" srcOrd="0" destOrd="0" presId="urn:microsoft.com/office/officeart/2005/8/layout/cycle3"/>
    <dgm:cxn modelId="{559887AB-94CD-4917-8741-01CDC2FC0B68}" srcId="{810FD5BC-2B48-450F-A10C-2A14AA8E1068}" destId="{CA0CA6A3-DEBB-4FDD-92C2-87F0B2CC0BF1}" srcOrd="1" destOrd="0" parTransId="{E3EA7F25-AF9A-479C-9ECD-0299743D2CA0}" sibTransId="{B429339C-89B9-4F24-9ABF-9CEB572CE2AC}"/>
    <dgm:cxn modelId="{A330880B-358F-4C74-9F29-D2ED9D252577}" srcId="{810FD5BC-2B48-450F-A10C-2A14AA8E1068}" destId="{7A47296E-9ED4-4645-B91C-28DE2E3B288B}" srcOrd="3" destOrd="0" parTransId="{7ABB0BE3-7CE2-404B-B7F6-09DF271786ED}" sibTransId="{173DDCAA-53DA-45FA-933E-310165BD7F8A}"/>
    <dgm:cxn modelId="{974A2ACA-02F1-4C8E-B953-73B148B5CA98}" srcId="{810FD5BC-2B48-450F-A10C-2A14AA8E1068}" destId="{0A6A6DC9-8C5E-4FF6-9157-FEC163277BB8}" srcOrd="4" destOrd="0" parTransId="{CA659469-1065-401F-B066-ECA9C093D37F}" sibTransId="{67650E46-5275-44AE-8ED5-E0286003B356}"/>
    <dgm:cxn modelId="{7660340F-F05A-4B92-B578-5977EF280536}" srcId="{810FD5BC-2B48-450F-A10C-2A14AA8E1068}" destId="{D9813CE6-4B7F-4AEE-8763-273DC6A88E7B}" srcOrd="0" destOrd="0" parTransId="{F4EDE51A-8BAC-495E-B77F-E8AA70420596}" sibTransId="{247A2A30-35C1-4CE5-B4B4-228688419D1E}"/>
    <dgm:cxn modelId="{48B2C2C2-6343-4003-87BA-DD6C3B71A36D}" type="presOf" srcId="{810FD5BC-2B48-450F-A10C-2A14AA8E1068}" destId="{65030820-C48D-442C-AFF1-3512C64B3338}" srcOrd="0" destOrd="0" presId="urn:microsoft.com/office/officeart/2005/8/layout/cycle3"/>
    <dgm:cxn modelId="{19AF6378-7EA2-4185-8D99-C26A64981B52}" type="presOf" srcId="{93616BEC-6392-44C5-82EC-2E40C86803A6}" destId="{058995BF-A3BD-4C02-B706-36701F5CD6F9}" srcOrd="0" destOrd="0" presId="urn:microsoft.com/office/officeart/2005/8/layout/cycle3"/>
    <dgm:cxn modelId="{04FD0467-92DA-4A11-9966-A2057846E448}" type="presParOf" srcId="{65030820-C48D-442C-AFF1-3512C64B3338}" destId="{B426F8BD-0CE8-4529-8582-EAB6C60AC8A5}" srcOrd="0" destOrd="0" presId="urn:microsoft.com/office/officeart/2005/8/layout/cycle3"/>
    <dgm:cxn modelId="{DBAB383C-F432-4112-B0D5-D091406CE0EC}" type="presParOf" srcId="{B426F8BD-0CE8-4529-8582-EAB6C60AC8A5}" destId="{3096A272-201C-4455-9991-0548BCDA7D76}" srcOrd="0" destOrd="0" presId="urn:microsoft.com/office/officeart/2005/8/layout/cycle3"/>
    <dgm:cxn modelId="{83A32EC7-C6E0-4FC7-9D1F-8425CF73C2C7}" type="presParOf" srcId="{B426F8BD-0CE8-4529-8582-EAB6C60AC8A5}" destId="{A2EBFFB7-F804-453A-B58C-8CF305A6272F}" srcOrd="1" destOrd="0" presId="urn:microsoft.com/office/officeart/2005/8/layout/cycle3"/>
    <dgm:cxn modelId="{165DCFC4-3598-4492-B913-2FBA3C34564C}" type="presParOf" srcId="{B426F8BD-0CE8-4529-8582-EAB6C60AC8A5}" destId="{30AAD186-5A33-4D35-A4D0-44EA4B8E4406}" srcOrd="2" destOrd="0" presId="urn:microsoft.com/office/officeart/2005/8/layout/cycle3"/>
    <dgm:cxn modelId="{1D3F1727-879E-40CC-8267-0233F919EDEA}" type="presParOf" srcId="{B426F8BD-0CE8-4529-8582-EAB6C60AC8A5}" destId="{058995BF-A3BD-4C02-B706-36701F5CD6F9}" srcOrd="3" destOrd="0" presId="urn:microsoft.com/office/officeart/2005/8/layout/cycle3"/>
    <dgm:cxn modelId="{F87800AB-AB66-4366-82F6-AE5EAECF5B5F}" type="presParOf" srcId="{B426F8BD-0CE8-4529-8582-EAB6C60AC8A5}" destId="{79B812F2-2229-478A-A8C1-B48D9B817A93}" srcOrd="4" destOrd="0" presId="urn:microsoft.com/office/officeart/2005/8/layout/cycle3"/>
    <dgm:cxn modelId="{04008202-A825-4709-9BE2-30C426F76DBE}" type="presParOf" srcId="{B426F8BD-0CE8-4529-8582-EAB6C60AC8A5}" destId="{5DB03DF2-892E-4072-A512-387D1C19E777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824D23-1CAC-40AD-9253-8D096A447623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9B96EF75-6E23-459B-AA32-DD79F6241876}">
      <dgm:prSet phldrT="[Texto]" custT="1"/>
      <dgm:spPr/>
      <dgm:t>
        <a:bodyPr/>
        <a:lstStyle/>
        <a:p>
          <a:r>
            <a:rPr lang="pt-PT" sz="2000" dirty="0" smtClean="0"/>
            <a:t>PO</a:t>
          </a:r>
          <a:r>
            <a:rPr lang="pt-PT" sz="2700" dirty="0" smtClean="0"/>
            <a:t> </a:t>
          </a:r>
          <a:r>
            <a:rPr lang="pt-PT" sz="2000" dirty="0" smtClean="0"/>
            <a:t>AÇORES 2014-2020</a:t>
          </a:r>
          <a:endParaRPr lang="pt-PT" sz="2000" dirty="0"/>
        </a:p>
      </dgm:t>
    </dgm:pt>
    <dgm:pt modelId="{439F47D9-01EC-4A72-A5FD-286781ABF786}" type="parTrans" cxnId="{E477BE7A-266F-48C1-9A70-7D7AF016AE27}">
      <dgm:prSet/>
      <dgm:spPr/>
      <dgm:t>
        <a:bodyPr/>
        <a:lstStyle/>
        <a:p>
          <a:endParaRPr lang="pt-PT"/>
        </a:p>
      </dgm:t>
    </dgm:pt>
    <dgm:pt modelId="{BB73A61B-1DE9-4880-8FB2-995C382D7129}" type="sibTrans" cxnId="{E477BE7A-266F-48C1-9A70-7D7AF016AE27}">
      <dgm:prSet/>
      <dgm:spPr/>
      <dgm:t>
        <a:bodyPr/>
        <a:lstStyle/>
        <a:p>
          <a:endParaRPr lang="pt-PT"/>
        </a:p>
      </dgm:t>
    </dgm:pt>
    <dgm:pt modelId="{99EBDD05-6F04-44DC-A7AA-800FB85488C0}">
      <dgm:prSet phldrT="[Texto]"/>
      <dgm:spPr/>
      <dgm:t>
        <a:bodyPr/>
        <a:lstStyle/>
        <a:p>
          <a:r>
            <a:rPr lang="pt-PT" dirty="0" smtClean="0"/>
            <a:t>Competitividade</a:t>
          </a:r>
          <a:endParaRPr lang="pt-PT" dirty="0"/>
        </a:p>
      </dgm:t>
    </dgm:pt>
    <dgm:pt modelId="{D2179B3F-1BA8-411C-9187-85F134C78C4C}" type="parTrans" cxnId="{A7F4A662-9102-4C9C-9C0B-57E29814B8E8}">
      <dgm:prSet/>
      <dgm:spPr/>
      <dgm:t>
        <a:bodyPr/>
        <a:lstStyle/>
        <a:p>
          <a:endParaRPr lang="pt-PT"/>
        </a:p>
      </dgm:t>
    </dgm:pt>
    <dgm:pt modelId="{4048BE7B-DD6E-4190-AFAE-44F4E096FA50}" type="sibTrans" cxnId="{A7F4A662-9102-4C9C-9C0B-57E29814B8E8}">
      <dgm:prSet/>
      <dgm:spPr/>
      <dgm:t>
        <a:bodyPr/>
        <a:lstStyle/>
        <a:p>
          <a:endParaRPr lang="pt-PT"/>
        </a:p>
      </dgm:t>
    </dgm:pt>
    <dgm:pt modelId="{1C327476-634E-4FA2-B6B5-697A93F9605B}">
      <dgm:prSet phldrT="[Texto]"/>
      <dgm:spPr/>
      <dgm:t>
        <a:bodyPr/>
        <a:lstStyle/>
        <a:p>
          <a:r>
            <a:rPr lang="pt-PT" dirty="0" smtClean="0"/>
            <a:t>Inclusão Social, Emprego, Capital Humano</a:t>
          </a:r>
          <a:endParaRPr lang="pt-PT" dirty="0"/>
        </a:p>
      </dgm:t>
    </dgm:pt>
    <dgm:pt modelId="{186DA453-B2BE-477A-83E4-4A917DC4555F}" type="parTrans" cxnId="{8D095AFF-E8A8-4BA4-9A9A-36B94C40693E}">
      <dgm:prSet/>
      <dgm:spPr/>
      <dgm:t>
        <a:bodyPr/>
        <a:lstStyle/>
        <a:p>
          <a:endParaRPr lang="pt-PT"/>
        </a:p>
      </dgm:t>
    </dgm:pt>
    <dgm:pt modelId="{696C63CC-C034-409C-BC21-358DE9FFB06F}" type="sibTrans" cxnId="{8D095AFF-E8A8-4BA4-9A9A-36B94C40693E}">
      <dgm:prSet/>
      <dgm:spPr/>
      <dgm:t>
        <a:bodyPr/>
        <a:lstStyle/>
        <a:p>
          <a:endParaRPr lang="pt-PT"/>
        </a:p>
      </dgm:t>
    </dgm:pt>
    <dgm:pt modelId="{D62310CA-9A29-4C2D-8D54-C4D162B1B361}">
      <dgm:prSet phldrT="[Texto]"/>
      <dgm:spPr/>
      <dgm:t>
        <a:bodyPr/>
        <a:lstStyle/>
        <a:p>
          <a:r>
            <a:rPr lang="pt-PT" dirty="0" smtClean="0"/>
            <a:t>Sustentabilidade e Coesão Territorial</a:t>
          </a:r>
          <a:endParaRPr lang="pt-PT" dirty="0"/>
        </a:p>
      </dgm:t>
    </dgm:pt>
    <dgm:pt modelId="{56CE741C-FD2B-45A2-8504-81E4E69E2B14}" type="parTrans" cxnId="{D82CBABA-29AB-4FEF-82AD-7EB3D3FA835C}">
      <dgm:prSet/>
      <dgm:spPr/>
      <dgm:t>
        <a:bodyPr/>
        <a:lstStyle/>
        <a:p>
          <a:endParaRPr lang="pt-PT"/>
        </a:p>
      </dgm:t>
    </dgm:pt>
    <dgm:pt modelId="{94EADAA2-870C-4622-B78A-9774DA3C6B53}" type="sibTrans" cxnId="{D82CBABA-29AB-4FEF-82AD-7EB3D3FA835C}">
      <dgm:prSet/>
      <dgm:spPr/>
      <dgm:t>
        <a:bodyPr/>
        <a:lstStyle/>
        <a:p>
          <a:endParaRPr lang="pt-PT"/>
        </a:p>
      </dgm:t>
    </dgm:pt>
    <dgm:pt modelId="{D1A0A29D-6487-4697-ACFB-D165E7CF6F00}" type="pres">
      <dgm:prSet presAssocID="{18824D23-1CAC-40AD-9253-8D096A447623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80E53831-F53D-4DE6-ADF9-E91137157E68}" type="pres">
      <dgm:prSet presAssocID="{9B96EF75-6E23-459B-AA32-DD79F6241876}" presName="root1" presStyleCnt="0"/>
      <dgm:spPr/>
    </dgm:pt>
    <dgm:pt modelId="{49DD7336-807C-47AB-9DD1-808045F82D86}" type="pres">
      <dgm:prSet presAssocID="{9B96EF75-6E23-459B-AA32-DD79F624187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21A37F78-EEF5-4C09-B8BD-529E2E5B4E1D}" type="pres">
      <dgm:prSet presAssocID="{9B96EF75-6E23-459B-AA32-DD79F6241876}" presName="level2hierChild" presStyleCnt="0"/>
      <dgm:spPr/>
    </dgm:pt>
    <dgm:pt modelId="{0246BEF9-EAD0-4B87-85E5-EBEAB4ABDB25}" type="pres">
      <dgm:prSet presAssocID="{D2179B3F-1BA8-411C-9187-85F134C78C4C}" presName="conn2-1" presStyleLbl="parChTrans1D2" presStyleIdx="0" presStyleCnt="3"/>
      <dgm:spPr/>
      <dgm:t>
        <a:bodyPr/>
        <a:lstStyle/>
        <a:p>
          <a:endParaRPr lang="pt-PT"/>
        </a:p>
      </dgm:t>
    </dgm:pt>
    <dgm:pt modelId="{6481207C-1C0C-4CD1-B227-F0D5306DA78C}" type="pres">
      <dgm:prSet presAssocID="{D2179B3F-1BA8-411C-9187-85F134C78C4C}" presName="connTx" presStyleLbl="parChTrans1D2" presStyleIdx="0" presStyleCnt="3"/>
      <dgm:spPr/>
      <dgm:t>
        <a:bodyPr/>
        <a:lstStyle/>
        <a:p>
          <a:endParaRPr lang="pt-PT"/>
        </a:p>
      </dgm:t>
    </dgm:pt>
    <dgm:pt modelId="{079DEF5F-0477-4787-A836-C5CB6EAE5A3E}" type="pres">
      <dgm:prSet presAssocID="{99EBDD05-6F04-44DC-A7AA-800FB85488C0}" presName="root2" presStyleCnt="0"/>
      <dgm:spPr/>
    </dgm:pt>
    <dgm:pt modelId="{8961E344-031A-4304-B9E8-9B4FEC0FFA77}" type="pres">
      <dgm:prSet presAssocID="{99EBDD05-6F04-44DC-A7AA-800FB85488C0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FF10C43A-25F6-4284-8349-9C4F1B468F60}" type="pres">
      <dgm:prSet presAssocID="{99EBDD05-6F04-44DC-A7AA-800FB85488C0}" presName="level3hierChild" presStyleCnt="0"/>
      <dgm:spPr/>
    </dgm:pt>
    <dgm:pt modelId="{18226350-9BDA-4067-BD2B-6ED66600B4BC}" type="pres">
      <dgm:prSet presAssocID="{186DA453-B2BE-477A-83E4-4A917DC4555F}" presName="conn2-1" presStyleLbl="parChTrans1D2" presStyleIdx="1" presStyleCnt="3"/>
      <dgm:spPr/>
      <dgm:t>
        <a:bodyPr/>
        <a:lstStyle/>
        <a:p>
          <a:endParaRPr lang="pt-PT"/>
        </a:p>
      </dgm:t>
    </dgm:pt>
    <dgm:pt modelId="{E1AA183D-B86D-45D1-BC87-D9F874CC1F9E}" type="pres">
      <dgm:prSet presAssocID="{186DA453-B2BE-477A-83E4-4A917DC4555F}" presName="connTx" presStyleLbl="parChTrans1D2" presStyleIdx="1" presStyleCnt="3"/>
      <dgm:spPr/>
      <dgm:t>
        <a:bodyPr/>
        <a:lstStyle/>
        <a:p>
          <a:endParaRPr lang="pt-PT"/>
        </a:p>
      </dgm:t>
    </dgm:pt>
    <dgm:pt modelId="{C1B9A91A-720B-4B76-A2C7-12CA41091A2B}" type="pres">
      <dgm:prSet presAssocID="{1C327476-634E-4FA2-B6B5-697A93F9605B}" presName="root2" presStyleCnt="0"/>
      <dgm:spPr/>
    </dgm:pt>
    <dgm:pt modelId="{D0F12FDC-62F4-4132-9ED0-664C58EF5351}" type="pres">
      <dgm:prSet presAssocID="{1C327476-634E-4FA2-B6B5-697A93F9605B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2739038-3B94-461B-BADA-35006D909D43}" type="pres">
      <dgm:prSet presAssocID="{1C327476-634E-4FA2-B6B5-697A93F9605B}" presName="level3hierChild" presStyleCnt="0"/>
      <dgm:spPr/>
    </dgm:pt>
    <dgm:pt modelId="{30DEB08F-F15B-430D-96C1-BD59A24EAFF6}" type="pres">
      <dgm:prSet presAssocID="{56CE741C-FD2B-45A2-8504-81E4E69E2B14}" presName="conn2-1" presStyleLbl="parChTrans1D2" presStyleIdx="2" presStyleCnt="3"/>
      <dgm:spPr/>
      <dgm:t>
        <a:bodyPr/>
        <a:lstStyle/>
        <a:p>
          <a:endParaRPr lang="pt-PT"/>
        </a:p>
      </dgm:t>
    </dgm:pt>
    <dgm:pt modelId="{57CCC79E-6B0D-4D56-876B-20F228186FF8}" type="pres">
      <dgm:prSet presAssocID="{56CE741C-FD2B-45A2-8504-81E4E69E2B14}" presName="connTx" presStyleLbl="parChTrans1D2" presStyleIdx="2" presStyleCnt="3"/>
      <dgm:spPr/>
      <dgm:t>
        <a:bodyPr/>
        <a:lstStyle/>
        <a:p>
          <a:endParaRPr lang="pt-PT"/>
        </a:p>
      </dgm:t>
    </dgm:pt>
    <dgm:pt modelId="{03CEA23F-048B-4E28-B1C1-3D0AE2DA0484}" type="pres">
      <dgm:prSet presAssocID="{D62310CA-9A29-4C2D-8D54-C4D162B1B361}" presName="root2" presStyleCnt="0"/>
      <dgm:spPr/>
    </dgm:pt>
    <dgm:pt modelId="{D5C5770B-70D3-453E-8A0E-52A0826EDC19}" type="pres">
      <dgm:prSet presAssocID="{D62310CA-9A29-4C2D-8D54-C4D162B1B361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218F8CA-F546-407A-919E-649A804C0858}" type="pres">
      <dgm:prSet presAssocID="{D62310CA-9A29-4C2D-8D54-C4D162B1B361}" presName="level3hierChild" presStyleCnt="0"/>
      <dgm:spPr/>
    </dgm:pt>
  </dgm:ptLst>
  <dgm:cxnLst>
    <dgm:cxn modelId="{47ACDAE6-3C80-47F0-8EAB-C8F02B6E03DC}" type="presOf" srcId="{D2179B3F-1BA8-411C-9187-85F134C78C4C}" destId="{6481207C-1C0C-4CD1-B227-F0D5306DA78C}" srcOrd="1" destOrd="0" presId="urn:microsoft.com/office/officeart/2008/layout/HorizontalMultiLevelHierarchy"/>
    <dgm:cxn modelId="{8D095AFF-E8A8-4BA4-9A9A-36B94C40693E}" srcId="{9B96EF75-6E23-459B-AA32-DD79F6241876}" destId="{1C327476-634E-4FA2-B6B5-697A93F9605B}" srcOrd="1" destOrd="0" parTransId="{186DA453-B2BE-477A-83E4-4A917DC4555F}" sibTransId="{696C63CC-C034-409C-BC21-358DE9FFB06F}"/>
    <dgm:cxn modelId="{A7F4A662-9102-4C9C-9C0B-57E29814B8E8}" srcId="{9B96EF75-6E23-459B-AA32-DD79F6241876}" destId="{99EBDD05-6F04-44DC-A7AA-800FB85488C0}" srcOrd="0" destOrd="0" parTransId="{D2179B3F-1BA8-411C-9187-85F134C78C4C}" sibTransId="{4048BE7B-DD6E-4190-AFAE-44F4E096FA50}"/>
    <dgm:cxn modelId="{06DB333C-F9F7-49C6-A0DE-1AF3C0CF9C32}" type="presOf" srcId="{56CE741C-FD2B-45A2-8504-81E4E69E2B14}" destId="{30DEB08F-F15B-430D-96C1-BD59A24EAFF6}" srcOrd="0" destOrd="0" presId="urn:microsoft.com/office/officeart/2008/layout/HorizontalMultiLevelHierarchy"/>
    <dgm:cxn modelId="{905334A7-7EC2-4171-B5E6-2D81E5F26135}" type="presOf" srcId="{1C327476-634E-4FA2-B6B5-697A93F9605B}" destId="{D0F12FDC-62F4-4132-9ED0-664C58EF5351}" srcOrd="0" destOrd="0" presId="urn:microsoft.com/office/officeart/2008/layout/HorizontalMultiLevelHierarchy"/>
    <dgm:cxn modelId="{B3D4F35C-173A-435A-AC12-86062C0FFA31}" type="presOf" srcId="{D62310CA-9A29-4C2D-8D54-C4D162B1B361}" destId="{D5C5770B-70D3-453E-8A0E-52A0826EDC19}" srcOrd="0" destOrd="0" presId="urn:microsoft.com/office/officeart/2008/layout/HorizontalMultiLevelHierarchy"/>
    <dgm:cxn modelId="{D82CBABA-29AB-4FEF-82AD-7EB3D3FA835C}" srcId="{9B96EF75-6E23-459B-AA32-DD79F6241876}" destId="{D62310CA-9A29-4C2D-8D54-C4D162B1B361}" srcOrd="2" destOrd="0" parTransId="{56CE741C-FD2B-45A2-8504-81E4E69E2B14}" sibTransId="{94EADAA2-870C-4622-B78A-9774DA3C6B53}"/>
    <dgm:cxn modelId="{E477BE7A-266F-48C1-9A70-7D7AF016AE27}" srcId="{18824D23-1CAC-40AD-9253-8D096A447623}" destId="{9B96EF75-6E23-459B-AA32-DD79F6241876}" srcOrd="0" destOrd="0" parTransId="{439F47D9-01EC-4A72-A5FD-286781ABF786}" sibTransId="{BB73A61B-1DE9-4880-8FB2-995C382D7129}"/>
    <dgm:cxn modelId="{A6B42FB0-5F06-4B3B-A7DD-619FE4DADBFA}" type="presOf" srcId="{186DA453-B2BE-477A-83E4-4A917DC4555F}" destId="{E1AA183D-B86D-45D1-BC87-D9F874CC1F9E}" srcOrd="1" destOrd="0" presId="urn:microsoft.com/office/officeart/2008/layout/HorizontalMultiLevelHierarchy"/>
    <dgm:cxn modelId="{4F6E4193-112C-4AE5-97E1-D7293291AFB2}" type="presOf" srcId="{99EBDD05-6F04-44DC-A7AA-800FB85488C0}" destId="{8961E344-031A-4304-B9E8-9B4FEC0FFA77}" srcOrd="0" destOrd="0" presId="urn:microsoft.com/office/officeart/2008/layout/HorizontalMultiLevelHierarchy"/>
    <dgm:cxn modelId="{DDDFBEFA-793C-436D-8E9C-2DBC5F9C4F7A}" type="presOf" srcId="{18824D23-1CAC-40AD-9253-8D096A447623}" destId="{D1A0A29D-6487-4697-ACFB-D165E7CF6F00}" srcOrd="0" destOrd="0" presId="urn:microsoft.com/office/officeart/2008/layout/HorizontalMultiLevelHierarchy"/>
    <dgm:cxn modelId="{AF00523A-FB49-4C38-81F7-186FB479968C}" type="presOf" srcId="{186DA453-B2BE-477A-83E4-4A917DC4555F}" destId="{18226350-9BDA-4067-BD2B-6ED66600B4BC}" srcOrd="0" destOrd="0" presId="urn:microsoft.com/office/officeart/2008/layout/HorizontalMultiLevelHierarchy"/>
    <dgm:cxn modelId="{4DE47BE9-B0CA-4B26-A83A-0FB2024D76D1}" type="presOf" srcId="{56CE741C-FD2B-45A2-8504-81E4E69E2B14}" destId="{57CCC79E-6B0D-4D56-876B-20F228186FF8}" srcOrd="1" destOrd="0" presId="urn:microsoft.com/office/officeart/2008/layout/HorizontalMultiLevelHierarchy"/>
    <dgm:cxn modelId="{7CA4AD38-8E18-4D9A-8475-58807064A11A}" type="presOf" srcId="{9B96EF75-6E23-459B-AA32-DD79F6241876}" destId="{49DD7336-807C-47AB-9DD1-808045F82D86}" srcOrd="0" destOrd="0" presId="urn:microsoft.com/office/officeart/2008/layout/HorizontalMultiLevelHierarchy"/>
    <dgm:cxn modelId="{E2D6FC61-FD4E-40FF-B074-72BFAA65D8FF}" type="presOf" srcId="{D2179B3F-1BA8-411C-9187-85F134C78C4C}" destId="{0246BEF9-EAD0-4B87-85E5-EBEAB4ABDB25}" srcOrd="0" destOrd="0" presId="urn:microsoft.com/office/officeart/2008/layout/HorizontalMultiLevelHierarchy"/>
    <dgm:cxn modelId="{4D7454D0-01A9-42B6-A6F2-7C2D5D840616}" type="presParOf" srcId="{D1A0A29D-6487-4697-ACFB-D165E7CF6F00}" destId="{80E53831-F53D-4DE6-ADF9-E91137157E68}" srcOrd="0" destOrd="0" presId="urn:microsoft.com/office/officeart/2008/layout/HorizontalMultiLevelHierarchy"/>
    <dgm:cxn modelId="{305565A3-D092-4C75-8A61-FFB4AB5D12FA}" type="presParOf" srcId="{80E53831-F53D-4DE6-ADF9-E91137157E68}" destId="{49DD7336-807C-47AB-9DD1-808045F82D86}" srcOrd="0" destOrd="0" presId="urn:microsoft.com/office/officeart/2008/layout/HorizontalMultiLevelHierarchy"/>
    <dgm:cxn modelId="{E0122408-076F-47FA-A094-59AE1A3346BA}" type="presParOf" srcId="{80E53831-F53D-4DE6-ADF9-E91137157E68}" destId="{21A37F78-EEF5-4C09-B8BD-529E2E5B4E1D}" srcOrd="1" destOrd="0" presId="urn:microsoft.com/office/officeart/2008/layout/HorizontalMultiLevelHierarchy"/>
    <dgm:cxn modelId="{6A370A02-7E95-45A0-A3BE-3662D6B33B77}" type="presParOf" srcId="{21A37F78-EEF5-4C09-B8BD-529E2E5B4E1D}" destId="{0246BEF9-EAD0-4B87-85E5-EBEAB4ABDB25}" srcOrd="0" destOrd="0" presId="urn:microsoft.com/office/officeart/2008/layout/HorizontalMultiLevelHierarchy"/>
    <dgm:cxn modelId="{05491595-CEFB-4EA5-9678-DBA950C8C96A}" type="presParOf" srcId="{0246BEF9-EAD0-4B87-85E5-EBEAB4ABDB25}" destId="{6481207C-1C0C-4CD1-B227-F0D5306DA78C}" srcOrd="0" destOrd="0" presId="urn:microsoft.com/office/officeart/2008/layout/HorizontalMultiLevelHierarchy"/>
    <dgm:cxn modelId="{09B3E8A3-1828-4C96-BDC2-B841892354F1}" type="presParOf" srcId="{21A37F78-EEF5-4C09-B8BD-529E2E5B4E1D}" destId="{079DEF5F-0477-4787-A836-C5CB6EAE5A3E}" srcOrd="1" destOrd="0" presId="urn:microsoft.com/office/officeart/2008/layout/HorizontalMultiLevelHierarchy"/>
    <dgm:cxn modelId="{CCB3564A-AAED-41D5-AF45-48A4282BC00E}" type="presParOf" srcId="{079DEF5F-0477-4787-A836-C5CB6EAE5A3E}" destId="{8961E344-031A-4304-B9E8-9B4FEC0FFA77}" srcOrd="0" destOrd="0" presId="urn:microsoft.com/office/officeart/2008/layout/HorizontalMultiLevelHierarchy"/>
    <dgm:cxn modelId="{E9998F6D-86C5-4C9B-84EC-DA9ECB9FD35D}" type="presParOf" srcId="{079DEF5F-0477-4787-A836-C5CB6EAE5A3E}" destId="{FF10C43A-25F6-4284-8349-9C4F1B468F60}" srcOrd="1" destOrd="0" presId="urn:microsoft.com/office/officeart/2008/layout/HorizontalMultiLevelHierarchy"/>
    <dgm:cxn modelId="{048B0EE2-2928-48F7-9AB4-F9FFAEA565C9}" type="presParOf" srcId="{21A37F78-EEF5-4C09-B8BD-529E2E5B4E1D}" destId="{18226350-9BDA-4067-BD2B-6ED66600B4BC}" srcOrd="2" destOrd="0" presId="urn:microsoft.com/office/officeart/2008/layout/HorizontalMultiLevelHierarchy"/>
    <dgm:cxn modelId="{63C7F2F4-06E2-4107-A32D-5C6DA79D92F1}" type="presParOf" srcId="{18226350-9BDA-4067-BD2B-6ED66600B4BC}" destId="{E1AA183D-B86D-45D1-BC87-D9F874CC1F9E}" srcOrd="0" destOrd="0" presId="urn:microsoft.com/office/officeart/2008/layout/HorizontalMultiLevelHierarchy"/>
    <dgm:cxn modelId="{8D5B090F-A5E9-4CF0-99D7-61A9B7CCC584}" type="presParOf" srcId="{21A37F78-EEF5-4C09-B8BD-529E2E5B4E1D}" destId="{C1B9A91A-720B-4B76-A2C7-12CA41091A2B}" srcOrd="3" destOrd="0" presId="urn:microsoft.com/office/officeart/2008/layout/HorizontalMultiLevelHierarchy"/>
    <dgm:cxn modelId="{3877858A-DD7E-4E41-86D5-15E5F1E86C6A}" type="presParOf" srcId="{C1B9A91A-720B-4B76-A2C7-12CA41091A2B}" destId="{D0F12FDC-62F4-4132-9ED0-664C58EF5351}" srcOrd="0" destOrd="0" presId="urn:microsoft.com/office/officeart/2008/layout/HorizontalMultiLevelHierarchy"/>
    <dgm:cxn modelId="{48D98D88-CA1E-447C-870C-A4AA2F16CDE3}" type="presParOf" srcId="{C1B9A91A-720B-4B76-A2C7-12CA41091A2B}" destId="{C2739038-3B94-461B-BADA-35006D909D43}" srcOrd="1" destOrd="0" presId="urn:microsoft.com/office/officeart/2008/layout/HorizontalMultiLevelHierarchy"/>
    <dgm:cxn modelId="{B97814CA-8869-4B02-A37C-60B5E86A3826}" type="presParOf" srcId="{21A37F78-EEF5-4C09-B8BD-529E2E5B4E1D}" destId="{30DEB08F-F15B-430D-96C1-BD59A24EAFF6}" srcOrd="4" destOrd="0" presId="urn:microsoft.com/office/officeart/2008/layout/HorizontalMultiLevelHierarchy"/>
    <dgm:cxn modelId="{325C9396-E3BD-4EF9-9A31-B351C8C09202}" type="presParOf" srcId="{30DEB08F-F15B-430D-96C1-BD59A24EAFF6}" destId="{57CCC79E-6B0D-4D56-876B-20F228186FF8}" srcOrd="0" destOrd="0" presId="urn:microsoft.com/office/officeart/2008/layout/HorizontalMultiLevelHierarchy"/>
    <dgm:cxn modelId="{77488942-27FE-4AF1-81E0-B6E7981E8E7C}" type="presParOf" srcId="{21A37F78-EEF5-4C09-B8BD-529E2E5B4E1D}" destId="{03CEA23F-048B-4E28-B1C1-3D0AE2DA0484}" srcOrd="5" destOrd="0" presId="urn:microsoft.com/office/officeart/2008/layout/HorizontalMultiLevelHierarchy"/>
    <dgm:cxn modelId="{9E27BC09-B36D-4B34-B5D9-876C79A33A8F}" type="presParOf" srcId="{03CEA23F-048B-4E28-B1C1-3D0AE2DA0484}" destId="{D5C5770B-70D3-453E-8A0E-52A0826EDC19}" srcOrd="0" destOrd="0" presId="urn:microsoft.com/office/officeart/2008/layout/HorizontalMultiLevelHierarchy"/>
    <dgm:cxn modelId="{BF703F9E-230A-4830-9FC3-76F23AC6CBA0}" type="presParOf" srcId="{03CEA23F-048B-4E28-B1C1-3D0AE2DA0484}" destId="{5218F8CA-F546-407A-919E-649A804C085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EBFFB7-F804-453A-B58C-8CF305A6272F}">
      <dsp:nvSpPr>
        <dsp:cNvPr id="0" name=""/>
        <dsp:cNvSpPr/>
      </dsp:nvSpPr>
      <dsp:spPr>
        <a:xfrm flipH="1">
          <a:off x="3384024" y="962122"/>
          <a:ext cx="656065" cy="157234"/>
        </a:xfrm>
        <a:prstGeom prst="leftCircularArrow">
          <a:avLst>
            <a:gd name="adj1" fmla="val 5544"/>
            <a:gd name="adj2" fmla="val 330680"/>
            <a:gd name="adj3" fmla="val 13880791"/>
            <a:gd name="adj4" fmla="val 17322468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96A272-201C-4455-9991-0548BCDA7D76}">
      <dsp:nvSpPr>
        <dsp:cNvPr id="0" name=""/>
        <dsp:cNvSpPr/>
      </dsp:nvSpPr>
      <dsp:spPr>
        <a:xfrm>
          <a:off x="0" y="771035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Competitividade e Internacionalização</a:t>
          </a:r>
          <a:endParaRPr lang="pt-PT" sz="1300" kern="1200" dirty="0"/>
        </a:p>
      </dsp:txBody>
      <dsp:txXfrm>
        <a:off x="0" y="771035"/>
        <a:ext cx="1584808" cy="792404"/>
      </dsp:txXfrm>
    </dsp:sp>
    <dsp:sp modelId="{30AAD186-5A33-4D35-A4D0-44EA4B8E4406}">
      <dsp:nvSpPr>
        <dsp:cNvPr id="0" name=""/>
        <dsp:cNvSpPr/>
      </dsp:nvSpPr>
      <dsp:spPr>
        <a:xfrm>
          <a:off x="1844965" y="1657863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Capital Humano</a:t>
          </a:r>
          <a:endParaRPr lang="pt-PT" sz="1300" kern="1200" dirty="0"/>
        </a:p>
      </dsp:txBody>
      <dsp:txXfrm>
        <a:off x="1844965" y="1657863"/>
        <a:ext cx="1584808" cy="792404"/>
      </dsp:txXfrm>
    </dsp:sp>
    <dsp:sp modelId="{058995BF-A3BD-4C02-B706-36701F5CD6F9}">
      <dsp:nvSpPr>
        <dsp:cNvPr id="0" name=""/>
        <dsp:cNvSpPr/>
      </dsp:nvSpPr>
      <dsp:spPr>
        <a:xfrm>
          <a:off x="1844958" y="2711427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 Regionais do Continente</a:t>
          </a:r>
        </a:p>
      </dsp:txBody>
      <dsp:txXfrm>
        <a:off x="1844958" y="2711427"/>
        <a:ext cx="1584808" cy="792404"/>
      </dsp:txXfrm>
    </dsp:sp>
    <dsp:sp modelId="{79B812F2-2229-478A-A8C1-B48D9B817A93}">
      <dsp:nvSpPr>
        <dsp:cNvPr id="0" name=""/>
        <dsp:cNvSpPr/>
      </dsp:nvSpPr>
      <dsp:spPr>
        <a:xfrm>
          <a:off x="1224" y="3304071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Sustentabilidade e Eficiência no Uso dos recursos</a:t>
          </a:r>
          <a:endParaRPr lang="pt-PT" sz="1300" kern="1200" dirty="0"/>
        </a:p>
      </dsp:txBody>
      <dsp:txXfrm>
        <a:off x="1224" y="3304071"/>
        <a:ext cx="1584808" cy="792404"/>
      </dsp:txXfrm>
    </dsp:sp>
    <dsp:sp modelId="{5DB03DF2-892E-4072-A512-387D1C19E777}">
      <dsp:nvSpPr>
        <dsp:cNvPr id="0" name=""/>
        <dsp:cNvSpPr/>
      </dsp:nvSpPr>
      <dsp:spPr>
        <a:xfrm>
          <a:off x="443" y="2046148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Inclusão Social e Emprego</a:t>
          </a:r>
          <a:endParaRPr lang="pt-PT" sz="1300" kern="1200" dirty="0"/>
        </a:p>
      </dsp:txBody>
      <dsp:txXfrm>
        <a:off x="443" y="2046148"/>
        <a:ext cx="1584808" cy="79240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DEB08F-F15B-430D-96C1-BD59A24EAFF6}">
      <dsp:nvSpPr>
        <dsp:cNvPr id="0" name=""/>
        <dsp:cNvSpPr/>
      </dsp:nvSpPr>
      <dsp:spPr>
        <a:xfrm>
          <a:off x="627620" y="2232248"/>
          <a:ext cx="411363" cy="783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5681" y="0"/>
              </a:lnTo>
              <a:lnTo>
                <a:pt x="205681" y="783848"/>
              </a:lnTo>
              <a:lnTo>
                <a:pt x="411363" y="7838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811171" y="2602041"/>
        <a:ext cx="44261" cy="44261"/>
      </dsp:txXfrm>
    </dsp:sp>
    <dsp:sp modelId="{18226350-9BDA-4067-BD2B-6ED66600B4BC}">
      <dsp:nvSpPr>
        <dsp:cNvPr id="0" name=""/>
        <dsp:cNvSpPr/>
      </dsp:nvSpPr>
      <dsp:spPr>
        <a:xfrm>
          <a:off x="627620" y="2186528"/>
          <a:ext cx="4113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1363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823018" y="2221963"/>
        <a:ext cx="20568" cy="20568"/>
      </dsp:txXfrm>
    </dsp:sp>
    <dsp:sp modelId="{0246BEF9-EAD0-4B87-85E5-EBEAB4ABDB25}">
      <dsp:nvSpPr>
        <dsp:cNvPr id="0" name=""/>
        <dsp:cNvSpPr/>
      </dsp:nvSpPr>
      <dsp:spPr>
        <a:xfrm>
          <a:off x="627620" y="1448399"/>
          <a:ext cx="411363" cy="783848"/>
        </a:xfrm>
        <a:custGeom>
          <a:avLst/>
          <a:gdLst/>
          <a:ahLst/>
          <a:cxnLst/>
          <a:rect l="0" t="0" r="0" b="0"/>
          <a:pathLst>
            <a:path>
              <a:moveTo>
                <a:pt x="0" y="783848"/>
              </a:moveTo>
              <a:lnTo>
                <a:pt x="205681" y="783848"/>
              </a:lnTo>
              <a:lnTo>
                <a:pt x="205681" y="0"/>
              </a:lnTo>
              <a:lnTo>
                <a:pt x="41136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811171" y="1818193"/>
        <a:ext cx="44261" cy="44261"/>
      </dsp:txXfrm>
    </dsp:sp>
    <dsp:sp modelId="{49DD7336-807C-47AB-9DD1-808045F82D86}">
      <dsp:nvSpPr>
        <dsp:cNvPr id="0" name=""/>
        <dsp:cNvSpPr/>
      </dsp:nvSpPr>
      <dsp:spPr>
        <a:xfrm rot="16200000">
          <a:off x="-1336125" y="1918708"/>
          <a:ext cx="3300413" cy="6270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/>
            <a:t>PO</a:t>
          </a:r>
          <a:r>
            <a:rPr lang="pt-PT" sz="2700" kern="1200" dirty="0" smtClean="0"/>
            <a:t> </a:t>
          </a:r>
          <a:r>
            <a:rPr lang="pt-PT" sz="2000" kern="1200" dirty="0" smtClean="0"/>
            <a:t>AÇORES 2014-2020</a:t>
          </a:r>
          <a:endParaRPr lang="pt-PT" sz="2000" kern="1200" dirty="0"/>
        </a:p>
      </dsp:txBody>
      <dsp:txXfrm rot="16200000">
        <a:off x="-1336125" y="1918708"/>
        <a:ext cx="3300413" cy="627078"/>
      </dsp:txXfrm>
    </dsp:sp>
    <dsp:sp modelId="{8961E344-031A-4304-B9E8-9B4FEC0FFA77}">
      <dsp:nvSpPr>
        <dsp:cNvPr id="0" name=""/>
        <dsp:cNvSpPr/>
      </dsp:nvSpPr>
      <dsp:spPr>
        <a:xfrm>
          <a:off x="1038984" y="1134860"/>
          <a:ext cx="2056817" cy="6270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Competitividade</a:t>
          </a:r>
          <a:endParaRPr lang="pt-PT" sz="1500" kern="1200" dirty="0"/>
        </a:p>
      </dsp:txBody>
      <dsp:txXfrm>
        <a:off x="1038984" y="1134860"/>
        <a:ext cx="2056817" cy="627078"/>
      </dsp:txXfrm>
    </dsp:sp>
    <dsp:sp modelId="{D0F12FDC-62F4-4132-9ED0-664C58EF5351}">
      <dsp:nvSpPr>
        <dsp:cNvPr id="0" name=""/>
        <dsp:cNvSpPr/>
      </dsp:nvSpPr>
      <dsp:spPr>
        <a:xfrm>
          <a:off x="1038984" y="1918708"/>
          <a:ext cx="2056817" cy="6270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Inclusão Social, Emprego, Capital Humano</a:t>
          </a:r>
          <a:endParaRPr lang="pt-PT" sz="1500" kern="1200" dirty="0"/>
        </a:p>
      </dsp:txBody>
      <dsp:txXfrm>
        <a:off x="1038984" y="1918708"/>
        <a:ext cx="2056817" cy="627078"/>
      </dsp:txXfrm>
    </dsp:sp>
    <dsp:sp modelId="{D5C5770B-70D3-453E-8A0E-52A0826EDC19}">
      <dsp:nvSpPr>
        <dsp:cNvPr id="0" name=""/>
        <dsp:cNvSpPr/>
      </dsp:nvSpPr>
      <dsp:spPr>
        <a:xfrm>
          <a:off x="1038984" y="2702556"/>
          <a:ext cx="2056817" cy="6270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Sustentabilidade e Coesão Territorial</a:t>
          </a:r>
          <a:endParaRPr lang="pt-PT" sz="1500" kern="1200" dirty="0"/>
        </a:p>
      </dsp:txBody>
      <dsp:txXfrm>
        <a:off x="1038984" y="2702556"/>
        <a:ext cx="2056817" cy="62707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EBFFB7-F804-453A-B58C-8CF305A6272F}">
      <dsp:nvSpPr>
        <dsp:cNvPr id="0" name=""/>
        <dsp:cNvSpPr/>
      </dsp:nvSpPr>
      <dsp:spPr>
        <a:xfrm flipH="1">
          <a:off x="3384024" y="962122"/>
          <a:ext cx="656065" cy="157234"/>
        </a:xfrm>
        <a:prstGeom prst="leftCircularArrow">
          <a:avLst>
            <a:gd name="adj1" fmla="val 5544"/>
            <a:gd name="adj2" fmla="val 330680"/>
            <a:gd name="adj3" fmla="val 13880791"/>
            <a:gd name="adj4" fmla="val 17322468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96A272-201C-4455-9991-0548BCDA7D76}">
      <dsp:nvSpPr>
        <dsp:cNvPr id="0" name=""/>
        <dsp:cNvSpPr/>
      </dsp:nvSpPr>
      <dsp:spPr>
        <a:xfrm>
          <a:off x="0" y="771035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Competitividade e Internacionalização</a:t>
          </a:r>
          <a:endParaRPr lang="pt-PT" sz="1300" kern="1200" dirty="0"/>
        </a:p>
      </dsp:txBody>
      <dsp:txXfrm>
        <a:off x="0" y="771035"/>
        <a:ext cx="1584808" cy="792404"/>
      </dsp:txXfrm>
    </dsp:sp>
    <dsp:sp modelId="{30AAD186-5A33-4D35-A4D0-44EA4B8E4406}">
      <dsp:nvSpPr>
        <dsp:cNvPr id="0" name=""/>
        <dsp:cNvSpPr/>
      </dsp:nvSpPr>
      <dsp:spPr>
        <a:xfrm>
          <a:off x="1844965" y="1657863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Capital Humano</a:t>
          </a:r>
          <a:endParaRPr lang="pt-PT" sz="1300" kern="1200" dirty="0"/>
        </a:p>
      </dsp:txBody>
      <dsp:txXfrm>
        <a:off x="1844965" y="1657863"/>
        <a:ext cx="1584808" cy="792404"/>
      </dsp:txXfrm>
    </dsp:sp>
    <dsp:sp modelId="{058995BF-A3BD-4C02-B706-36701F5CD6F9}">
      <dsp:nvSpPr>
        <dsp:cNvPr id="0" name=""/>
        <dsp:cNvSpPr/>
      </dsp:nvSpPr>
      <dsp:spPr>
        <a:xfrm>
          <a:off x="1844958" y="2711427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 Regionais do Continente</a:t>
          </a:r>
        </a:p>
      </dsp:txBody>
      <dsp:txXfrm>
        <a:off x="1844958" y="2711427"/>
        <a:ext cx="1584808" cy="792404"/>
      </dsp:txXfrm>
    </dsp:sp>
    <dsp:sp modelId="{79B812F2-2229-478A-A8C1-B48D9B817A93}">
      <dsp:nvSpPr>
        <dsp:cNvPr id="0" name=""/>
        <dsp:cNvSpPr/>
      </dsp:nvSpPr>
      <dsp:spPr>
        <a:xfrm>
          <a:off x="1224" y="3304071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Sustentabilidade e Eficiência no Uso dos recursos</a:t>
          </a:r>
          <a:endParaRPr lang="pt-PT" sz="1300" kern="1200" dirty="0"/>
        </a:p>
      </dsp:txBody>
      <dsp:txXfrm>
        <a:off x="1224" y="3304071"/>
        <a:ext cx="1584808" cy="792404"/>
      </dsp:txXfrm>
    </dsp:sp>
    <dsp:sp modelId="{5DB03DF2-892E-4072-A512-387D1C19E777}">
      <dsp:nvSpPr>
        <dsp:cNvPr id="0" name=""/>
        <dsp:cNvSpPr/>
      </dsp:nvSpPr>
      <dsp:spPr>
        <a:xfrm>
          <a:off x="443" y="2046148"/>
          <a:ext cx="1584808" cy="79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PO Inclusão Social e Emprego</a:t>
          </a:r>
          <a:endParaRPr lang="pt-PT" sz="1300" kern="1200" dirty="0"/>
        </a:p>
      </dsp:txBody>
      <dsp:txXfrm>
        <a:off x="443" y="2046148"/>
        <a:ext cx="1584808" cy="79240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DEB08F-F15B-430D-96C1-BD59A24EAFF6}">
      <dsp:nvSpPr>
        <dsp:cNvPr id="0" name=""/>
        <dsp:cNvSpPr/>
      </dsp:nvSpPr>
      <dsp:spPr>
        <a:xfrm>
          <a:off x="627620" y="2232248"/>
          <a:ext cx="411363" cy="783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5681" y="0"/>
              </a:lnTo>
              <a:lnTo>
                <a:pt x="205681" y="783848"/>
              </a:lnTo>
              <a:lnTo>
                <a:pt x="411363" y="7838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811171" y="2602041"/>
        <a:ext cx="44261" cy="44261"/>
      </dsp:txXfrm>
    </dsp:sp>
    <dsp:sp modelId="{18226350-9BDA-4067-BD2B-6ED66600B4BC}">
      <dsp:nvSpPr>
        <dsp:cNvPr id="0" name=""/>
        <dsp:cNvSpPr/>
      </dsp:nvSpPr>
      <dsp:spPr>
        <a:xfrm>
          <a:off x="627620" y="2186528"/>
          <a:ext cx="4113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1363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823018" y="2221963"/>
        <a:ext cx="20568" cy="20568"/>
      </dsp:txXfrm>
    </dsp:sp>
    <dsp:sp modelId="{0246BEF9-EAD0-4B87-85E5-EBEAB4ABDB25}">
      <dsp:nvSpPr>
        <dsp:cNvPr id="0" name=""/>
        <dsp:cNvSpPr/>
      </dsp:nvSpPr>
      <dsp:spPr>
        <a:xfrm>
          <a:off x="627620" y="1448399"/>
          <a:ext cx="411363" cy="783848"/>
        </a:xfrm>
        <a:custGeom>
          <a:avLst/>
          <a:gdLst/>
          <a:ahLst/>
          <a:cxnLst/>
          <a:rect l="0" t="0" r="0" b="0"/>
          <a:pathLst>
            <a:path>
              <a:moveTo>
                <a:pt x="0" y="783848"/>
              </a:moveTo>
              <a:lnTo>
                <a:pt x="205681" y="783848"/>
              </a:lnTo>
              <a:lnTo>
                <a:pt x="205681" y="0"/>
              </a:lnTo>
              <a:lnTo>
                <a:pt x="41136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811171" y="1818193"/>
        <a:ext cx="44261" cy="44261"/>
      </dsp:txXfrm>
    </dsp:sp>
    <dsp:sp modelId="{49DD7336-807C-47AB-9DD1-808045F82D86}">
      <dsp:nvSpPr>
        <dsp:cNvPr id="0" name=""/>
        <dsp:cNvSpPr/>
      </dsp:nvSpPr>
      <dsp:spPr>
        <a:xfrm rot="16200000">
          <a:off x="-1336125" y="1918708"/>
          <a:ext cx="3300413" cy="6270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/>
            <a:t>PO</a:t>
          </a:r>
          <a:r>
            <a:rPr lang="pt-PT" sz="2700" kern="1200" dirty="0" smtClean="0"/>
            <a:t> </a:t>
          </a:r>
          <a:r>
            <a:rPr lang="pt-PT" sz="2000" kern="1200" dirty="0" smtClean="0"/>
            <a:t>AÇORES 2014-2020</a:t>
          </a:r>
          <a:endParaRPr lang="pt-PT" sz="2000" kern="1200" dirty="0"/>
        </a:p>
      </dsp:txBody>
      <dsp:txXfrm rot="16200000">
        <a:off x="-1336125" y="1918708"/>
        <a:ext cx="3300413" cy="627078"/>
      </dsp:txXfrm>
    </dsp:sp>
    <dsp:sp modelId="{8961E344-031A-4304-B9E8-9B4FEC0FFA77}">
      <dsp:nvSpPr>
        <dsp:cNvPr id="0" name=""/>
        <dsp:cNvSpPr/>
      </dsp:nvSpPr>
      <dsp:spPr>
        <a:xfrm>
          <a:off x="1038984" y="1134860"/>
          <a:ext cx="2056817" cy="6270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Competitividade</a:t>
          </a:r>
          <a:endParaRPr lang="pt-PT" sz="1500" kern="1200" dirty="0"/>
        </a:p>
      </dsp:txBody>
      <dsp:txXfrm>
        <a:off x="1038984" y="1134860"/>
        <a:ext cx="2056817" cy="627078"/>
      </dsp:txXfrm>
    </dsp:sp>
    <dsp:sp modelId="{D0F12FDC-62F4-4132-9ED0-664C58EF5351}">
      <dsp:nvSpPr>
        <dsp:cNvPr id="0" name=""/>
        <dsp:cNvSpPr/>
      </dsp:nvSpPr>
      <dsp:spPr>
        <a:xfrm>
          <a:off x="1038984" y="1918708"/>
          <a:ext cx="2056817" cy="6270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Inclusão Social, Emprego, Capital Humano</a:t>
          </a:r>
          <a:endParaRPr lang="pt-PT" sz="1500" kern="1200" dirty="0"/>
        </a:p>
      </dsp:txBody>
      <dsp:txXfrm>
        <a:off x="1038984" y="1918708"/>
        <a:ext cx="2056817" cy="627078"/>
      </dsp:txXfrm>
    </dsp:sp>
    <dsp:sp modelId="{D5C5770B-70D3-453E-8A0E-52A0826EDC19}">
      <dsp:nvSpPr>
        <dsp:cNvPr id="0" name=""/>
        <dsp:cNvSpPr/>
      </dsp:nvSpPr>
      <dsp:spPr>
        <a:xfrm>
          <a:off x="1038984" y="2702556"/>
          <a:ext cx="2056817" cy="6270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/>
            <a:t>Sustentabilidade e Coesão Territorial</a:t>
          </a:r>
          <a:endParaRPr lang="pt-PT" sz="1500" kern="1200" dirty="0"/>
        </a:p>
      </dsp:txBody>
      <dsp:txXfrm>
        <a:off x="1038984" y="2702556"/>
        <a:ext cx="2056817" cy="6270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1548876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4141186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197163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2118267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2750650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4009529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509407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37722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2069332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3649348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1287440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14AE9-AAF3-4856-A6B7-208B5044E738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73C8B-14A1-4752-8A7E-D8632FFDE235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271447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229600" cy="3312368"/>
          </a:xfrm>
        </p:spPr>
        <p:txBody>
          <a:bodyPr>
            <a:normAutofit/>
          </a:bodyPr>
          <a:lstStyle/>
          <a:p>
            <a:r>
              <a:rPr lang="pt-PT" sz="2700" b="1" dirty="0" smtClean="0">
                <a:solidFill>
                  <a:schemeClr val="accent1">
                    <a:lumMod val="75000"/>
                  </a:schemeClr>
                </a:solidFill>
              </a:rPr>
              <a:t>SEMINÁRIO</a:t>
            </a:r>
            <a:r>
              <a:rPr lang="pt-PT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pt-PT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pt-PT" sz="3600" b="1" dirty="0" smtClean="0">
                <a:solidFill>
                  <a:schemeClr val="accent1">
                    <a:lumMod val="75000"/>
                  </a:schemeClr>
                </a:solidFill>
              </a:rPr>
              <a:t>Os Fundos de Coesão no novo período de programação 2014-2020</a:t>
            </a:r>
            <a:br>
              <a:rPr lang="pt-PT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pt-PT" sz="3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pt-PT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pt-PT" sz="3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pt-PT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pt-PT" sz="1800" b="1" dirty="0" smtClean="0">
                <a:solidFill>
                  <a:schemeClr val="accent1">
                    <a:lumMod val="75000"/>
                  </a:schemeClr>
                </a:solidFill>
              </a:rPr>
              <a:t>Ponta Delgada, 29 de maio de 2013</a:t>
            </a:r>
            <a:endParaRPr lang="pt-PT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3131840" y="5931495"/>
            <a:ext cx="2823531" cy="449833"/>
            <a:chOff x="6704747" y="5929330"/>
            <a:chExt cx="2136057" cy="341313"/>
          </a:xfrm>
        </p:grpSpPr>
        <p:pic>
          <p:nvPicPr>
            <p:cNvPr id="4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50179" y="5929330"/>
              <a:ext cx="1190625" cy="341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4747" y="5929330"/>
              <a:ext cx="553678" cy="300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0" y="764704"/>
            <a:ext cx="9144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00" dirty="0" smtClean="0"/>
              <a:t>REGIÃO AUTÓNOMA DOS AÇORES</a:t>
            </a:r>
          </a:p>
          <a:p>
            <a:pPr algn="ctr"/>
            <a:r>
              <a:rPr lang="pt-PT" sz="900" dirty="0" smtClean="0"/>
              <a:t>Direção Regional do Planeamento e Fundos Estruturais</a:t>
            </a:r>
          </a:p>
          <a:p>
            <a:pPr algn="ctr"/>
            <a:r>
              <a:rPr lang="pt-PT" sz="900" dirty="0" smtClean="0"/>
              <a:t>Vice-Presidência do Governo, Emprego e Competitividade Empresarial</a:t>
            </a:r>
            <a:endParaRPr lang="pt-PT" sz="9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548680"/>
            <a:ext cx="223267" cy="22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ângulo 8"/>
          <p:cNvSpPr/>
          <p:nvPr/>
        </p:nvSpPr>
        <p:spPr>
          <a:xfrm>
            <a:off x="323528" y="54868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tx2"/>
                </a:solidFill>
              </a:rPr>
              <a:t>O Novo Programa Operacional para os Açores constitui-se, em termos práticos, como um  Acordo de Parceria para os Açores</a:t>
            </a:r>
            <a:endParaRPr lang="pt-PT" sz="2400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425455463"/>
              </p:ext>
            </p:extLst>
          </p:nvPr>
        </p:nvGraphicFramePr>
        <p:xfrm>
          <a:off x="755576" y="1702549"/>
          <a:ext cx="446449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827584" y="1630541"/>
            <a:ext cx="4137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Operacionalização do Acordo de Parceria </a:t>
            </a:r>
          </a:p>
          <a:p>
            <a:r>
              <a:rPr lang="pt-PT" b="1" dirty="0"/>
              <a:t>n</a:t>
            </a:r>
            <a:r>
              <a:rPr lang="pt-PT" b="1" dirty="0" smtClean="0"/>
              <a:t>as Regiões do Continente</a:t>
            </a:r>
            <a:endParaRPr lang="pt-PT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5724129" y="1630541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Operacionalização do Acordo de Parceria nos Açores</a:t>
            </a:r>
            <a:endParaRPr lang="pt-PT" b="1" dirty="0"/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="" xmlns:p14="http://schemas.microsoft.com/office/powerpoint/2010/main" val="3522396622"/>
              </p:ext>
            </p:extLst>
          </p:nvPr>
        </p:nvGraphicFramePr>
        <p:xfrm>
          <a:off x="5508104" y="2276872"/>
          <a:ext cx="309634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17" name="Conexão recta 16"/>
          <p:cNvCxnSpPr/>
          <p:nvPr/>
        </p:nvCxnSpPr>
        <p:spPr>
          <a:xfrm>
            <a:off x="971600" y="2276872"/>
            <a:ext cx="34563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xão recta 17"/>
          <p:cNvCxnSpPr/>
          <p:nvPr/>
        </p:nvCxnSpPr>
        <p:spPr>
          <a:xfrm>
            <a:off x="5436096" y="2278613"/>
            <a:ext cx="34563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863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484784"/>
            <a:ext cx="8291264" cy="525658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pt-PT" dirty="0" smtClean="0"/>
              <a:t>i) Promoção </a:t>
            </a:r>
            <a:r>
              <a:rPr lang="pt-PT" dirty="0"/>
              <a:t>de </a:t>
            </a:r>
            <a:r>
              <a:rPr lang="pt-PT" b="1" dirty="0">
                <a:solidFill>
                  <a:schemeClr val="tx2"/>
                </a:solidFill>
              </a:rPr>
              <a:t>produção económica competitiva</a:t>
            </a:r>
            <a:r>
              <a:rPr lang="pt-PT" dirty="0"/>
              <a:t>, preservando e consolidando </a:t>
            </a:r>
            <a:r>
              <a:rPr lang="pt-PT" dirty="0" smtClean="0"/>
              <a:t>as atividades </a:t>
            </a:r>
            <a:r>
              <a:rPr lang="pt-PT" dirty="0"/>
              <a:t>baseadas nos recursos disponíveis e nas vantagens adquiridas, no </a:t>
            </a:r>
            <a:r>
              <a:rPr lang="pt-PT" dirty="0" smtClean="0"/>
              <a:t>progressivo robustecimento </a:t>
            </a:r>
            <a:r>
              <a:rPr lang="pt-PT" dirty="0"/>
              <a:t>de uma</a:t>
            </a:r>
            <a:r>
              <a:rPr lang="pt-PT" dirty="0">
                <a:solidFill>
                  <a:schemeClr val="tx2"/>
                </a:solidFill>
              </a:rPr>
              <a:t> </a:t>
            </a:r>
            <a:r>
              <a:rPr lang="pt-PT" b="1" dirty="0">
                <a:solidFill>
                  <a:schemeClr val="tx2"/>
                </a:solidFill>
              </a:rPr>
              <a:t>fileira económica ligada ao mar</a:t>
            </a:r>
            <a:r>
              <a:rPr lang="pt-PT" dirty="0"/>
              <a:t>, apostando-se complementarmente </a:t>
            </a:r>
            <a:r>
              <a:rPr lang="pt-PT" dirty="0" smtClean="0"/>
              <a:t>na </a:t>
            </a:r>
            <a:r>
              <a:rPr lang="pt-PT" b="1" dirty="0" smtClean="0">
                <a:solidFill>
                  <a:schemeClr val="tx2"/>
                </a:solidFill>
              </a:rPr>
              <a:t>inovação</a:t>
            </a:r>
            <a:r>
              <a:rPr lang="pt-PT" dirty="0"/>
              <a:t>, na diversificação e em </a:t>
            </a:r>
            <a:r>
              <a:rPr lang="pt-PT" b="1" dirty="0">
                <a:solidFill>
                  <a:schemeClr val="tx2"/>
                </a:solidFill>
              </a:rPr>
              <a:t>novos produtos e serviços de </a:t>
            </a:r>
            <a:r>
              <a:rPr lang="pt-PT" b="1" dirty="0" smtClean="0">
                <a:solidFill>
                  <a:schemeClr val="tx2"/>
                </a:solidFill>
              </a:rPr>
              <a:t>natureza transacionável</a:t>
            </a:r>
            <a:r>
              <a:rPr lang="pt-PT" dirty="0"/>
              <a:t>, </a:t>
            </a:r>
            <a:r>
              <a:rPr lang="pt-PT" dirty="0" smtClean="0"/>
              <a:t>numa perspetiva </a:t>
            </a:r>
            <a:r>
              <a:rPr lang="pt-PT" dirty="0"/>
              <a:t>de prosperidade e sustentabilidade das empresas e dos negócios geradores </a:t>
            </a:r>
            <a:r>
              <a:rPr lang="pt-PT" dirty="0" smtClean="0"/>
              <a:t>de </a:t>
            </a:r>
            <a:r>
              <a:rPr lang="pt-PT" b="1" dirty="0" smtClean="0">
                <a:solidFill>
                  <a:schemeClr val="tx2"/>
                </a:solidFill>
              </a:rPr>
              <a:t>empregabilidade</a:t>
            </a:r>
            <a:r>
              <a:rPr lang="pt-PT" b="1" dirty="0" smtClean="0">
                <a:solidFill>
                  <a:srgbClr val="C00000"/>
                </a:solidFill>
              </a:rPr>
              <a:t> </a:t>
            </a:r>
            <a:r>
              <a:rPr lang="pt-PT" dirty="0"/>
              <a:t>efetiva e significativa do fator trabalho</a:t>
            </a:r>
            <a:r>
              <a:rPr lang="pt-PT" dirty="0" smtClean="0"/>
              <a:t>.</a:t>
            </a:r>
          </a:p>
          <a:p>
            <a:pPr marL="571500" indent="-571500">
              <a:buAutoNum type="romanLcParenR"/>
            </a:pPr>
            <a:endParaRPr lang="pt-PT" dirty="0"/>
          </a:p>
          <a:p>
            <a:pPr marL="0" indent="0">
              <a:buNone/>
            </a:pPr>
            <a:r>
              <a:rPr lang="pt-PT" dirty="0" err="1"/>
              <a:t>ii</a:t>
            </a:r>
            <a:r>
              <a:rPr lang="pt-PT" dirty="0"/>
              <a:t>) Desenvolvimento de estratégias de alargamento efetivo dos níveis de </a:t>
            </a:r>
            <a:r>
              <a:rPr lang="pt-PT" b="1" dirty="0">
                <a:solidFill>
                  <a:schemeClr val="tx2"/>
                </a:solidFill>
              </a:rPr>
              <a:t>escolaridade e </a:t>
            </a:r>
            <a:r>
              <a:rPr lang="pt-PT" b="1" dirty="0" smtClean="0">
                <a:solidFill>
                  <a:schemeClr val="tx2"/>
                </a:solidFill>
              </a:rPr>
              <a:t>de formação </a:t>
            </a:r>
            <a:r>
              <a:rPr lang="pt-PT" b="1" dirty="0">
                <a:solidFill>
                  <a:schemeClr val="tx2"/>
                </a:solidFill>
              </a:rPr>
              <a:t>dos </a:t>
            </a:r>
            <a:r>
              <a:rPr lang="pt-PT" b="1" dirty="0" smtClean="0">
                <a:solidFill>
                  <a:schemeClr val="tx2"/>
                </a:solidFill>
              </a:rPr>
              <a:t>jovens</a:t>
            </a:r>
            <a:r>
              <a:rPr lang="pt-PT" dirty="0" smtClean="0"/>
              <a:t>, reduzindo </a:t>
            </a:r>
            <a:r>
              <a:rPr lang="pt-PT" dirty="0"/>
              <a:t>substancialmente o </a:t>
            </a:r>
            <a:r>
              <a:rPr lang="pt-PT" b="1" dirty="0">
                <a:solidFill>
                  <a:schemeClr val="tx2"/>
                </a:solidFill>
              </a:rPr>
              <a:t>abandono escolar precoce</a:t>
            </a:r>
            <a:r>
              <a:rPr lang="pt-PT" dirty="0"/>
              <a:t>, tendo </a:t>
            </a:r>
            <a:r>
              <a:rPr lang="pt-PT" dirty="0" smtClean="0"/>
              <a:t>por horizonte </a:t>
            </a:r>
            <a:r>
              <a:rPr lang="pt-PT" dirty="0"/>
              <a:t>as metas fixadas a nível da europa comunitária</a:t>
            </a:r>
            <a:r>
              <a:rPr lang="pt-PT" dirty="0" smtClean="0"/>
              <a:t>.</a:t>
            </a:r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r>
              <a:rPr lang="pt-PT" dirty="0" err="1" smtClean="0"/>
              <a:t>iii</a:t>
            </a:r>
            <a:r>
              <a:rPr lang="pt-PT" dirty="0" smtClean="0"/>
              <a:t>) </a:t>
            </a:r>
            <a:r>
              <a:rPr lang="pt-PT" dirty="0"/>
              <a:t>Reforço das medidas de </a:t>
            </a:r>
            <a:r>
              <a:rPr lang="pt-PT" b="1" dirty="0">
                <a:solidFill>
                  <a:schemeClr val="tx2"/>
                </a:solidFill>
              </a:rPr>
              <a:t>coesão social</a:t>
            </a:r>
            <a:r>
              <a:rPr lang="pt-PT" dirty="0"/>
              <a:t>, conjugando a </a:t>
            </a:r>
            <a:r>
              <a:rPr lang="pt-PT" b="1" dirty="0">
                <a:solidFill>
                  <a:schemeClr val="tx2"/>
                </a:solidFill>
              </a:rPr>
              <a:t>empregabilidade como </a:t>
            </a:r>
            <a:r>
              <a:rPr lang="pt-PT" b="1" dirty="0" smtClean="0">
                <a:solidFill>
                  <a:schemeClr val="tx2"/>
                </a:solidFill>
              </a:rPr>
              <a:t>uma estratégia </a:t>
            </a:r>
            <a:r>
              <a:rPr lang="pt-PT" b="1" dirty="0">
                <a:solidFill>
                  <a:schemeClr val="tx2"/>
                </a:solidFill>
              </a:rPr>
              <a:t>sólida de inclusão </a:t>
            </a:r>
            <a:r>
              <a:rPr lang="pt-PT" b="1" dirty="0" smtClean="0">
                <a:solidFill>
                  <a:schemeClr val="tx2"/>
                </a:solidFill>
              </a:rPr>
              <a:t>social</a:t>
            </a:r>
            <a:r>
              <a:rPr lang="pt-PT" dirty="0" smtClean="0"/>
              <a:t>, promovendo </a:t>
            </a:r>
            <a:r>
              <a:rPr lang="pt-PT" dirty="0"/>
              <a:t>em complemento a igualdade </a:t>
            </a:r>
            <a:r>
              <a:rPr lang="pt-PT" dirty="0" smtClean="0"/>
              <a:t>de oportunidades </a:t>
            </a:r>
            <a:r>
              <a:rPr lang="pt-PT" dirty="0"/>
              <a:t>em termos gerais, a reabilitação e a reinserção social, </a:t>
            </a:r>
            <a:r>
              <a:rPr lang="pt-PT" dirty="0" smtClean="0"/>
              <a:t>a </a:t>
            </a:r>
            <a:r>
              <a:rPr lang="pt-PT" b="1" dirty="0" smtClean="0">
                <a:solidFill>
                  <a:schemeClr val="tx2"/>
                </a:solidFill>
              </a:rPr>
              <a:t>reconversão profissional</a:t>
            </a:r>
            <a:r>
              <a:rPr lang="pt-PT" dirty="0"/>
              <a:t>, a conciliação entre a vida social e profissional, e a valorização da saúde </a:t>
            </a:r>
            <a:r>
              <a:rPr lang="pt-PT" dirty="0" smtClean="0"/>
              <a:t>como fator </a:t>
            </a:r>
            <a:r>
              <a:rPr lang="pt-PT" dirty="0"/>
              <a:t>de produtividade e de bem-estar</a:t>
            </a:r>
            <a:r>
              <a:rPr lang="pt-PT" dirty="0" smtClean="0"/>
              <a:t>.</a:t>
            </a:r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r>
              <a:rPr lang="pt-PT" dirty="0" err="1"/>
              <a:t>iv</a:t>
            </a:r>
            <a:r>
              <a:rPr lang="pt-PT" dirty="0"/>
              <a:t>) Promoção da </a:t>
            </a:r>
            <a:r>
              <a:rPr lang="pt-PT" b="1" dirty="0">
                <a:solidFill>
                  <a:schemeClr val="tx2"/>
                </a:solidFill>
              </a:rPr>
              <a:t>sustentabilidade ambiental</a:t>
            </a:r>
            <a:r>
              <a:rPr lang="pt-PT" dirty="0"/>
              <a:t>, observando as linhas de orientação e </a:t>
            </a:r>
            <a:r>
              <a:rPr lang="pt-PT" dirty="0" smtClean="0"/>
              <a:t>as metas </a:t>
            </a:r>
            <a:r>
              <a:rPr lang="pt-PT" dirty="0"/>
              <a:t>comunitárias, </a:t>
            </a:r>
            <a:r>
              <a:rPr lang="pt-PT" dirty="0" smtClean="0"/>
              <a:t>em articulação </a:t>
            </a:r>
            <a:r>
              <a:rPr lang="pt-PT" dirty="0"/>
              <a:t>estreita com o desenvolvimento de políticas </a:t>
            </a:r>
            <a:r>
              <a:rPr lang="pt-PT" dirty="0" smtClean="0"/>
              <a:t>orientadas para </a:t>
            </a:r>
            <a:r>
              <a:rPr lang="pt-PT" dirty="0"/>
              <a:t>a </a:t>
            </a:r>
            <a:r>
              <a:rPr lang="pt-PT" b="1" dirty="0">
                <a:solidFill>
                  <a:schemeClr val="tx2"/>
                </a:solidFill>
              </a:rPr>
              <a:t>competitividade dos </a:t>
            </a:r>
            <a:r>
              <a:rPr lang="pt-PT" b="1" dirty="0" smtClean="0">
                <a:solidFill>
                  <a:schemeClr val="tx2"/>
                </a:solidFill>
              </a:rPr>
              <a:t>territórios, modernização</a:t>
            </a:r>
            <a:r>
              <a:rPr lang="pt-PT" dirty="0" smtClean="0">
                <a:solidFill>
                  <a:schemeClr val="tx2"/>
                </a:solidFill>
              </a:rPr>
              <a:t> </a:t>
            </a:r>
            <a:r>
              <a:rPr lang="pt-PT" dirty="0"/>
              <a:t>das redes e </a:t>
            </a:r>
            <a:r>
              <a:rPr lang="pt-PT" b="1" dirty="0">
                <a:solidFill>
                  <a:schemeClr val="tx2"/>
                </a:solidFill>
              </a:rPr>
              <a:t>das</a:t>
            </a:r>
            <a:r>
              <a:rPr lang="pt-PT" dirty="0">
                <a:solidFill>
                  <a:schemeClr val="tx2"/>
                </a:solidFill>
              </a:rPr>
              <a:t> </a:t>
            </a:r>
            <a:r>
              <a:rPr lang="pt-PT" b="1" dirty="0" smtClean="0">
                <a:solidFill>
                  <a:schemeClr val="tx2"/>
                </a:solidFill>
              </a:rPr>
              <a:t>infraestruturas estratégicas</a:t>
            </a:r>
            <a:r>
              <a:rPr lang="pt-PT" dirty="0"/>
              <a:t>, numa articulação funcional entre os espaços urbanos e os de natureza rural, </a:t>
            </a:r>
            <a:r>
              <a:rPr lang="pt-PT" dirty="0" smtClean="0"/>
              <a:t>num quadro </a:t>
            </a:r>
            <a:r>
              <a:rPr lang="pt-PT" dirty="0"/>
              <a:t>de efetiva coesão territorial</a:t>
            </a:r>
            <a:r>
              <a:rPr lang="pt-PT" dirty="0" smtClean="0"/>
              <a:t>.</a:t>
            </a:r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r>
              <a:rPr lang="pt-PT" dirty="0"/>
              <a:t>v) Aprofundamento da </a:t>
            </a:r>
            <a:r>
              <a:rPr lang="pt-PT" b="1" dirty="0">
                <a:solidFill>
                  <a:schemeClr val="tx2"/>
                </a:solidFill>
              </a:rPr>
              <a:t>eficiência</a:t>
            </a:r>
            <a:r>
              <a:rPr lang="pt-PT" dirty="0"/>
              <a:t> e da qualidade dos sistemas sociais e coletivos, da</a:t>
            </a:r>
          </a:p>
          <a:p>
            <a:pPr marL="0" indent="0">
              <a:buNone/>
            </a:pPr>
            <a:r>
              <a:rPr lang="pt-PT" b="1" dirty="0">
                <a:solidFill>
                  <a:schemeClr val="tx2"/>
                </a:solidFill>
              </a:rPr>
              <a:t>proximidade do cidadão </a:t>
            </a:r>
            <a:r>
              <a:rPr lang="pt-PT" dirty="0"/>
              <a:t>com a administração pública e da minimização dos </a:t>
            </a:r>
            <a:r>
              <a:rPr lang="pt-PT" b="1" dirty="0">
                <a:solidFill>
                  <a:schemeClr val="tx2"/>
                </a:solidFill>
              </a:rPr>
              <a:t>custos de contexto</a:t>
            </a:r>
          </a:p>
          <a:p>
            <a:pPr marL="0" indent="0">
              <a:buNone/>
            </a:pPr>
            <a:r>
              <a:rPr lang="pt-PT" dirty="0"/>
              <a:t>e ainda de uma maior capacitação profissional e técnica dos agentes.</a:t>
            </a:r>
          </a:p>
        </p:txBody>
      </p:sp>
      <p:sp>
        <p:nvSpPr>
          <p:cNvPr id="4" name="Rectângulo 3"/>
          <p:cNvSpPr/>
          <p:nvPr/>
        </p:nvSpPr>
        <p:spPr>
          <a:xfrm>
            <a:off x="323528" y="548680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200" b="1" dirty="0" smtClean="0">
                <a:solidFill>
                  <a:schemeClr val="tx2"/>
                </a:solidFill>
              </a:rPr>
              <a:t>Princípios de natureza política para o novo ciclo de programação</a:t>
            </a:r>
            <a:br>
              <a:rPr lang="pt-PT" sz="2200" b="1" dirty="0" smtClean="0">
                <a:solidFill>
                  <a:schemeClr val="tx2"/>
                </a:solidFill>
              </a:rPr>
            </a:br>
            <a:r>
              <a:rPr lang="pt-PT" sz="2200" b="1" dirty="0" smtClean="0">
                <a:solidFill>
                  <a:schemeClr val="tx2"/>
                </a:solidFill>
              </a:rPr>
              <a:t>comunitária 2014-2020 – Resolução do Conselho do Governo nº44/2013</a:t>
            </a:r>
            <a:endParaRPr lang="pt-PT" sz="2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436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8"/>
          <p:cNvSpPr/>
          <p:nvPr/>
        </p:nvSpPr>
        <p:spPr>
          <a:xfrm>
            <a:off x="251520" y="2420888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3600" b="1" dirty="0" smtClean="0">
                <a:solidFill>
                  <a:schemeClr val="tx2"/>
                </a:solidFill>
              </a:rPr>
              <a:t>Obrigado</a:t>
            </a:r>
            <a:endParaRPr lang="pt-PT" sz="3600" b="1" dirty="0">
              <a:solidFill>
                <a:schemeClr val="tx2"/>
              </a:solidFill>
            </a:endParaRPr>
          </a:p>
        </p:txBody>
      </p: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131840" y="5931495"/>
            <a:ext cx="2823531" cy="449833"/>
            <a:chOff x="6704747" y="5929330"/>
            <a:chExt cx="2136057" cy="341313"/>
          </a:xfrm>
        </p:grpSpPr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50179" y="5929330"/>
              <a:ext cx="1190625" cy="341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4747" y="5929330"/>
              <a:ext cx="553678" cy="300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325378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539552" y="1661894"/>
            <a:ext cx="799288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14550" lvl="4" indent="-285750">
              <a:buFont typeface="Wingdings" pitchFamily="2" charset="2"/>
              <a:buChar char="v"/>
            </a:pPr>
            <a:r>
              <a:rPr lang="pt-PT" b="1" dirty="0" smtClean="0">
                <a:solidFill>
                  <a:schemeClr val="accent1"/>
                </a:solidFill>
              </a:rPr>
              <a:t>Até 1989 – Projetos Isolados</a:t>
            </a:r>
          </a:p>
          <a:p>
            <a:r>
              <a:rPr lang="pt-PT" sz="1400" dirty="0" smtClean="0"/>
              <a:t>		Candidaturas individuais submetidas a Bruxelas </a:t>
            </a:r>
          </a:p>
          <a:p>
            <a:endParaRPr lang="pt-PT" dirty="0" smtClean="0"/>
          </a:p>
          <a:p>
            <a:pPr marL="2114550" lvl="4" indent="-285750">
              <a:buFont typeface="Wingdings" pitchFamily="2" charset="2"/>
              <a:buChar char="v"/>
            </a:pPr>
            <a:r>
              <a:rPr lang="pt-PT" b="1" dirty="0" smtClean="0">
                <a:solidFill>
                  <a:schemeClr val="accent1"/>
                </a:solidFill>
              </a:rPr>
              <a:t>I Quadro Comunitário de Apoio 1989-1993</a:t>
            </a:r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Programa Regional </a:t>
            </a:r>
            <a:r>
              <a:rPr lang="pt-PT" sz="1400" dirty="0" smtClean="0"/>
              <a:t>– PEDRAA (feder/</a:t>
            </a:r>
            <a:r>
              <a:rPr lang="pt-PT" sz="1400" dirty="0" err="1" smtClean="0"/>
              <a:t>feoga-o</a:t>
            </a:r>
            <a:r>
              <a:rPr lang="pt-PT" sz="1400" dirty="0" smtClean="0"/>
              <a:t>/</a:t>
            </a:r>
            <a:r>
              <a:rPr lang="pt-PT" sz="1400" dirty="0" err="1" smtClean="0"/>
              <a:t>fse</a:t>
            </a:r>
            <a:r>
              <a:rPr lang="pt-PT" sz="1400" dirty="0" smtClean="0"/>
              <a:t>)</a:t>
            </a:r>
          </a:p>
          <a:p>
            <a:endParaRPr lang="pt-PT" sz="1400" dirty="0" smtClean="0"/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Projeto Isolado </a:t>
            </a:r>
            <a:r>
              <a:rPr lang="pt-PT" sz="1400" dirty="0" smtClean="0"/>
              <a:t>– Renovação da frota da SATA</a:t>
            </a:r>
          </a:p>
          <a:p>
            <a:endParaRPr lang="pt-PT" sz="1400" dirty="0" smtClean="0"/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 Iniciativa Comunitária</a:t>
            </a:r>
          </a:p>
          <a:p>
            <a:r>
              <a:rPr lang="pt-PT" sz="1400" dirty="0" smtClean="0"/>
              <a:t>		PNIC- Açores</a:t>
            </a:r>
          </a:p>
          <a:p>
            <a:r>
              <a:rPr lang="pt-PT" sz="1400" dirty="0" smtClean="0"/>
              <a:t>		VALOREN</a:t>
            </a:r>
          </a:p>
          <a:p>
            <a:r>
              <a:rPr lang="pt-PT" sz="1400" dirty="0" smtClean="0"/>
              <a:t>		REGIS</a:t>
            </a:r>
          </a:p>
          <a:p>
            <a:endParaRPr lang="pt-PT" sz="1400" dirty="0" smtClean="0"/>
          </a:p>
          <a:p>
            <a:pPr marL="2114550" lvl="4" indent="-285750">
              <a:buFont typeface="Wingdings" pitchFamily="2" charset="2"/>
              <a:buChar char="v"/>
            </a:pPr>
            <a:r>
              <a:rPr lang="pt-PT" b="1" dirty="0" smtClean="0">
                <a:solidFill>
                  <a:schemeClr val="accent1"/>
                </a:solidFill>
              </a:rPr>
              <a:t>II Quadro Comunitário de Apoio 1994-1999</a:t>
            </a:r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Programa Regional – </a:t>
            </a:r>
            <a:r>
              <a:rPr lang="pt-PT" sz="1400" dirty="0" smtClean="0"/>
              <a:t>PEDRAA II (feder/</a:t>
            </a:r>
            <a:r>
              <a:rPr lang="pt-PT" sz="1400" dirty="0" err="1" smtClean="0"/>
              <a:t>fse</a:t>
            </a:r>
            <a:r>
              <a:rPr lang="pt-PT" sz="1400" dirty="0" smtClean="0"/>
              <a:t>/</a:t>
            </a:r>
            <a:r>
              <a:rPr lang="pt-PT" sz="1400" dirty="0" err="1" smtClean="0"/>
              <a:t>feoga-o</a:t>
            </a:r>
            <a:r>
              <a:rPr lang="pt-PT" sz="1400" dirty="0" smtClean="0"/>
              <a:t> e </a:t>
            </a:r>
            <a:r>
              <a:rPr lang="pt-PT" sz="1400" dirty="0" err="1" smtClean="0"/>
              <a:t>ifop</a:t>
            </a:r>
            <a:r>
              <a:rPr lang="pt-PT" sz="1400" dirty="0" smtClean="0"/>
              <a:t>)</a:t>
            </a:r>
          </a:p>
          <a:p>
            <a:r>
              <a:rPr lang="pt-PT" sz="1400" dirty="0" smtClean="0"/>
              <a:t>			</a:t>
            </a:r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Iniciativa Comunitária</a:t>
            </a:r>
            <a:endParaRPr lang="pt-PT" sz="1400" dirty="0" smtClean="0"/>
          </a:p>
          <a:p>
            <a:r>
              <a:rPr lang="pt-PT" sz="1400" dirty="0" smtClean="0"/>
              <a:t>		REGIS II – (feder/</a:t>
            </a:r>
            <a:r>
              <a:rPr lang="pt-PT" sz="1400" dirty="0" err="1" smtClean="0"/>
              <a:t>fse</a:t>
            </a:r>
            <a:r>
              <a:rPr lang="pt-PT" sz="1400" dirty="0" smtClean="0"/>
              <a:t>)</a:t>
            </a:r>
          </a:p>
          <a:p>
            <a:r>
              <a:rPr lang="pt-PT" sz="1400" dirty="0" smtClean="0"/>
              <a:t>		KONVER II </a:t>
            </a:r>
            <a:r>
              <a:rPr lang="pt-PT" sz="1400" i="1" dirty="0" smtClean="0">
                <a:solidFill>
                  <a:schemeClr val="tx2"/>
                </a:solidFill>
              </a:rPr>
              <a:t>O Fundo Estrutural FEDER nos Açores- um passado     			relativamente longo no financiamento do programação operacional.</a:t>
            </a:r>
            <a:endParaRPr lang="pt-PT" sz="1400" dirty="0"/>
          </a:p>
        </p:txBody>
      </p:sp>
      <p:sp>
        <p:nvSpPr>
          <p:cNvPr id="3" name="Rectângulo 2"/>
          <p:cNvSpPr/>
          <p:nvPr/>
        </p:nvSpPr>
        <p:spPr>
          <a:xfrm>
            <a:off x="0" y="47667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</a:rPr>
              <a:t>O Fundo Estrutural FEDER nos Açores- um passado relativamente longo no financiamento do programação operacional.</a:t>
            </a:r>
            <a:endParaRPr lang="pt-PT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839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528" y="1569561"/>
            <a:ext cx="828092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14550" lvl="4" indent="-285750">
              <a:buFont typeface="Wingdings" pitchFamily="2" charset="2"/>
              <a:buChar char="v"/>
            </a:pPr>
            <a:r>
              <a:rPr lang="pt-PT" dirty="0" smtClean="0">
                <a:solidFill>
                  <a:schemeClr val="accent1"/>
                </a:solidFill>
              </a:rPr>
              <a:t>III Quadro </a:t>
            </a:r>
            <a:r>
              <a:rPr lang="pt-PT" dirty="0">
                <a:solidFill>
                  <a:schemeClr val="accent1"/>
                </a:solidFill>
              </a:rPr>
              <a:t>Comunitário de </a:t>
            </a:r>
            <a:r>
              <a:rPr lang="pt-PT" dirty="0" smtClean="0">
                <a:solidFill>
                  <a:schemeClr val="accent1"/>
                </a:solidFill>
              </a:rPr>
              <a:t>Apoio 2000-2006</a:t>
            </a:r>
            <a:endParaRPr lang="pt-PT" dirty="0">
              <a:solidFill>
                <a:schemeClr val="accent1"/>
              </a:solidFill>
            </a:endParaRPr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Programa </a:t>
            </a:r>
            <a:r>
              <a:rPr lang="pt-PT" sz="1400" u="sng" dirty="0"/>
              <a:t>Regional </a:t>
            </a:r>
            <a:r>
              <a:rPr lang="pt-PT" sz="1400" dirty="0" smtClean="0"/>
              <a:t>– PRODESA </a:t>
            </a:r>
            <a:r>
              <a:rPr lang="pt-PT" sz="1400" dirty="0"/>
              <a:t>(</a:t>
            </a:r>
            <a:r>
              <a:rPr lang="pt-PT" sz="1400" dirty="0" smtClean="0"/>
              <a:t>feder/</a:t>
            </a:r>
            <a:r>
              <a:rPr lang="pt-PT" sz="1400" dirty="0" err="1" smtClean="0"/>
              <a:t>feoga-o</a:t>
            </a:r>
            <a:r>
              <a:rPr lang="pt-PT" sz="1400" dirty="0" smtClean="0"/>
              <a:t>/</a:t>
            </a:r>
            <a:r>
              <a:rPr lang="pt-PT" sz="1400" dirty="0" err="1" smtClean="0"/>
              <a:t>fse</a:t>
            </a:r>
            <a:r>
              <a:rPr lang="pt-PT" sz="1400" dirty="0" smtClean="0"/>
              <a:t>/</a:t>
            </a:r>
            <a:r>
              <a:rPr lang="pt-PT" sz="1400" dirty="0" err="1" smtClean="0"/>
              <a:t>ifop</a:t>
            </a:r>
            <a:r>
              <a:rPr lang="pt-PT" sz="1400" dirty="0" smtClean="0"/>
              <a:t>)</a:t>
            </a:r>
          </a:p>
          <a:p>
            <a:endParaRPr lang="pt-PT" sz="1400" dirty="0"/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Iniciativa Comunitária - </a:t>
            </a:r>
            <a:r>
              <a:rPr lang="pt-PT" sz="1400" dirty="0" smtClean="0"/>
              <a:t>PRAI- Açores</a:t>
            </a:r>
          </a:p>
          <a:p>
            <a:endParaRPr lang="pt-PT" sz="1400" dirty="0"/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Cooperação Territorial - </a:t>
            </a:r>
            <a:r>
              <a:rPr lang="pt-PT" sz="1400" dirty="0" smtClean="0"/>
              <a:t>INTERREG 3-B</a:t>
            </a:r>
          </a:p>
          <a:p>
            <a:endParaRPr lang="pt-PT" sz="1400" dirty="0" smtClean="0"/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Programas temáticos nacionais</a:t>
            </a:r>
          </a:p>
          <a:p>
            <a:r>
              <a:rPr lang="pt-PT" sz="1400" dirty="0" smtClean="0"/>
              <a:t>		POSI</a:t>
            </a:r>
          </a:p>
          <a:p>
            <a:r>
              <a:rPr lang="pt-PT" sz="1400" dirty="0" smtClean="0"/>
              <a:t>		POE/PRIME</a:t>
            </a:r>
          </a:p>
          <a:p>
            <a:endParaRPr lang="pt-PT" sz="1400" dirty="0" smtClean="0"/>
          </a:p>
          <a:p>
            <a:endParaRPr lang="pt-PT" sz="1400" dirty="0"/>
          </a:p>
          <a:p>
            <a:pPr marL="2114550" lvl="4" indent="-285750">
              <a:buFont typeface="Wingdings" pitchFamily="2" charset="2"/>
              <a:buChar char="v"/>
            </a:pPr>
            <a:r>
              <a:rPr lang="pt-PT" dirty="0" smtClean="0">
                <a:solidFill>
                  <a:schemeClr val="accent1"/>
                </a:solidFill>
              </a:rPr>
              <a:t>Quadro de Referência Estratégico Nacional (QREN) 2007-2013</a:t>
            </a:r>
            <a:endParaRPr lang="pt-PT" dirty="0">
              <a:solidFill>
                <a:schemeClr val="accent1"/>
              </a:solidFill>
            </a:endParaRPr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Programa Regional </a:t>
            </a:r>
            <a:r>
              <a:rPr lang="pt-PT" sz="1400" u="sng" smtClean="0"/>
              <a:t>– </a:t>
            </a:r>
            <a:r>
              <a:rPr lang="pt-PT" sz="1400" smtClean="0"/>
              <a:t>PROCONVERGENCIA (feder/</a:t>
            </a:r>
            <a:r>
              <a:rPr lang="pt-PT" sz="1400" dirty="0" err="1" smtClean="0"/>
              <a:t>fse</a:t>
            </a:r>
            <a:r>
              <a:rPr lang="pt-PT" sz="1400" dirty="0" smtClean="0"/>
              <a:t>/</a:t>
            </a:r>
            <a:r>
              <a:rPr lang="pt-PT" sz="1400" dirty="0" err="1" smtClean="0"/>
              <a:t>feoga-o</a:t>
            </a:r>
            <a:r>
              <a:rPr lang="pt-PT" sz="1400" dirty="0" smtClean="0"/>
              <a:t> </a:t>
            </a:r>
            <a:r>
              <a:rPr lang="pt-PT" sz="1400" dirty="0"/>
              <a:t>e </a:t>
            </a:r>
            <a:r>
              <a:rPr lang="pt-PT" sz="1400" dirty="0" err="1" smtClean="0"/>
              <a:t>ifop</a:t>
            </a:r>
            <a:r>
              <a:rPr lang="pt-PT" sz="1400" dirty="0" smtClean="0"/>
              <a:t>)</a:t>
            </a:r>
          </a:p>
          <a:p>
            <a:endParaRPr lang="pt-PT" sz="1400" dirty="0"/>
          </a:p>
          <a:p>
            <a:r>
              <a:rPr lang="pt-PT" sz="1400" dirty="0" smtClean="0"/>
              <a:t>		</a:t>
            </a:r>
            <a:r>
              <a:rPr lang="pt-PT" sz="1400" u="sng" dirty="0" smtClean="0"/>
              <a:t>Cooperação Territorial</a:t>
            </a:r>
          </a:p>
          <a:p>
            <a:r>
              <a:rPr lang="pt-PT" sz="1400" dirty="0" smtClean="0"/>
              <a:t>		PCT-MAC</a:t>
            </a:r>
            <a:endParaRPr lang="pt-PT" dirty="0"/>
          </a:p>
        </p:txBody>
      </p:sp>
      <p:sp>
        <p:nvSpPr>
          <p:cNvPr id="3" name="Rectângulo 2"/>
          <p:cNvSpPr/>
          <p:nvPr/>
        </p:nvSpPr>
        <p:spPr>
          <a:xfrm>
            <a:off x="0" y="47667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</a:rPr>
              <a:t>O Fundo Estrutural FEDER nos Açores- um passado relativamente longo no financiamento do programação operacional.</a:t>
            </a:r>
            <a:endParaRPr lang="pt-PT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589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988840"/>
            <a:ext cx="8363272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1600" i="1" dirty="0" smtClean="0">
                <a:solidFill>
                  <a:schemeClr val="tx2"/>
                </a:solidFill>
              </a:rPr>
              <a:t>Alguns resultados: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500" i="1" dirty="0" smtClean="0"/>
              <a:t>Aproximação do rendimento à média nacional e comunitária;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500" i="1" dirty="0" smtClean="0"/>
              <a:t>Baixas taxas de desemprego (até à crise externa);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500" i="1" dirty="0" smtClean="0"/>
              <a:t>Diminuição da emigração/aumento de população/imigração (até à crise externa);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500" i="1" dirty="0" smtClean="0"/>
              <a:t>Contributo e fomento de economias externas às atividades da base económica e modernização acelerada da atividade comercial e de serviços.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500" i="1" dirty="0" smtClean="0"/>
              <a:t>Desenvolvimento de novas atividades: o Turismo e  novos serviços mercantis (informática; serviços avançados de apoio às empresas e às famílias …).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500" i="1" dirty="0" smtClean="0"/>
              <a:t>Melhoria da </a:t>
            </a:r>
            <a:r>
              <a:rPr lang="pt-PT" sz="1400" dirty="0"/>
              <a:t>conetividade</a:t>
            </a:r>
            <a:r>
              <a:rPr lang="pt-PT" sz="1500" i="1" dirty="0" smtClean="0"/>
              <a:t> e da coesão territorial: portos comerciais, aeroportos/aeródromos, rede de caminhos e de estradas regionais, comunicações em banda larga; saneamento básico e energia, financiamento de obrigações de serviço público.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500" i="1" dirty="0" smtClean="0"/>
              <a:t>Introdução do e-</a:t>
            </a:r>
            <a:r>
              <a:rPr lang="pt-PT" sz="1500" i="1" dirty="0" err="1" smtClean="0"/>
              <a:t>gouvernment</a:t>
            </a:r>
            <a:r>
              <a:rPr lang="pt-PT" sz="1500" i="1" dirty="0" smtClean="0"/>
              <a:t> 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500" i="1" dirty="0" smtClean="0"/>
              <a:t>Expansão das redes públicas de ensino e de equipamentos culturais, de formação, de saúde e de segurança social.</a:t>
            </a:r>
            <a:endParaRPr lang="pt-PT" dirty="0"/>
          </a:p>
        </p:txBody>
      </p:sp>
      <p:sp>
        <p:nvSpPr>
          <p:cNvPr id="4" name="Rectângulo 3"/>
          <p:cNvSpPr/>
          <p:nvPr/>
        </p:nvSpPr>
        <p:spPr>
          <a:xfrm>
            <a:off x="251520" y="404664"/>
            <a:ext cx="864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pt-PT" sz="2200" b="1" dirty="0" smtClean="0">
                <a:solidFill>
                  <a:schemeClr val="accent1">
                    <a:lumMod val="75000"/>
                  </a:schemeClr>
                </a:solidFill>
              </a:rPr>
              <a:t>Programação operacional financiada pelo FEDER orientada para o fomento do investimento privado e a modernização da economia, para a coesão territorial, para a valorização das pessoas, para a melhoria das condições de vida nas ilhas.</a:t>
            </a:r>
            <a:endParaRPr lang="pt-PT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454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971600" y="1988840"/>
            <a:ext cx="68407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PT" i="1" dirty="0">
              <a:solidFill>
                <a:schemeClr val="tx2"/>
              </a:solidFill>
            </a:endParaRPr>
          </a:p>
          <a:p>
            <a:pPr algn="just"/>
            <a:endParaRPr lang="pt-PT" i="1" dirty="0" smtClean="0">
              <a:solidFill>
                <a:schemeClr val="tx2"/>
              </a:solidFill>
            </a:endParaRPr>
          </a:p>
          <a:p>
            <a:pPr algn="just"/>
            <a:r>
              <a:rPr lang="pt-PT" i="1" dirty="0" smtClean="0"/>
              <a:t>“A Europa tem de regressar ao bom caminho e manter o rumo. É este justamente o objetivo da estratégia Europa 2020: criar mais emprego e assegurar melhores condições de vida. Esta estratégia demonstra a capacidade da Europa para gerar um crescimento inteligente, sustentável e inclusivo, para encontrar os meios para criar novos postos de trabalho e para propor um rumo claro às nossas sociedades.”</a:t>
            </a:r>
          </a:p>
          <a:p>
            <a:pPr algn="just"/>
            <a:endParaRPr lang="pt-PT" i="1" dirty="0" smtClean="0"/>
          </a:p>
          <a:p>
            <a:pPr algn="just"/>
            <a:r>
              <a:rPr lang="pt-PT" sz="1400" i="1" dirty="0" smtClean="0"/>
              <a:t>Durão Barroso: Prefácio da Comunicação sobre a Estratégia 2020</a:t>
            </a:r>
          </a:p>
        </p:txBody>
      </p:sp>
      <p:sp>
        <p:nvSpPr>
          <p:cNvPr id="5" name="Rectângulo 4"/>
          <p:cNvSpPr/>
          <p:nvPr/>
        </p:nvSpPr>
        <p:spPr>
          <a:xfrm>
            <a:off x="323528" y="797803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</a:rPr>
              <a:t>Preparação do próximo período de programação, a grande linha de orientação estratégica:</a:t>
            </a:r>
          </a:p>
        </p:txBody>
      </p:sp>
    </p:spTree>
    <p:extLst>
      <p:ext uri="{BB962C8B-B14F-4D97-AF65-F5344CB8AC3E}">
        <p14:creationId xmlns="" xmlns:p14="http://schemas.microsoft.com/office/powerpoint/2010/main" val="102600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ângulo 10"/>
          <p:cNvSpPr/>
          <p:nvPr/>
        </p:nvSpPr>
        <p:spPr>
          <a:xfrm>
            <a:off x="323528" y="260648"/>
            <a:ext cx="849694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b="1" dirty="0" smtClean="0">
                <a:solidFill>
                  <a:schemeClr val="tx2"/>
                </a:solidFill>
              </a:rPr>
              <a:t>A politica de coesão e o papel do FEDER na operacionalização da Estratégia 2020</a:t>
            </a:r>
          </a:p>
          <a:p>
            <a:pPr lvl="0" algn="ctr"/>
            <a:r>
              <a:rPr lang="pt-PT" sz="2400" b="1" dirty="0" smtClean="0">
                <a:solidFill>
                  <a:schemeClr val="tx2"/>
                </a:solidFill>
                <a:ea typeface="Calibri" pitchFamily="34" charset="0"/>
                <a:cs typeface="4"/>
              </a:rPr>
              <a:t>POLÍTICA DE COESÃO 2014-2020</a:t>
            </a:r>
          </a:p>
          <a:p>
            <a:pPr lvl="0" algn="ctr"/>
            <a:endParaRPr lang="pt-PT" sz="2400" b="1" dirty="0" smtClean="0">
              <a:solidFill>
                <a:schemeClr val="tx2"/>
              </a:solidFill>
            </a:endParaRPr>
          </a:p>
          <a:p>
            <a:pPr algn="ctr"/>
            <a:r>
              <a:rPr lang="pt-PT" sz="2400" b="1" u="sng" dirty="0" smtClean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4"/>
              </a:rPr>
              <a:t>Objetivos Temáticos</a:t>
            </a:r>
            <a:endParaRPr lang="pt-PT" sz="1400" b="1" u="sng" dirty="0" smtClean="0">
              <a:solidFill>
                <a:schemeClr val="tx2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algn="ctr"/>
            <a:endParaRPr lang="pt-PT" sz="2400" b="1" dirty="0">
              <a:solidFill>
                <a:schemeClr val="tx2"/>
              </a:solidFill>
            </a:endParaRPr>
          </a:p>
        </p:txBody>
      </p:sp>
      <p:sp>
        <p:nvSpPr>
          <p:cNvPr id="5" name="Rounded Rectangle 3"/>
          <p:cNvSpPr/>
          <p:nvPr/>
        </p:nvSpPr>
        <p:spPr bwMode="auto">
          <a:xfrm rot="16200000">
            <a:off x="-1859024" y="3667336"/>
            <a:ext cx="5229200" cy="1008112"/>
          </a:xfrm>
          <a:prstGeom prst="roundRect">
            <a:avLst/>
          </a:prstGeom>
          <a:ln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marL="3175" algn="ctr">
              <a:defRPr/>
            </a:pPr>
            <a:r>
              <a:rPr lang="de-DE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Europa 2020</a:t>
            </a:r>
          </a:p>
          <a:p>
            <a:pPr marL="3175" algn="ctr">
              <a:defRPr/>
            </a:pPr>
            <a:endParaRPr lang="de-DE" sz="1400" b="1" dirty="0">
              <a:solidFill>
                <a:schemeClr val="bg1"/>
              </a:solidFill>
              <a:ea typeface="+mn-ea"/>
            </a:endParaRPr>
          </a:p>
          <a:p>
            <a:pPr marL="3175" algn="ctr">
              <a:defRPr/>
            </a:pPr>
            <a:endParaRPr lang="en-GB" sz="2000" b="1" dirty="0">
              <a:solidFill>
                <a:schemeClr val="bg1"/>
              </a:solidFill>
              <a:ea typeface="+mn-ea"/>
            </a:endParaRPr>
          </a:p>
        </p:txBody>
      </p:sp>
      <p:sp>
        <p:nvSpPr>
          <p:cNvPr id="6" name="Rectângulo 5"/>
          <p:cNvSpPr/>
          <p:nvPr/>
        </p:nvSpPr>
        <p:spPr>
          <a:xfrm>
            <a:off x="1259632" y="1916832"/>
            <a:ext cx="777686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 smtClean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</a:t>
            </a:r>
            <a:r>
              <a:rPr lang="pt-PT" sz="12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	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1. reforçar a </a:t>
            </a:r>
            <a:r>
              <a:rPr lang="pt-PT" sz="1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itchFamily="34" charset="0"/>
                <a:ea typeface="Calibri" pitchFamily="34" charset="0"/>
                <a:cs typeface="6"/>
              </a:rPr>
              <a:t>investigação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, o desenvolvimento tecnológico e a </a:t>
            </a:r>
            <a:r>
              <a:rPr lang="pt-PT" sz="1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itchFamily="34" charset="0"/>
                <a:ea typeface="Calibri" pitchFamily="34" charset="0"/>
                <a:cs typeface="6"/>
              </a:rPr>
              <a:t>inovação</a:t>
            </a:r>
            <a:endParaRPr lang="pt-PT" sz="1400" b="1" dirty="0">
              <a:solidFill>
                <a:schemeClr val="accent4">
                  <a:lumMod val="60000"/>
                  <a:lumOff val="40000"/>
                </a:schemeClr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	2. melhorar o acesso às </a:t>
            </a:r>
            <a:r>
              <a:rPr lang="pt-PT" sz="1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itchFamily="34" charset="0"/>
                <a:ea typeface="Calibri" pitchFamily="34" charset="0"/>
                <a:cs typeface="6"/>
              </a:rPr>
              <a:t>tecnologias da informação e da comunicação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, bem como a sua 	utilização e </a:t>
            </a:r>
            <a:r>
              <a:rPr lang="pt-PT" sz="1400" dirty="0" smtClean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qualidade</a:t>
            </a:r>
            <a:endParaRPr lang="pt-PT" sz="14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	3. reforçar a</a:t>
            </a:r>
            <a:r>
              <a:rPr lang="pt-PT" sz="1400" b="1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 </a:t>
            </a:r>
            <a:r>
              <a:rPr lang="pt-PT" sz="1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itchFamily="34" charset="0"/>
                <a:ea typeface="Calibri" pitchFamily="34" charset="0"/>
                <a:cs typeface="6"/>
              </a:rPr>
              <a:t>competitividade das pequenas e médias empresas 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e dos sectores agrícola 	(para o </a:t>
            </a:r>
            <a:r>
              <a:rPr lang="pt-PT" sz="1400" dirty="0" smtClean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FEADER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), das pescas e da aquicultura (para o FEAMP)</a:t>
            </a:r>
            <a:endParaRPr lang="pt-PT" sz="14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FEDER/FC	4. apoiar a </a:t>
            </a:r>
            <a:r>
              <a:rPr lang="pt-PT" sz="1400" b="1" dirty="0">
                <a:solidFill>
                  <a:srgbClr val="00B150"/>
                </a:solidFill>
                <a:latin typeface="Calibri" pitchFamily="34" charset="0"/>
                <a:ea typeface="Calibri" pitchFamily="34" charset="0"/>
                <a:cs typeface="6"/>
              </a:rPr>
              <a:t>transição para uma economia com baixas emissões de carbono 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em todos os 	sectores</a:t>
            </a:r>
            <a:endParaRPr lang="pt-PT" sz="14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FEDER/FC	5. promover a adaptação às </a:t>
            </a:r>
            <a:r>
              <a:rPr lang="pt-PT" sz="1400" b="1" dirty="0">
                <a:solidFill>
                  <a:srgbClr val="00B150"/>
                </a:solidFill>
                <a:latin typeface="Calibri" pitchFamily="34" charset="0"/>
                <a:ea typeface="Calibri" pitchFamily="34" charset="0"/>
                <a:cs typeface="6"/>
              </a:rPr>
              <a:t>alterações climáticas e a prevenção e gestão de riscos</a:t>
            </a:r>
            <a:endParaRPr lang="pt-PT" sz="1400" b="1" dirty="0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FEDER/FC	6. proteger o </a:t>
            </a:r>
            <a:r>
              <a:rPr lang="pt-PT" sz="1400" b="1" dirty="0">
                <a:solidFill>
                  <a:srgbClr val="00B150"/>
                </a:solidFill>
                <a:latin typeface="Calibri" pitchFamily="34" charset="0"/>
                <a:ea typeface="Calibri" pitchFamily="34" charset="0"/>
                <a:cs typeface="6"/>
              </a:rPr>
              <a:t>ambiente</a:t>
            </a:r>
            <a:r>
              <a:rPr lang="pt-PT" sz="1400" dirty="0">
                <a:solidFill>
                  <a:srgbClr val="00B150"/>
                </a:solidFill>
                <a:latin typeface="Calibri" pitchFamily="34" charset="0"/>
                <a:ea typeface="Calibri" pitchFamily="34" charset="0"/>
                <a:cs typeface="6"/>
              </a:rPr>
              <a:t> 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e promover a eficiência dos recursos</a:t>
            </a:r>
            <a:endParaRPr lang="pt-PT" sz="14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FEDER/FC	7. promover </a:t>
            </a:r>
            <a:r>
              <a:rPr lang="pt-PT" sz="1400" b="1" dirty="0">
                <a:solidFill>
                  <a:srgbClr val="00B150"/>
                </a:solidFill>
                <a:latin typeface="Calibri" pitchFamily="34" charset="0"/>
                <a:ea typeface="Calibri" pitchFamily="34" charset="0"/>
                <a:cs typeface="6"/>
              </a:rPr>
              <a:t>transportes 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sustentáveis e eliminar os estrangulamentos nas principais redes </a:t>
            </a:r>
            <a:r>
              <a:rPr lang="pt-PT" sz="1400" dirty="0" smtClean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	de 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infraestruturas</a:t>
            </a:r>
            <a:endParaRPr lang="pt-PT" sz="14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FEDER/FSE	8. promover o </a:t>
            </a:r>
            <a:r>
              <a:rPr lang="pt-PT" sz="14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6"/>
              </a:rPr>
              <a:t>emprego</a:t>
            </a:r>
            <a:r>
              <a:rPr lang="pt-PT" sz="1400" dirty="0">
                <a:solidFill>
                  <a:srgbClr val="00B150"/>
                </a:solidFill>
                <a:latin typeface="Calibri" pitchFamily="34" charset="0"/>
                <a:ea typeface="Calibri" pitchFamily="34" charset="0"/>
                <a:cs typeface="6"/>
              </a:rPr>
              <a:t> 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e apoiar a mobilidade laboral</a:t>
            </a:r>
            <a:endParaRPr lang="pt-PT" sz="14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FEDER/FSE	9. promover a </a:t>
            </a:r>
            <a:r>
              <a:rPr lang="pt-PT" sz="14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6"/>
              </a:rPr>
              <a:t>inclusão social 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e combater a pobreza</a:t>
            </a:r>
            <a:endParaRPr lang="pt-PT" sz="14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FEDER/FSE	10. investir no </a:t>
            </a:r>
            <a:r>
              <a:rPr lang="pt-PT" sz="14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6"/>
              </a:rPr>
              <a:t>ensino</a:t>
            </a:r>
            <a:r>
              <a:rPr lang="pt-PT" sz="1400" b="1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,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 nas competências e na aprendizagem ao longo da vida</a:t>
            </a:r>
            <a:endParaRPr lang="pt-PT" sz="14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FEDER/FSE	11. reforçar a </a:t>
            </a:r>
            <a:r>
              <a:rPr lang="pt-PT" sz="14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6"/>
              </a:rPr>
              <a:t>capacidade institucional </a:t>
            </a:r>
            <a:r>
              <a:rPr lang="pt-PT" sz="1400" dirty="0">
                <a:solidFill>
                  <a:srgbClr val="1648A0"/>
                </a:solidFill>
                <a:latin typeface="Calibri" pitchFamily="34" charset="0"/>
                <a:ea typeface="Calibri" pitchFamily="34" charset="0"/>
                <a:cs typeface="6"/>
              </a:rPr>
              <a:t>e uma </a:t>
            </a:r>
            <a:r>
              <a:rPr lang="pt-PT" sz="14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6"/>
              </a:rPr>
              <a:t>administração pública eficiente</a:t>
            </a:r>
            <a:endParaRPr lang="pt-PT" sz="1400" b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7" name="Rounded Rectangle 4"/>
          <p:cNvSpPr/>
          <p:nvPr/>
        </p:nvSpPr>
        <p:spPr bwMode="auto">
          <a:xfrm rot="16200000">
            <a:off x="134487" y="5772862"/>
            <a:ext cx="1538591" cy="451267"/>
          </a:xfrm>
          <a:prstGeom prst="roundRect">
            <a:avLst>
              <a:gd name="adj" fmla="val 40252"/>
            </a:avLst>
          </a:prstGeom>
          <a:solidFill>
            <a:srgbClr val="740000"/>
          </a:solidFill>
          <a:ln>
            <a:noFill/>
          </a:ln>
          <a:effectLst>
            <a:innerShdw blurRad="114300">
              <a:srgbClr val="FFFFFF"/>
            </a:innerShdw>
          </a:effectLst>
          <a:extLst/>
        </p:spPr>
        <p:txBody>
          <a:bodyPr lIns="90000" tIns="46800" rIns="90000" bIns="46800" anchor="ctr"/>
          <a:lstStyle/>
          <a:p>
            <a:pPr marL="3175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</a:rPr>
              <a:t>Inclusivo</a:t>
            </a:r>
            <a:endParaRPr kumimoji="0" lang="en-GB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8" name="Rounded Rectangle 5"/>
          <p:cNvSpPr/>
          <p:nvPr/>
        </p:nvSpPr>
        <p:spPr bwMode="auto">
          <a:xfrm rot="16200000">
            <a:off x="28825" y="3992314"/>
            <a:ext cx="1728192" cy="429544"/>
          </a:xfrm>
          <a:prstGeom prst="roundRect">
            <a:avLst>
              <a:gd name="adj" fmla="val 42085"/>
            </a:avLst>
          </a:prstGeom>
          <a:solidFill>
            <a:srgbClr val="006600"/>
          </a:solidFill>
          <a:ln>
            <a:noFill/>
          </a:ln>
          <a:effectLst>
            <a:innerShdw blurRad="114300">
              <a:srgbClr val="FFFFFF"/>
            </a:innerShdw>
          </a:effectLst>
          <a:extLst/>
        </p:spPr>
        <p:txBody>
          <a:bodyPr lIns="90000" tIns="46800" rIns="90000" bIns="46800" anchor="ctr"/>
          <a:lstStyle/>
          <a:p>
            <a:pPr marL="3175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</a:rPr>
              <a:t>sustentável</a:t>
            </a:r>
            <a:endParaRPr kumimoji="0" lang="en-GB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9" name="Rounded Rectangle 6"/>
          <p:cNvSpPr/>
          <p:nvPr/>
        </p:nvSpPr>
        <p:spPr bwMode="auto">
          <a:xfrm rot="16200000">
            <a:off x="167192" y="2278611"/>
            <a:ext cx="1440158" cy="428568"/>
          </a:xfrm>
          <a:prstGeom prst="roundRect">
            <a:avLst>
              <a:gd name="adj" fmla="val 40522"/>
            </a:avLst>
          </a:prstGeom>
          <a:solidFill>
            <a:srgbClr val="7030A0"/>
          </a:solidFill>
          <a:ln>
            <a:noFill/>
          </a:ln>
          <a:effectLst>
            <a:innerShdw blurRad="114300">
              <a:srgbClr val="FFFFFF"/>
            </a:innerShdw>
          </a:effectLst>
          <a:extLst/>
        </p:spPr>
        <p:txBody>
          <a:bodyPr lIns="90000" tIns="46800" rIns="90000" bIns="46800" anchor="ctr"/>
          <a:lstStyle/>
          <a:p>
            <a:pPr marL="3175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</a:rPr>
              <a:t>Inteligente</a:t>
            </a:r>
            <a:endParaRPr kumimoji="0" lang="en-GB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399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97666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1400" b="1" u="sng" dirty="0" smtClean="0">
                <a:solidFill>
                  <a:schemeClr val="tx2"/>
                </a:solidFill>
              </a:rPr>
              <a:t>Competitividade e internacionalização</a:t>
            </a:r>
            <a:r>
              <a:rPr lang="pt-PT" sz="1400" dirty="0" smtClean="0">
                <a:solidFill>
                  <a:schemeClr val="tx2"/>
                </a:solidFill>
              </a:rPr>
              <a:t>: … Promoção do investimento empresarial/ promoção do IDE/ reforço das capacidades de investigação e inovação/Atividades mais intensas em conhecimento e criatividade/ bens transacionáveis…. </a:t>
            </a:r>
          </a:p>
          <a:p>
            <a:pPr marL="0" indent="0">
              <a:spcBef>
                <a:spcPts val="0"/>
              </a:spcBef>
              <a:buNone/>
            </a:pPr>
            <a:endParaRPr lang="pt-PT" sz="1400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1400" b="1" u="sng" dirty="0" smtClean="0">
                <a:solidFill>
                  <a:schemeClr val="tx2"/>
                </a:solidFill>
              </a:rPr>
              <a:t>Inclusão Social  e emprego</a:t>
            </a:r>
            <a:r>
              <a:rPr lang="pt-PT" sz="1400" dirty="0" smtClean="0">
                <a:solidFill>
                  <a:schemeClr val="tx2"/>
                </a:solidFill>
              </a:rPr>
              <a:t>: … formação e qualificação de ativos e integração de quadros/combate à pobreza monetária e exclusão social/ combate ao desemprego/promoção da empregabilidade/ fomento da economia social/envelhecimento ativo … .</a:t>
            </a:r>
          </a:p>
          <a:p>
            <a:pPr marL="0" indent="0">
              <a:spcBef>
                <a:spcPts val="0"/>
              </a:spcBef>
              <a:buNone/>
            </a:pPr>
            <a:endParaRPr lang="pt-PT" sz="1400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1400" b="1" u="sng" dirty="0" smtClean="0">
                <a:solidFill>
                  <a:schemeClr val="tx2"/>
                </a:solidFill>
              </a:rPr>
              <a:t>Capital Humano</a:t>
            </a:r>
            <a:r>
              <a:rPr lang="pt-PT" sz="1400" dirty="0" smtClean="0">
                <a:solidFill>
                  <a:schemeClr val="tx2"/>
                </a:solidFill>
              </a:rPr>
              <a:t>: …. produção de qualificação aos diversos níveis/ensino pré-escolar/reforço das vias vocacionais e profissionalizantes/aumentar a população do ensino superior/mobilidade….</a:t>
            </a:r>
          </a:p>
          <a:p>
            <a:pPr marL="0" indent="0">
              <a:spcBef>
                <a:spcPts val="0"/>
              </a:spcBef>
              <a:buNone/>
            </a:pPr>
            <a:endParaRPr lang="pt-PT" sz="1400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1400" b="1" u="sng" dirty="0" smtClean="0">
                <a:solidFill>
                  <a:schemeClr val="tx2"/>
                </a:solidFill>
              </a:rPr>
              <a:t>Sustentabilidade e eficiência dos recursos</a:t>
            </a:r>
            <a:r>
              <a:rPr lang="pt-PT" sz="1400" dirty="0" smtClean="0">
                <a:solidFill>
                  <a:schemeClr val="tx2"/>
                </a:solidFill>
              </a:rPr>
              <a:t>: … eficiência energética/energias renováveis/prevenção de riscos/adaptação às alterações climáticas/desenvolvimento sustentável da agricultura, das florestas, e das pescas/ </a:t>
            </a:r>
            <a:r>
              <a:rPr lang="pt-PT" sz="1400" u="sng" dirty="0" smtClean="0">
                <a:solidFill>
                  <a:schemeClr val="tx2"/>
                </a:solidFill>
              </a:rPr>
              <a:t>recuperação</a:t>
            </a:r>
            <a:r>
              <a:rPr lang="pt-PT" sz="1400" dirty="0" smtClean="0">
                <a:solidFill>
                  <a:schemeClr val="tx2"/>
                </a:solidFill>
              </a:rPr>
              <a:t> de passivos ambientais … .</a:t>
            </a:r>
          </a:p>
          <a:p>
            <a:pPr marL="0" indent="0">
              <a:spcBef>
                <a:spcPts val="0"/>
              </a:spcBef>
              <a:buNone/>
            </a:pPr>
            <a:endParaRPr lang="pt-PT" sz="1400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1400" b="1" u="sng" dirty="0" smtClean="0">
                <a:solidFill>
                  <a:schemeClr val="tx2"/>
                </a:solidFill>
              </a:rPr>
              <a:t>Reforma da Administração Pública</a:t>
            </a:r>
            <a:r>
              <a:rPr lang="pt-PT" sz="1400" dirty="0" smtClean="0">
                <a:solidFill>
                  <a:schemeClr val="tx2"/>
                </a:solidFill>
              </a:rPr>
              <a:t>: …. Melhorias nos modelos institucional e organizacional, espacial, capacitação institucional e qualificação do capital humano na administração pública … .</a:t>
            </a:r>
          </a:p>
          <a:p>
            <a:pPr marL="0" indent="0">
              <a:buNone/>
            </a:pPr>
            <a:endParaRPr lang="pt-PT" sz="1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pt-PT" sz="1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pt-PT" sz="1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pt-PT" sz="14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pt-PT" sz="1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pt-PT" sz="1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pt-PT" sz="1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Fluxograma: processo alternativo 3"/>
          <p:cNvSpPr/>
          <p:nvPr/>
        </p:nvSpPr>
        <p:spPr>
          <a:xfrm>
            <a:off x="360642" y="5229200"/>
            <a:ext cx="8280920" cy="1008112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PT" i="1" dirty="0" smtClean="0"/>
              <a:t>… embora o desenvolvimento destes pressupostos tenha tido em conta contributos das Regiões Autónomas no âmbito dos trabalhos da Subcomissão da CIAE, a adaptação dos mesmos a essas regiões deve ser entendido no quadro da autonomia regional.</a:t>
            </a:r>
            <a:endParaRPr lang="pt-PT" i="1" dirty="0" smtClean="0">
              <a:solidFill>
                <a:schemeClr val="tx2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323528" y="54868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tx2"/>
                </a:solidFill>
              </a:rPr>
              <a:t>Pressupostos do Acordo de Parceria de Portugal com a Comissão Europeia – Resolução do Conselho de Ministros nº 33/2013</a:t>
            </a:r>
            <a:endParaRPr lang="pt-PT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570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323528" y="548680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</a:rPr>
              <a:t>Estrutura de programação para o período 2014-2020</a:t>
            </a:r>
            <a:endParaRPr lang="pt-PT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27584" y="1268760"/>
            <a:ext cx="8064896" cy="5069160"/>
          </a:xfrm>
        </p:spPr>
        <p:txBody>
          <a:bodyPr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2900" i="1" dirty="0" smtClean="0">
                <a:solidFill>
                  <a:schemeClr val="tx2"/>
                </a:solidFill>
              </a:rPr>
              <a:t>Proposta de programação do Fundo </a:t>
            </a:r>
            <a:r>
              <a:rPr lang="pt-PT" sz="2900" i="1" dirty="0">
                <a:solidFill>
                  <a:schemeClr val="tx2"/>
                </a:solidFill>
              </a:rPr>
              <a:t>Europeu de Desenvolvimento Regional (FEDER), Fundo de Coesão (FC) e Fundo Social Europeu (FSE</a:t>
            </a:r>
            <a:r>
              <a:rPr lang="pt-PT" sz="2900" i="1" dirty="0" smtClean="0">
                <a:solidFill>
                  <a:schemeClr val="tx2"/>
                </a:solidFill>
              </a:rPr>
              <a:t>):</a:t>
            </a:r>
            <a:endParaRPr lang="pt-PT" sz="2900" i="1" dirty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pt-PT" sz="2900" i="1" dirty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3300" b="1" dirty="0" smtClean="0">
                <a:solidFill>
                  <a:schemeClr val="tx2"/>
                </a:solidFill>
              </a:rPr>
              <a:t>		</a:t>
            </a:r>
            <a:r>
              <a:rPr lang="pt-PT" sz="3300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pt-PT" sz="3300" b="1" dirty="0">
                <a:solidFill>
                  <a:schemeClr val="accent1">
                    <a:lumMod val="75000"/>
                  </a:schemeClr>
                </a:solidFill>
              </a:rPr>
              <a:t>) 4 PO temáticos no </a:t>
            </a:r>
            <a:r>
              <a:rPr lang="pt-PT" sz="3300" b="1" dirty="0" smtClean="0">
                <a:solidFill>
                  <a:schemeClr val="accent1">
                    <a:lumMod val="75000"/>
                  </a:schemeClr>
                </a:solidFill>
              </a:rPr>
              <a:t>Continente</a:t>
            </a:r>
            <a:endParaRPr lang="pt-PT" sz="33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2900" dirty="0" smtClean="0">
                <a:solidFill>
                  <a:schemeClr val="tx2"/>
                </a:solidFill>
              </a:rPr>
              <a:t>		I) </a:t>
            </a:r>
            <a:r>
              <a:rPr lang="pt-PT" sz="2900" dirty="0">
                <a:solidFill>
                  <a:schemeClr val="tx2"/>
                </a:solidFill>
              </a:rPr>
              <a:t>Competitividade e internacionalização;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dirty="0" smtClean="0">
                <a:solidFill>
                  <a:schemeClr val="tx2"/>
                </a:solidFill>
              </a:rPr>
              <a:t>		</a:t>
            </a:r>
            <a:r>
              <a:rPr lang="pt-PT" sz="2900" dirty="0" err="1" smtClean="0">
                <a:solidFill>
                  <a:schemeClr val="tx2"/>
                </a:solidFill>
              </a:rPr>
              <a:t>ii</a:t>
            </a:r>
            <a:r>
              <a:rPr lang="pt-PT" sz="2900" dirty="0">
                <a:solidFill>
                  <a:schemeClr val="tx2"/>
                </a:solidFill>
              </a:rPr>
              <a:t>) Inclusão social e emprego;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dirty="0" smtClean="0">
                <a:solidFill>
                  <a:schemeClr val="tx2"/>
                </a:solidFill>
              </a:rPr>
              <a:t>		</a:t>
            </a:r>
            <a:r>
              <a:rPr lang="pt-PT" sz="2900" dirty="0" err="1" smtClean="0">
                <a:solidFill>
                  <a:schemeClr val="tx2"/>
                </a:solidFill>
              </a:rPr>
              <a:t>iii</a:t>
            </a:r>
            <a:r>
              <a:rPr lang="pt-PT" sz="2900" dirty="0">
                <a:solidFill>
                  <a:schemeClr val="tx2"/>
                </a:solidFill>
              </a:rPr>
              <a:t>) Capital humano;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dirty="0" smtClean="0">
                <a:solidFill>
                  <a:schemeClr val="tx2"/>
                </a:solidFill>
              </a:rPr>
              <a:t>		</a:t>
            </a:r>
            <a:r>
              <a:rPr lang="pt-PT" sz="2900" dirty="0" err="1" smtClean="0">
                <a:solidFill>
                  <a:schemeClr val="tx2"/>
                </a:solidFill>
              </a:rPr>
              <a:t>iv</a:t>
            </a:r>
            <a:r>
              <a:rPr lang="pt-PT" sz="2900" dirty="0">
                <a:solidFill>
                  <a:schemeClr val="tx2"/>
                </a:solidFill>
              </a:rPr>
              <a:t>) Sustentabilidade e eficiência no uso de </a:t>
            </a:r>
            <a:r>
              <a:rPr lang="pt-PT" sz="2900" dirty="0" smtClean="0">
                <a:solidFill>
                  <a:schemeClr val="tx2"/>
                </a:solidFill>
              </a:rPr>
              <a:t>recursos.</a:t>
            </a:r>
            <a:endParaRPr lang="pt-PT" sz="2900" dirty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>
                <a:solidFill>
                  <a:schemeClr val="tx2"/>
                </a:solidFill>
              </a:rPr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 smtClean="0">
                <a:solidFill>
                  <a:schemeClr val="tx2"/>
                </a:solidFill>
              </a:rPr>
              <a:t>		</a:t>
            </a:r>
            <a:r>
              <a:rPr lang="pt-PT" sz="3300" b="1" dirty="0" smtClean="0">
                <a:solidFill>
                  <a:schemeClr val="tx2"/>
                </a:solidFill>
              </a:rPr>
              <a:t>b</a:t>
            </a:r>
            <a:r>
              <a:rPr lang="pt-PT" sz="3300" b="1" dirty="0">
                <a:solidFill>
                  <a:schemeClr val="tx2"/>
                </a:solidFill>
              </a:rPr>
              <a:t>) 5 PO Regionais no Continente, </a:t>
            </a:r>
            <a:r>
              <a:rPr lang="pt-PT" sz="2900" dirty="0" smtClean="0">
                <a:solidFill>
                  <a:schemeClr val="tx2"/>
                </a:solidFill>
              </a:rPr>
              <a:t>correspondentes </a:t>
            </a:r>
            <a:r>
              <a:rPr lang="pt-PT" sz="2900" i="1" dirty="0" smtClean="0">
                <a:solidFill>
                  <a:schemeClr val="tx2"/>
                </a:solidFill>
              </a:rPr>
              <a:t>ao </a:t>
            </a:r>
            <a:r>
              <a:rPr lang="pt-PT" sz="2900" i="1" dirty="0">
                <a:solidFill>
                  <a:schemeClr val="tx2"/>
                </a:solidFill>
              </a:rPr>
              <a:t>território de </a:t>
            </a:r>
            <a:r>
              <a:rPr lang="pt-PT" sz="2900" i="1" dirty="0" smtClean="0">
                <a:solidFill>
                  <a:schemeClr val="tx2"/>
                </a:solidFill>
              </a:rPr>
              <a:t>		cada NUTS </a:t>
            </a:r>
            <a:r>
              <a:rPr lang="pt-PT" sz="2900" i="1" dirty="0">
                <a:solidFill>
                  <a:schemeClr val="tx2"/>
                </a:solidFill>
              </a:rPr>
              <a:t>II: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 smtClean="0">
                <a:solidFill>
                  <a:schemeClr val="tx2"/>
                </a:solidFill>
              </a:rPr>
              <a:t>		i) Norte</a:t>
            </a:r>
            <a:r>
              <a:rPr lang="pt-PT" sz="2900" i="1" dirty="0">
                <a:solidFill>
                  <a:schemeClr val="tx2"/>
                </a:solidFill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 smtClean="0">
                <a:solidFill>
                  <a:schemeClr val="tx2"/>
                </a:solidFill>
              </a:rPr>
              <a:t>		</a:t>
            </a:r>
            <a:r>
              <a:rPr lang="pt-PT" sz="2900" i="1" dirty="0" err="1" smtClean="0">
                <a:solidFill>
                  <a:schemeClr val="tx2"/>
                </a:solidFill>
              </a:rPr>
              <a:t>ii</a:t>
            </a:r>
            <a:r>
              <a:rPr lang="pt-PT" sz="2900" i="1" dirty="0">
                <a:solidFill>
                  <a:schemeClr val="tx2"/>
                </a:solidFill>
              </a:rPr>
              <a:t>) Centro;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>
                <a:solidFill>
                  <a:schemeClr val="tx2"/>
                </a:solidFill>
              </a:rPr>
              <a:t>	</a:t>
            </a:r>
            <a:r>
              <a:rPr lang="pt-PT" sz="2900" i="1" dirty="0" smtClean="0">
                <a:solidFill>
                  <a:schemeClr val="tx2"/>
                </a:solidFill>
              </a:rPr>
              <a:t>	</a:t>
            </a:r>
            <a:r>
              <a:rPr lang="pt-PT" sz="2900" i="1" dirty="0" err="1" smtClean="0">
                <a:solidFill>
                  <a:schemeClr val="tx2"/>
                </a:solidFill>
              </a:rPr>
              <a:t>iii</a:t>
            </a:r>
            <a:r>
              <a:rPr lang="pt-PT" sz="2900" i="1" dirty="0">
                <a:solidFill>
                  <a:schemeClr val="tx2"/>
                </a:solidFill>
              </a:rPr>
              <a:t>) Lisboa;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>
                <a:solidFill>
                  <a:schemeClr val="tx2"/>
                </a:solidFill>
              </a:rPr>
              <a:t>	</a:t>
            </a:r>
            <a:r>
              <a:rPr lang="pt-PT" sz="2900" i="1" dirty="0" smtClean="0">
                <a:solidFill>
                  <a:schemeClr val="tx2"/>
                </a:solidFill>
              </a:rPr>
              <a:t>	</a:t>
            </a:r>
            <a:r>
              <a:rPr lang="pt-PT" sz="2900" i="1" dirty="0" err="1" smtClean="0">
                <a:solidFill>
                  <a:schemeClr val="tx2"/>
                </a:solidFill>
              </a:rPr>
              <a:t>iv</a:t>
            </a:r>
            <a:r>
              <a:rPr lang="pt-PT" sz="2900" i="1" dirty="0">
                <a:solidFill>
                  <a:schemeClr val="tx2"/>
                </a:solidFill>
              </a:rPr>
              <a:t>) Alentejo;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>
                <a:solidFill>
                  <a:schemeClr val="tx2"/>
                </a:solidFill>
              </a:rPr>
              <a:t>	</a:t>
            </a:r>
            <a:r>
              <a:rPr lang="pt-PT" sz="2900" i="1" dirty="0" smtClean="0">
                <a:solidFill>
                  <a:schemeClr val="tx2"/>
                </a:solidFill>
              </a:rPr>
              <a:t>	v</a:t>
            </a:r>
            <a:r>
              <a:rPr lang="pt-PT" sz="2900" i="1" dirty="0">
                <a:solidFill>
                  <a:schemeClr val="tx2"/>
                </a:solidFill>
              </a:rPr>
              <a:t>) </a:t>
            </a:r>
            <a:r>
              <a:rPr lang="pt-PT" sz="2900" i="1" dirty="0" smtClean="0">
                <a:solidFill>
                  <a:schemeClr val="tx2"/>
                </a:solidFill>
              </a:rPr>
              <a:t>Algarve.</a:t>
            </a:r>
            <a:endParaRPr lang="pt-PT" sz="2900" i="1" dirty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>
                <a:solidFill>
                  <a:schemeClr val="tx2"/>
                </a:solidFill>
              </a:rPr>
              <a:t>		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>
                <a:solidFill>
                  <a:schemeClr val="tx2"/>
                </a:solidFill>
              </a:rPr>
              <a:t>	</a:t>
            </a:r>
            <a:r>
              <a:rPr lang="pt-PT" sz="2900" i="1" dirty="0" smtClean="0">
                <a:solidFill>
                  <a:schemeClr val="tx2"/>
                </a:solidFill>
              </a:rPr>
              <a:t>	</a:t>
            </a:r>
            <a:r>
              <a:rPr lang="pt-PT" sz="3300" b="1" dirty="0" smtClean="0">
                <a:solidFill>
                  <a:schemeClr val="tx2"/>
                </a:solidFill>
              </a:rPr>
              <a:t>c</a:t>
            </a:r>
            <a:r>
              <a:rPr lang="pt-PT" sz="3300" b="1" dirty="0">
                <a:solidFill>
                  <a:schemeClr val="tx2"/>
                </a:solidFill>
              </a:rPr>
              <a:t>) 2 PO Regionais nas Regiões Autónomas, 1 para cada região</a:t>
            </a:r>
            <a:r>
              <a:rPr lang="pt-PT" sz="2900" i="1" dirty="0">
                <a:solidFill>
                  <a:schemeClr val="tx2"/>
                </a:solidFill>
              </a:rPr>
              <a:t>, </a:t>
            </a:r>
            <a:r>
              <a:rPr lang="pt-PT" sz="2900" i="1" dirty="0" smtClean="0">
                <a:solidFill>
                  <a:schemeClr val="tx2"/>
                </a:solidFill>
              </a:rPr>
              <a:t>		de acordo com </a:t>
            </a:r>
            <a:r>
              <a:rPr lang="pt-PT" sz="2900" i="1" dirty="0">
                <a:solidFill>
                  <a:schemeClr val="tx2"/>
                </a:solidFill>
              </a:rPr>
              <a:t>as prioridades definidas pelos respetivos Governos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>
                <a:solidFill>
                  <a:schemeClr val="tx2"/>
                </a:solidFill>
              </a:rPr>
              <a:t>		</a:t>
            </a:r>
            <a:r>
              <a:rPr lang="pt-PT" sz="2900" i="1" dirty="0" smtClean="0">
                <a:solidFill>
                  <a:schemeClr val="tx2"/>
                </a:solidFill>
              </a:rPr>
              <a:t>Regionais.</a:t>
            </a:r>
            <a:endParaRPr lang="pt-PT" sz="2900" i="1" dirty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pt-PT" sz="2900" i="1" dirty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2900" i="1" dirty="0">
                <a:solidFill>
                  <a:schemeClr val="tx2"/>
                </a:solidFill>
              </a:rPr>
              <a:t>		</a:t>
            </a:r>
            <a:r>
              <a:rPr lang="pt-PT" sz="3300" b="1" dirty="0" smtClean="0">
                <a:solidFill>
                  <a:schemeClr val="tx2"/>
                </a:solidFill>
              </a:rPr>
              <a:t>d</a:t>
            </a:r>
            <a:r>
              <a:rPr lang="pt-PT" sz="3300" b="1" dirty="0">
                <a:solidFill>
                  <a:schemeClr val="tx2"/>
                </a:solidFill>
              </a:rPr>
              <a:t>) Um PO de assistência </a:t>
            </a:r>
            <a:r>
              <a:rPr lang="pt-PT" sz="3300" b="1" dirty="0" smtClean="0">
                <a:solidFill>
                  <a:schemeClr val="tx2"/>
                </a:solidFill>
              </a:rPr>
              <a:t>técnica.</a:t>
            </a:r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320842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425455463"/>
              </p:ext>
            </p:extLst>
          </p:nvPr>
        </p:nvGraphicFramePr>
        <p:xfrm>
          <a:off x="755576" y="1702549"/>
          <a:ext cx="446449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827584" y="1630541"/>
            <a:ext cx="4137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Operacionalização do Acordo de Parceria </a:t>
            </a:r>
          </a:p>
          <a:p>
            <a:r>
              <a:rPr lang="pt-PT" b="1" dirty="0"/>
              <a:t>n</a:t>
            </a:r>
            <a:r>
              <a:rPr lang="pt-PT" b="1" dirty="0" smtClean="0"/>
              <a:t>as Regiões do Continente</a:t>
            </a:r>
            <a:endParaRPr lang="pt-PT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5724129" y="1630541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Operacionalização do Acordo de Parceria nos Açores</a:t>
            </a:r>
            <a:endParaRPr lang="pt-PT" b="1" dirty="0"/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="" xmlns:p14="http://schemas.microsoft.com/office/powerpoint/2010/main" val="3522396622"/>
              </p:ext>
            </p:extLst>
          </p:nvPr>
        </p:nvGraphicFramePr>
        <p:xfrm>
          <a:off x="5508104" y="2276872"/>
          <a:ext cx="309634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17" name="Conexão recta 16"/>
          <p:cNvCxnSpPr/>
          <p:nvPr/>
        </p:nvCxnSpPr>
        <p:spPr>
          <a:xfrm>
            <a:off x="971600" y="2276872"/>
            <a:ext cx="34563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xão recta 17"/>
          <p:cNvCxnSpPr/>
          <p:nvPr/>
        </p:nvCxnSpPr>
        <p:spPr>
          <a:xfrm>
            <a:off x="5436096" y="2278613"/>
            <a:ext cx="34563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863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2070</TotalTime>
  <Words>1015</Words>
  <Application>Microsoft Office PowerPoint</Application>
  <PresentationFormat>Apresentação no Ecrã (4:3)</PresentationFormat>
  <Paragraphs>152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3" baseType="lpstr">
      <vt:lpstr>Tema do Office</vt:lpstr>
      <vt:lpstr>SEMINÁRIO Os Fundos de Coesão no novo período de programação 2014-2020   Ponta Delgada, 29 de maio de 2013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Rui MGV. Amann</dc:creator>
  <cp:lastModifiedBy>Helena</cp:lastModifiedBy>
  <cp:revision>65</cp:revision>
  <cp:lastPrinted>2013-05-27T16:20:04Z</cp:lastPrinted>
  <dcterms:created xsi:type="dcterms:W3CDTF">2013-05-26T12:29:04Z</dcterms:created>
  <dcterms:modified xsi:type="dcterms:W3CDTF">2013-05-29T14:15:07Z</dcterms:modified>
</cp:coreProperties>
</file>