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1" r:id="rId4"/>
    <p:sldId id="264" r:id="rId5"/>
    <p:sldId id="265" r:id="rId6"/>
    <p:sldId id="266" r:id="rId7"/>
    <p:sldId id="267" r:id="rId8"/>
    <p:sldId id="268" r:id="rId9"/>
    <p:sldId id="263" r:id="rId10"/>
    <p:sldId id="270" r:id="rId11"/>
    <p:sldId id="260" r:id="rId12"/>
    <p:sldId id="271" r:id="rId13"/>
    <p:sldId id="262" r:id="rId14"/>
    <p:sldId id="272" r:id="rId15"/>
    <p:sldId id="275" r:id="rId16"/>
    <p:sldId id="258" r:id="rId17"/>
    <p:sldId id="273" r:id="rId18"/>
    <p:sldId id="259" r:id="rId19"/>
    <p:sldId id="281" r:id="rId20"/>
    <p:sldId id="280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fortuna\Desktop\PIBcomparado1995_201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PT"/>
  <c:chart>
    <c:plotArea>
      <c:layout/>
      <c:lineChart>
        <c:grouping val="standard"/>
        <c:ser>
          <c:idx val="0"/>
          <c:order val="0"/>
          <c:tx>
            <c:strRef>
              <c:f>'Macroeconómicos-PIB'!$O$9</c:f>
              <c:strCache>
                <c:ptCount val="1"/>
                <c:pt idx="0">
                  <c:v>PIBpc (PT=100)</c:v>
                </c:pt>
              </c:strCache>
            </c:strRef>
          </c:tx>
          <c:cat>
            <c:numRef>
              <c:f>'Macroeconómicos-PIB'!$N$10:$N$15</c:f>
              <c:numCache>
                <c:formatCode>General</c:formatCode>
                <c:ptCount val="6"/>
                <c:pt idx="0">
                  <c:v>1995</c:v>
                </c:pt>
                <c:pt idx="1">
                  <c:v>2000</c:v>
                </c:pt>
                <c:pt idx="2">
                  <c:v>2006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'Macroeconómicos-PIB'!$O$10:$O$15</c:f>
              <c:numCache>
                <c:formatCode>[$-1010409]#\ ###\ ##0</c:formatCode>
                <c:ptCount val="6"/>
                <c:pt idx="0">
                  <c:v>81</c:v>
                </c:pt>
                <c:pt idx="1">
                  <c:v>83</c:v>
                </c:pt>
                <c:pt idx="2">
                  <c:v>92</c:v>
                </c:pt>
                <c:pt idx="3">
                  <c:v>94</c:v>
                </c:pt>
                <c:pt idx="4">
                  <c:v>94</c:v>
                </c:pt>
                <c:pt idx="5">
                  <c:v>94</c:v>
                </c:pt>
              </c:numCache>
            </c:numRef>
          </c:val>
        </c:ser>
        <c:ser>
          <c:idx val="1"/>
          <c:order val="1"/>
          <c:tx>
            <c:strRef>
              <c:f>'Macroeconómicos-PIB'!$P$9</c:f>
              <c:strCache>
                <c:ptCount val="1"/>
                <c:pt idx="0">
                  <c:v>PIBpc (EUR 15=100)</c:v>
                </c:pt>
              </c:strCache>
            </c:strRef>
          </c:tx>
          <c:cat>
            <c:numRef>
              <c:f>'Macroeconómicos-PIB'!$N$10:$N$15</c:f>
              <c:numCache>
                <c:formatCode>General</c:formatCode>
                <c:ptCount val="6"/>
                <c:pt idx="0">
                  <c:v>1995</c:v>
                </c:pt>
                <c:pt idx="1">
                  <c:v>2000</c:v>
                </c:pt>
                <c:pt idx="2">
                  <c:v>2006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'Macroeconómicos-PIB'!$P$10:$P$15</c:f>
              <c:numCache>
                <c:formatCode>[$-1010409]#\ ###\ ##0</c:formatCode>
                <c:ptCount val="6"/>
                <c:pt idx="0">
                  <c:v>57</c:v>
                </c:pt>
                <c:pt idx="1">
                  <c:v>62</c:v>
                </c:pt>
                <c:pt idx="2">
                  <c:v>68</c:v>
                </c:pt>
                <c:pt idx="3">
                  <c:v>73</c:v>
                </c:pt>
                <c:pt idx="4">
                  <c:v>72</c:v>
                </c:pt>
                <c:pt idx="5">
                  <c:v>70</c:v>
                </c:pt>
              </c:numCache>
            </c:numRef>
          </c:val>
        </c:ser>
        <c:ser>
          <c:idx val="2"/>
          <c:order val="2"/>
          <c:tx>
            <c:strRef>
              <c:f>'Macroeconómicos-PIB'!$Q$9</c:f>
              <c:strCache>
                <c:ptCount val="1"/>
                <c:pt idx="0">
                  <c:v>PIBpc (EUR 27=100)</c:v>
                </c:pt>
              </c:strCache>
            </c:strRef>
          </c:tx>
          <c:cat>
            <c:numRef>
              <c:f>'Macroeconómicos-PIB'!$N$10:$N$15</c:f>
              <c:numCache>
                <c:formatCode>General</c:formatCode>
                <c:ptCount val="6"/>
                <c:pt idx="0">
                  <c:v>1995</c:v>
                </c:pt>
                <c:pt idx="1">
                  <c:v>2000</c:v>
                </c:pt>
                <c:pt idx="2">
                  <c:v>2006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</c:numCache>
            </c:numRef>
          </c:cat>
          <c:val>
            <c:numRef>
              <c:f>'Macroeconómicos-PIB'!$Q$10:$Q$15</c:f>
              <c:numCache>
                <c:formatCode>[$-1010409]#\ ###\ ##0</c:formatCode>
                <c:ptCount val="6"/>
                <c:pt idx="0">
                  <c:v>62</c:v>
                </c:pt>
                <c:pt idx="1">
                  <c:v>68</c:v>
                </c:pt>
                <c:pt idx="2">
                  <c:v>73</c:v>
                </c:pt>
                <c:pt idx="3">
                  <c:v>76</c:v>
                </c:pt>
                <c:pt idx="4">
                  <c:v>76</c:v>
                </c:pt>
                <c:pt idx="5">
                  <c:v>73</c:v>
                </c:pt>
              </c:numCache>
            </c:numRef>
          </c:val>
        </c:ser>
        <c:marker val="1"/>
        <c:axId val="125912576"/>
        <c:axId val="125914112"/>
      </c:lineChart>
      <c:catAx>
        <c:axId val="125912576"/>
        <c:scaling>
          <c:orientation val="minMax"/>
        </c:scaling>
        <c:axPos val="b"/>
        <c:numFmt formatCode="General" sourceLinked="1"/>
        <c:tickLblPos val="nextTo"/>
        <c:crossAx val="125914112"/>
        <c:crosses val="autoZero"/>
        <c:auto val="1"/>
        <c:lblAlgn val="ctr"/>
        <c:lblOffset val="100"/>
      </c:catAx>
      <c:valAx>
        <c:axId val="125914112"/>
        <c:scaling>
          <c:orientation val="minMax"/>
          <c:min val="50"/>
        </c:scaling>
        <c:axPos val="l"/>
        <c:majorGridlines/>
        <c:numFmt formatCode="[$-1010409]#\ ###\ ##0" sourceLinked="1"/>
        <c:tickLblPos val="nextTo"/>
        <c:crossAx val="125912576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ADD1B-70A6-49EF-BEDC-6A925615E945}" type="datetimeFigureOut">
              <a:rPr lang="pt-PT" smtClean="0"/>
              <a:pPr/>
              <a:t>29-05-2013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99D87-EE34-4BD6-9144-1FC99556E75B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17</a:t>
            </a:fld>
            <a:endParaRPr lang="pt-P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18</a:t>
            </a:fld>
            <a:endParaRPr lang="pt-P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19</a:t>
            </a:fld>
            <a:endParaRPr lang="pt-P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20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21</a:t>
            </a:fld>
            <a:endParaRPr lang="pt-P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22</a:t>
            </a:fld>
            <a:endParaRPr lang="pt-P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23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399D87-EE34-4BD6-9144-1FC99556E75B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7316-1900-4C1C-97B5-4AB87281EEFD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E3901-042C-4048-8844-4E36EB36B5C1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1E1EF-849F-4D08-B031-4B602CC9BA99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95ACD-EEAB-4102-B39F-BDE69F7EEBE9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3725-243B-42FB-8689-985052BFE1AA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A578F-B4E8-44B9-8A48-C80783705A22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A2D3E-61F0-4435-9ED6-F8546F11162E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C82A-F90E-4BDC-AED1-CB56573BA4F1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750D-517A-4FC5-9017-EBFE2AFEBB44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14A7-BB98-4248-B9C5-F56944633555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D6B8B-2621-47A0-AD44-BAD0CD4BEAA9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DF441-1DCA-493D-9F44-24264A9C5490}" type="datetime1">
              <a:rPr lang="pt-PT" smtClean="0"/>
              <a:pPr/>
              <a:t>29-05-2013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F5577-818C-449A-818C-19127BF730E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bservatorio-das-desigualdades.cies.iscte.pt/index.js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28662" y="3071810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CONSTRUIR UMA NOVA COMPETITIVIDADE </a:t>
            </a:r>
          </a:p>
          <a:p>
            <a:pPr algn="ctr"/>
            <a:r>
              <a:rPr lang="pt-PT" sz="2400" dirty="0" smtClean="0"/>
              <a:t>BASEADA EM BENS TRANSACIONÁVEIS </a:t>
            </a:r>
          </a:p>
          <a:p>
            <a:pPr algn="ctr"/>
            <a:r>
              <a:rPr lang="pt-PT" sz="2400" dirty="0" smtClean="0"/>
              <a:t>DE ELEVADO VALOR ACRESCENTADO, </a:t>
            </a:r>
          </a:p>
          <a:p>
            <a:pPr algn="ctr"/>
            <a:r>
              <a:rPr lang="pt-PT" sz="2400" dirty="0" smtClean="0"/>
              <a:t>GERADORES DE EMPREGO</a:t>
            </a:r>
            <a:endParaRPr lang="pt-PT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3571868" y="5497313"/>
            <a:ext cx="1536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dirty="0" smtClean="0"/>
              <a:t>Mário Fortuna</a:t>
            </a:r>
          </a:p>
          <a:p>
            <a:pPr algn="ctr"/>
            <a:r>
              <a:rPr lang="pt-PT" dirty="0" smtClean="0"/>
              <a:t>Maio 2013</a:t>
            </a:r>
            <a:endParaRPr lang="pt-PT" dirty="0"/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</a:t>
            </a:fld>
            <a:endParaRPr lang="pt-PT" dirty="0"/>
          </a:p>
        </p:txBody>
      </p:sp>
      <p:sp>
        <p:nvSpPr>
          <p:cNvPr id="10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pt-PT" sz="3200" dirty="0"/>
              <a:t>Os Fundos de Coesão no Novo Período </a:t>
            </a:r>
            <a:r>
              <a:rPr lang="pt-PT" sz="3200" dirty="0" smtClean="0"/>
              <a:t>Programação </a:t>
            </a:r>
            <a:r>
              <a:rPr lang="pt-PT" sz="3200" dirty="0"/>
              <a:t>2014-2020</a:t>
            </a:r>
          </a:p>
        </p:txBody>
      </p:sp>
      <p:sp>
        <p:nvSpPr>
          <p:cNvPr id="9" name="Rectângulo 8"/>
          <p:cNvSpPr/>
          <p:nvPr/>
        </p:nvSpPr>
        <p:spPr>
          <a:xfrm>
            <a:off x="2071670" y="20682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i="1" dirty="0" smtClean="0"/>
              <a:t>O FEDER no Financiamento de Estratégias de Crescimento e de Competitividade </a:t>
            </a:r>
            <a:endParaRPr lang="pt-PT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10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aphicFrame>
        <p:nvGraphicFramePr>
          <p:cNvPr id="18" name="Tabela 17"/>
          <p:cNvGraphicFramePr>
            <a:graphicFrameLocks noGrp="1"/>
          </p:cNvGraphicFramePr>
          <p:nvPr/>
        </p:nvGraphicFramePr>
        <p:xfrm>
          <a:off x="2214548" y="142852"/>
          <a:ext cx="6000790" cy="6572272"/>
        </p:xfrm>
        <a:graphic>
          <a:graphicData uri="http://schemas.openxmlformats.org/drawingml/2006/table">
            <a:tbl>
              <a:tblPr/>
              <a:tblGrid>
                <a:gridCol w="3208580"/>
                <a:gridCol w="504739"/>
                <a:gridCol w="504739"/>
                <a:gridCol w="443559"/>
                <a:gridCol w="475848"/>
                <a:gridCol w="475848"/>
                <a:gridCol w="387477"/>
              </a:tblGrid>
              <a:tr h="2818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Eixos Prioritários/Medidas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Despesa pública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Revisão 2011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Variação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17269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EU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Nacional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</a:tr>
              <a:tr h="196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PROCONVERGÊNCIA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1.216.276.358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966.349.049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249.927.309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966.349.049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1067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Dinamizar a Criação de Riqueza e Emprego nos Açores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431.305.441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345.044.353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86.261.088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304.444.353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-40.600.000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1.1 - Qualificar o Investimento Empresarial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1.2 - Dinamizar as redes de infraestruturas e de prestação de serviços às empresas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1.3 - Apoiar a Investigação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1.4 - Fomentar Iniciativas de I&amp;D em Contexto Empresarial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1.5 - Melhorar a Utilização de TICs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1.6 - Melhorar a Eficiência Administrativa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Qualificar e Integrar a Sociedade Açoriana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275.037.039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233.781.483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41.255.556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273.781.483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2.1 - Modernizar a rede de euipamentos escolares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2.2 - Valorizar o património cultural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2.3 - Melhorar a rede de equipamentos de animação local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2.4 - Melhorar equipamentos de saúde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2.5 - Modernizar a rede de equipamentos de proteção social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Melhorar a Atratividade e a Coesão do Território Regional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378.732.212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321.922.380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56.809.832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318.522.380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-3.400.000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3.1 - Requalificar a rede regional de infraestruturas de conetividade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3.2 - Melhorar a eficiência e a segurança dos sistemas 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3.3 - Ordenar o território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3.4 - Aumentar a cobertura de rede de infraestruturas ambientais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3.5 - Valorizar recursos e promover o equilíbrio ambiental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3.6 - Melhorar sistemas de prevenção e gestão de riscos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Compensação dos Sobrecustos da Ultraperificidade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131.201.666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65.600.833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65.600.833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65.600.833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4.1 - Compensar os custos de funcionamento dos sistemas de transporte no arquipélago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19925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4.2 - Compensar os custos de investimento dos sistemas de transporte do arquipélago</a:t>
                      </a:r>
                    </a:p>
                  </a:txBody>
                  <a:tcPr marL="100263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5920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5 - Assistência </a:t>
                      </a: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4.000.000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PROEMPREGO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223.529.412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190.000.000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33.529.412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Qualific. do C.H., Emprego e da Iniciativa para a Competitiv.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222.352.941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189.000.000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33.352.941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Assistência Técnica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3342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1.176.471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1.000.000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176.471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PRORURAL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322.891.382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274.457.675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48.433.707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Aumento da competitividade dos sectores agrícola e florestal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151.176.471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128.500.000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22.676.471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Melhoria do ambiente e da paisagem rural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135.294.118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115.000.000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20.294.118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Qualidade de vida nas zonas rurais e diver. da economia rural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32.289.139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27.445.768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4.843.371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LEADER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16.144.569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13.722.884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2.421.685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5 - Assistência técnica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4.131.655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3.511.907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619.748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PROPESCAS 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39.437.713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33.522.057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5.915.656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 Medidas de Adaptação da Frota de Pesca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5.718.468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4.860.698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857.770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 Aquicultura, Transf. e Comerc. dos Produtos de Pesca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9.859.430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8.380.515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1.478.915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Medidas de Interesse Geral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22.479.495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19.107.572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3.371.923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Desenvolvimento Sustentável das Zonas de Pesca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788.754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670.441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118.313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692"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5 - Assistência Técnica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591.566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502.831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88.735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869">
                <a:tc>
                  <a:txBody>
                    <a:bodyPr/>
                    <a:lstStyle/>
                    <a:p>
                      <a:pPr algn="ct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 QRESA</a:t>
                      </a:r>
                      <a:r>
                        <a:rPr lang="pt-PT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4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1.802.134.865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1.464.328.781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337.806.084</a:t>
                      </a:r>
                    </a:p>
                  </a:txBody>
                  <a:tcPr marL="0" marR="334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85720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11</a:t>
            </a:fld>
            <a:endParaRPr lang="pt-PT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pic>
        <p:nvPicPr>
          <p:cNvPr id="8196" name="Picture 4" descr="http://observatorio-das-desigualdades.cies.iscte.pt/content/news/fundos%20comunitarios_quadro%2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7289279" cy="66437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85720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12</a:t>
            </a:fld>
            <a:endParaRPr lang="pt-PT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graphicFrame>
        <p:nvGraphicFramePr>
          <p:cNvPr id="8" name="Gráfico 7"/>
          <p:cNvGraphicFramePr/>
          <p:nvPr/>
        </p:nvGraphicFramePr>
        <p:xfrm>
          <a:off x="285720" y="2071678"/>
          <a:ext cx="8143932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85720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13</a:t>
            </a:fld>
            <a:endParaRPr lang="pt-PT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pic>
        <p:nvPicPr>
          <p:cNvPr id="8198" name="Picture 6" descr="http://4.bp.blogspot.com/_1wUZp-KXpPE/TTHmZ0tNquI/AAAAAAAADFM/8WwPhV-voq4/s1600/PIB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282" y="1928802"/>
            <a:ext cx="745213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85720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14</a:t>
            </a:fld>
            <a:endParaRPr lang="pt-PT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pic>
        <p:nvPicPr>
          <p:cNvPr id="8194" name="Picture 2" descr="http://3.bp.blogspot.com/-ojST86M69Fc/TuyAtB8ERNI/AAAAAAAADT8/AhGy5hzLtDM/s1600/PIB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7858180" cy="4956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85720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15</a:t>
            </a:fld>
            <a:endParaRPr lang="pt-PT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pic>
        <p:nvPicPr>
          <p:cNvPr id="45058" name="Picture 2" descr="http://observatorio-das-desigualdades.cies.iscte.pt/images/logo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60" y="1633530"/>
            <a:ext cx="3124200" cy="866776"/>
          </a:xfrm>
          <a:prstGeom prst="rect">
            <a:avLst/>
          </a:prstGeom>
          <a:noFill/>
        </p:spPr>
      </p:pic>
      <p:sp>
        <p:nvSpPr>
          <p:cNvPr id="8" name="Rectângulo 7"/>
          <p:cNvSpPr/>
          <p:nvPr/>
        </p:nvSpPr>
        <p:spPr>
          <a:xfrm>
            <a:off x="357158" y="2505670"/>
            <a:ext cx="857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publicado em:  21 Abril 2010 </a:t>
            </a:r>
            <a:br>
              <a:rPr lang="pt-PT" dirty="0" smtClean="0"/>
            </a:br>
            <a:r>
              <a:rPr lang="pt-PT" b="1" dirty="0" smtClean="0"/>
              <a:t>Forte impacto dos fundos comunitários não evitou um baixo crescimento da economia portuguesa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357158" y="3286124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/>
              <a:t>Uma das ideias fortes deste relatório é a de que o baixo crescimento económico de Portugal nos últimos anos ter-se-ia agravado se o país não tivesse beneficiado dos Fundos Estruturais e de Coesão. Apesar de ser o país que em termos relativos mais recebeu, e apesar do elevado impacto desses fundos na economia portuguesa, o crescimento económico ficou abaixo da média dos países da UE e aprofundaram-se as desigualdades regionais no país. Isto num contexto de diminuição do investimento público. </a:t>
            </a:r>
            <a:endParaRPr lang="pt-PT" sz="1600" dirty="0"/>
          </a:p>
        </p:txBody>
      </p:sp>
      <p:sp>
        <p:nvSpPr>
          <p:cNvPr id="11" name="Rectângulo 10"/>
          <p:cNvSpPr/>
          <p:nvPr/>
        </p:nvSpPr>
        <p:spPr>
          <a:xfrm>
            <a:off x="357190" y="4826675"/>
            <a:ext cx="8643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600" dirty="0" smtClean="0"/>
              <a:t>Um </a:t>
            </a:r>
            <a:r>
              <a:rPr lang="pt-PT" sz="1600" b="1" dirty="0" smtClean="0"/>
              <a:t>factor fundamental na explicação deste baixo crescimento económico </a:t>
            </a:r>
            <a:r>
              <a:rPr lang="pt-PT" sz="1600" dirty="0" smtClean="0"/>
              <a:t>prende-se com </a:t>
            </a:r>
            <a:r>
              <a:rPr lang="pt-PT" sz="1600" b="1" dirty="0" smtClean="0"/>
              <a:t>o declínio dos sectores tradicionais da indústria, especialmente a indústria têxtil, ao qual se pode acrescentar o pouco sucesso no desenvolvimento de novos sectores de actividade</a:t>
            </a:r>
            <a:r>
              <a:rPr lang="pt-PT" sz="1600" dirty="0" smtClean="0"/>
              <a:t>, num contexto de uma força de trabalho que tem os níveis de escolaridade mais baixos da UE. O baixo crescimento económico conduziu a um aumento dos deficits orçamentais, o que implicou restrições fiscais e cortes substanciais no investimento público (que caiu de 4% do PIB em 2000 para 2% em 2008).</a:t>
            </a:r>
            <a:endParaRPr lang="pt-PT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500174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2 - LINHAS MESTRAS PARA O NOVO QUADRO</a:t>
            </a:r>
            <a:endParaRPr lang="pt-PT" sz="32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928662" y="2135181"/>
            <a:ext cx="6500858" cy="365125"/>
          </a:xfrm>
        </p:spPr>
        <p:txBody>
          <a:bodyPr/>
          <a:lstStyle/>
          <a:p>
            <a:pPr algn="l"/>
            <a:r>
              <a:rPr lang="pt-PT" sz="1800" b="1" dirty="0" smtClean="0">
                <a:solidFill>
                  <a:schemeClr val="tx2">
                    <a:lumMod val="75000"/>
                  </a:schemeClr>
                </a:solidFill>
              </a:rPr>
              <a:t>Resolução do conselho de ministros </a:t>
            </a:r>
            <a:r>
              <a:rPr lang="pt-PT" sz="1800" b="1" dirty="0" smtClean="0">
                <a:solidFill>
                  <a:schemeClr val="tx2">
                    <a:lumMod val="75000"/>
                  </a:schemeClr>
                </a:solidFill>
              </a:rPr>
              <a:t>(33/2013) publicada </a:t>
            </a:r>
            <a:r>
              <a:rPr lang="pt-PT" sz="1800" b="1" dirty="0" smtClean="0">
                <a:solidFill>
                  <a:schemeClr val="tx2">
                    <a:lumMod val="75000"/>
                  </a:schemeClr>
                </a:solidFill>
              </a:rPr>
              <a:t>a 20 de </a:t>
            </a:r>
            <a:r>
              <a:rPr lang="pt-PT" sz="1800" b="1" dirty="0" err="1" smtClean="0">
                <a:solidFill>
                  <a:schemeClr val="tx2">
                    <a:lumMod val="75000"/>
                  </a:schemeClr>
                </a:solidFill>
              </a:rPr>
              <a:t>maio</a:t>
            </a:r>
            <a:endParaRPr lang="pt-PT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9" name="Rectângulo 8"/>
          <p:cNvSpPr/>
          <p:nvPr/>
        </p:nvSpPr>
        <p:spPr>
          <a:xfrm>
            <a:off x="928662" y="2571744"/>
            <a:ext cx="72152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Quatro programas operacionais (PO):</a:t>
            </a:r>
          </a:p>
          <a:p>
            <a:pPr lvl="2"/>
            <a:r>
              <a:rPr lang="pt-PT" dirty="0" smtClean="0"/>
              <a:t>	1. Competitividade e internacionalização; </a:t>
            </a:r>
          </a:p>
          <a:p>
            <a:pPr lvl="2"/>
            <a:r>
              <a:rPr lang="pt-PT" dirty="0" smtClean="0"/>
              <a:t>	2. Inclusão social e emprego; </a:t>
            </a:r>
          </a:p>
          <a:p>
            <a:pPr lvl="2"/>
            <a:r>
              <a:rPr lang="pt-PT" dirty="0" smtClean="0"/>
              <a:t>	3. Capital humano; </a:t>
            </a:r>
          </a:p>
          <a:p>
            <a:pPr lvl="2"/>
            <a:r>
              <a:rPr lang="pt-PT" dirty="0" smtClean="0"/>
              <a:t>	4. Sustentabilidade e eficiência no uso de recursos), </a:t>
            </a:r>
          </a:p>
          <a:p>
            <a:endParaRPr lang="pt-PT" dirty="0" smtClean="0"/>
          </a:p>
          <a:p>
            <a:pPr algn="just"/>
            <a:r>
              <a:rPr lang="pt-PT" dirty="0" smtClean="0"/>
              <a:t>Sete PO regionais para:</a:t>
            </a:r>
          </a:p>
          <a:p>
            <a:pPr lvl="4" algn="just"/>
            <a:r>
              <a:rPr lang="pt-PT" dirty="0" smtClean="0"/>
              <a:t> 1. Norte, </a:t>
            </a:r>
          </a:p>
          <a:p>
            <a:pPr lvl="4" algn="just"/>
            <a:r>
              <a:rPr lang="pt-PT" dirty="0" smtClean="0"/>
              <a:t>2. Centro, </a:t>
            </a:r>
          </a:p>
          <a:p>
            <a:pPr lvl="4" algn="just"/>
            <a:r>
              <a:rPr lang="pt-PT" dirty="0" smtClean="0"/>
              <a:t>3. Lisboa, </a:t>
            </a:r>
          </a:p>
          <a:p>
            <a:pPr lvl="4" algn="just"/>
            <a:r>
              <a:rPr lang="pt-PT" dirty="0" smtClean="0"/>
              <a:t>4. Alentejo</a:t>
            </a:r>
          </a:p>
          <a:p>
            <a:pPr lvl="4" algn="just"/>
            <a:r>
              <a:rPr lang="pt-PT" dirty="0" smtClean="0"/>
              <a:t>5. Algarve</a:t>
            </a:r>
          </a:p>
          <a:p>
            <a:pPr lvl="4" algn="just"/>
            <a:r>
              <a:rPr lang="pt-PT" dirty="0" smtClean="0"/>
              <a:t>6. Açores;</a:t>
            </a:r>
          </a:p>
          <a:p>
            <a:pPr lvl="4" algn="just"/>
            <a:r>
              <a:rPr lang="pt-PT" dirty="0" smtClean="0"/>
              <a:t>7. Madeira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500174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2 - LINHAS MESTRAS PARA O NOVO QUADRO</a:t>
            </a:r>
            <a:endParaRPr lang="pt-PT" sz="32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17</a:t>
            </a:fld>
            <a:endParaRPr lang="pt-PT"/>
          </a:p>
        </p:txBody>
      </p:sp>
      <p:sp>
        <p:nvSpPr>
          <p:cNvPr id="10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1928794" y="214290"/>
          <a:ext cx="6500858" cy="6421463"/>
        </p:xfrm>
        <a:graphic>
          <a:graphicData uri="http://schemas.openxmlformats.org/drawingml/2006/table">
            <a:tbl>
              <a:tblPr/>
              <a:tblGrid>
                <a:gridCol w="815083"/>
                <a:gridCol w="837725"/>
                <a:gridCol w="837725"/>
                <a:gridCol w="1151871"/>
                <a:gridCol w="772632"/>
                <a:gridCol w="1381115"/>
                <a:gridCol w="704707"/>
              </a:tblGrid>
              <a:tr h="378545">
                <a:tc gridSpan="2">
                  <a:txBody>
                    <a:bodyPr/>
                    <a:lstStyle/>
                    <a:p>
                      <a:pPr algn="l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PIB (Milhões Euros)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PIBpc (Euros)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PIBpc (PT=100)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PIBpc (EUR 15=100)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PIBpc (EUR 27=100)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443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1995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26 183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7 391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16 901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7 430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6 221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8 125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1 684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7 074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1 859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7 476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87 841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8 757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36 379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10 039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24 494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10 589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8 747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11 459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2 456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10 382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3 344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13 959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127 317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12 451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2006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44 593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11 927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30 333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12 730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10 929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14 292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 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3 390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13 981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4 946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20 157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160 855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15 197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2009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47 205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12 618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31 362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13 181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10 798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14 314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3 650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14 912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5 140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20 809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168 504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15 848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2010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48 836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13 061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32 019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13 477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 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11 252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14 996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3 743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15 260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5 207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21 066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172 835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16 248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rowSpan="6">
                  <a:txBody>
                    <a:bodyPr/>
                    <a:lstStyle/>
                    <a:p>
                      <a:pPr algn="ctr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Norte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48 403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12 928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Centro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31 787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13 362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Alentejo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11 099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14 772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Açores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3 701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15 069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R.A Madeira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5 112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20 669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PT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Portugal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171 040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16 059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100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  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  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18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00034" y="1643050"/>
            <a:ext cx="3601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/>
              <a:t>Enquadramento Açores</a:t>
            </a:r>
            <a:endParaRPr lang="pt-PT" sz="2800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5720" y="2214554"/>
            <a:ext cx="87154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C</a:t>
            </a:r>
            <a:r>
              <a:rPr lang="pt-PT" b="1" dirty="0" smtClean="0"/>
              <a:t>ontexto </a:t>
            </a:r>
            <a:r>
              <a:rPr lang="pt-PT" b="1" dirty="0" smtClean="0"/>
              <a:t>em que vai ser executado este QCA, pelo menos nos primeiros anos, em que as </a:t>
            </a:r>
            <a:r>
              <a:rPr lang="pt-PT" b="1" dirty="0" err="1" smtClean="0"/>
              <a:t>perspetivas</a:t>
            </a:r>
            <a:r>
              <a:rPr lang="pt-PT" b="1" dirty="0" smtClean="0"/>
              <a:t> económicas e financeiras são bastante negativas. Espera-se que, no médio prazo, haja uma recuperação e certamente crescimento económico. Assim, os diversos programas e medidas deverão ser flexíveis de modo a poderem adaptar-se com facilidade e rapidez à realidade de cada momento.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3714752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Este próximo ciclo de programação financeira europeia 2014/2020, no quadro em que a Região e o País vivem, revela-se ainda mais determinante para o futuro regional, relevando a importância dos fundos comunitários como elementos dinamizadores indispensáveis da economia regional.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85720" y="4929198"/>
            <a:ext cx="88582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A Região conhece um significativo desemprego, não se </a:t>
            </a:r>
            <a:r>
              <a:rPr lang="pt-PT" b="1" dirty="0" err="1" smtClean="0"/>
              <a:t>perspetivando</a:t>
            </a:r>
            <a:r>
              <a:rPr lang="pt-PT" b="1" dirty="0" smtClean="0"/>
              <a:t> que o sector público dê um significativo contributo para a sua superação, cabendo a sua solução naturalmente ao sector privado. </a:t>
            </a:r>
            <a:endParaRPr lang="pt-PT" b="1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Este </a:t>
            </a:r>
            <a:r>
              <a:rPr lang="pt-PT" b="1" dirty="0" smtClean="0"/>
              <a:t>é um grande desafio que é preciso ganhar e que é muito importante em termos de coesão e estabilidade social.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19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00034" y="1643050"/>
            <a:ext cx="3601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/>
              <a:t>Enquadramento Açores</a:t>
            </a:r>
            <a:endParaRPr lang="pt-PT" sz="2800" dirty="0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285720" y="2285992"/>
            <a:ext cx="885828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É bem conhecida a situação de grandes dificuldades que atravessa a generalidade do sector empresarial regional. No quadro actual, o grande desafio deve ser o de manter, no essencial, a actual base económica produtiva e também </a:t>
            </a:r>
            <a:r>
              <a:rPr lang="pt-PT" b="1" dirty="0" smtClean="0"/>
              <a:t>o </a:t>
            </a:r>
            <a:r>
              <a:rPr lang="pt-PT" b="1" dirty="0" smtClean="0"/>
              <a:t>emprego. </a:t>
            </a:r>
            <a:endParaRPr lang="pt-PT" b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O </a:t>
            </a:r>
            <a:r>
              <a:rPr lang="pt-PT" b="1" dirty="0" smtClean="0"/>
              <a:t>novo QCA não pode esquecer esta realidade.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b="1" dirty="0" smtClean="0"/>
              <a:t>O grande desafio que se coloca é, assim, o da criação de um instrumento, que consiga responder aos problemas </a:t>
            </a:r>
            <a:r>
              <a:rPr lang="pt-PT" b="1" dirty="0" err="1" smtClean="0"/>
              <a:t>atuais</a:t>
            </a:r>
            <a:r>
              <a:rPr lang="pt-PT" b="1" dirty="0" smtClean="0"/>
              <a:t>, que continuarão a </a:t>
            </a:r>
            <a:r>
              <a:rPr lang="pt-PT" b="1" dirty="0" err="1" smtClean="0"/>
              <a:t>afetar</a:t>
            </a:r>
            <a:r>
              <a:rPr lang="pt-PT" b="1" dirty="0" smtClean="0"/>
              <a:t> as empresas nos próximos anos, que carecem de ser estimuladas e fortalecidas, para então se passar a um </a:t>
            </a:r>
            <a:r>
              <a:rPr lang="pt-PT" b="1" dirty="0" smtClean="0"/>
              <a:t>novo patamar e a novos desafios. A aposta passa, por conseguinte, pela utilização eficiente dos recursos que serão afectos ao QCA e por uma aposta muito forte na componente produtiva.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28662" y="2357430"/>
            <a:ext cx="7858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CONTEÚDOS</a:t>
            </a:r>
          </a:p>
          <a:p>
            <a:endParaRPr lang="pt-PT" sz="3200" dirty="0" smtClean="0"/>
          </a:p>
          <a:p>
            <a:r>
              <a:rPr lang="pt-PT" sz="3200" dirty="0" smtClean="0"/>
              <a:t>1 - OS QUADROS ANTERIORES</a:t>
            </a:r>
          </a:p>
          <a:p>
            <a:r>
              <a:rPr lang="pt-PT" sz="3200" dirty="0" smtClean="0"/>
              <a:t>2 - LINHAS MESTRAS PARA O NOVO QUADRO</a:t>
            </a:r>
            <a:endParaRPr lang="pt-PT" sz="320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2</a:t>
            </a:fld>
            <a:endParaRPr lang="pt-PT"/>
          </a:p>
        </p:txBody>
      </p:sp>
      <p:sp>
        <p:nvSpPr>
          <p:cNvPr id="10" name="Título 3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114300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20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8" name="Rectângulo 7"/>
          <p:cNvSpPr/>
          <p:nvPr/>
        </p:nvSpPr>
        <p:spPr>
          <a:xfrm>
            <a:off x="571472" y="1531798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A ESTRATÉGIA</a:t>
            </a:r>
          </a:p>
          <a:p>
            <a:endParaRPr lang="pt-PT" b="1" dirty="0" smtClean="0"/>
          </a:p>
          <a:p>
            <a:r>
              <a:rPr lang="pt-PT" b="1" dirty="0" smtClean="0"/>
              <a:t>O novo QCA deve ter uma linha estratégica central assente na </a:t>
            </a:r>
            <a:r>
              <a:rPr lang="pt-PT" b="1" dirty="0" err="1" smtClean="0"/>
              <a:t>adoção</a:t>
            </a:r>
            <a:r>
              <a:rPr lang="pt-PT" b="1" dirty="0" smtClean="0"/>
              <a:t> de </a:t>
            </a:r>
            <a:r>
              <a:rPr lang="pt-PT" b="1" u="sng" dirty="0" smtClean="0"/>
              <a:t>um novo paradigma</a:t>
            </a:r>
            <a:r>
              <a:rPr lang="pt-PT" b="1" dirty="0" smtClean="0"/>
              <a:t> - o da </a:t>
            </a:r>
            <a:r>
              <a:rPr lang="pt-PT" b="1" u="sng" dirty="0" smtClean="0"/>
              <a:t>sustentabilidade endógena</a:t>
            </a:r>
            <a:r>
              <a:rPr lang="pt-PT" b="1" dirty="0" smtClean="0"/>
              <a:t>, alicerçado numa base económica sólida e sustentável, </a:t>
            </a:r>
            <a:r>
              <a:rPr lang="pt-PT" b="1" u="sng" dirty="0" smtClean="0"/>
              <a:t>dinamizadora e fortalecedora do tecido empresarial</a:t>
            </a:r>
            <a:r>
              <a:rPr lang="pt-PT" b="1" dirty="0" smtClean="0"/>
              <a:t>, tornando-o mais competitivo. Este deve ser, sem ambiguidades, o </a:t>
            </a:r>
            <a:r>
              <a:rPr lang="pt-PT" b="1" dirty="0" err="1" smtClean="0"/>
              <a:t>vetor</a:t>
            </a:r>
            <a:r>
              <a:rPr lang="pt-PT" b="1" dirty="0" smtClean="0"/>
              <a:t> estruturante do QCA.</a:t>
            </a:r>
            <a:endParaRPr lang="pt-PT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3357562"/>
            <a:ext cx="8001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Para a concretização desta linha estratégica, devem ser desenvolvidas medidas e políticas </a:t>
            </a:r>
            <a:r>
              <a:rPr lang="pt-PT" b="1" dirty="0" err="1" smtClean="0"/>
              <a:t>corretas</a:t>
            </a:r>
            <a:r>
              <a:rPr lang="pt-PT" b="1" dirty="0" smtClean="0"/>
              <a:t> e alicerçadas em recursos financeiros adequados. </a:t>
            </a:r>
            <a:r>
              <a:rPr lang="pt-PT" b="1" u="sng" dirty="0" smtClean="0"/>
              <a:t>Pelo menos metade dos recursos devem ser canalizados para </a:t>
            </a:r>
            <a:r>
              <a:rPr lang="pt-PT" b="1" u="sng" dirty="0" err="1" smtClean="0"/>
              <a:t>atividades</a:t>
            </a:r>
            <a:r>
              <a:rPr lang="pt-PT" b="1" u="sng" dirty="0" smtClean="0"/>
              <a:t> </a:t>
            </a:r>
            <a:r>
              <a:rPr lang="pt-PT" b="1" u="sng" dirty="0" err="1" smtClean="0"/>
              <a:t>diretamente</a:t>
            </a:r>
            <a:r>
              <a:rPr lang="pt-PT" b="1" u="sng" dirty="0" smtClean="0"/>
              <a:t> produtivas</a:t>
            </a:r>
            <a:r>
              <a:rPr lang="pt-PT" b="1" dirty="0" smtClean="0"/>
              <a:t>, geradoras de riqueza e criadoras de postos de trabalho sustentáveis.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71472" y="4643446"/>
            <a:ext cx="80010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Deve haver maior preocupação com a afectação dos recursos disponíveis já que a experiência nos sucessivos </a:t>
            </a:r>
            <a:r>
              <a:rPr lang="pt-PT" b="1" dirty="0" err="1" smtClean="0"/>
              <a:t>QCAs</a:t>
            </a:r>
            <a:r>
              <a:rPr lang="pt-PT" b="1" dirty="0" smtClean="0"/>
              <a:t> não tem sido mais a desejada. Na realidade, a significativa </a:t>
            </a:r>
            <a:r>
              <a:rPr lang="pt-PT" b="1" u="sng" dirty="0" smtClean="0"/>
              <a:t>maioria dos montantes financeiros tem sido canalizada para entidades públicas ou ligadas à área pública</a:t>
            </a:r>
            <a:r>
              <a:rPr lang="pt-PT" b="1" dirty="0" smtClean="0"/>
              <a:t>. Sem uma alteração radical desta prática, não será possível alcançar o desejado desenvolvimento socioeconómico regional e consequentemente reduzir o nível de desemprego.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21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214282" y="1767007"/>
            <a:ext cx="86439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400" b="1" dirty="0" smtClean="0"/>
              <a:t>A título exemplificativo, algumas medidas mais concretas: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t-PT" sz="2400" b="1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Na área do </a:t>
            </a:r>
            <a:r>
              <a:rPr lang="pt-PT" b="1" u="sng" dirty="0" smtClean="0"/>
              <a:t>investimento</a:t>
            </a:r>
            <a:r>
              <a:rPr lang="pt-PT" b="1" dirty="0" smtClean="0"/>
              <a:t> a aposta deve ser fundamentalmente vocacionada para as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actividades ligadas à produção de bens transaccionáveis, quer visando a exportação,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quer a substituição de </a:t>
            </a:r>
            <a:r>
              <a:rPr lang="pt-PT" b="1" dirty="0" smtClean="0"/>
              <a:t>importações, com dinamização da inovação e forte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</a:t>
            </a:r>
            <a:r>
              <a:rPr lang="pt-PT" b="1" dirty="0" smtClean="0"/>
              <a:t>   </a:t>
            </a:r>
            <a:r>
              <a:rPr lang="pt-PT" b="1" dirty="0" smtClean="0"/>
              <a:t> concentração no conhecimento;</a:t>
            </a:r>
            <a:endParaRPr lang="pt-PT" b="1" dirty="0" smtClean="0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214282" y="3791554"/>
            <a:ext cx="8572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Qualificação dos </a:t>
            </a:r>
            <a:r>
              <a:rPr lang="pt-PT" b="1" u="sng" dirty="0" smtClean="0"/>
              <a:t>recursos humanos</a:t>
            </a:r>
            <a:r>
              <a:rPr lang="pt-PT" b="1" dirty="0" smtClean="0"/>
              <a:t>, como forma de melhorar a competitividade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empresarial e a empregabilidade. Nesta área, propõe-se, desde já, as seguintes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orientações: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214282" y="4711495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pt-PT" b="1" dirty="0" smtClean="0"/>
              <a:t>Prosseguir uma política de </a:t>
            </a:r>
            <a:r>
              <a:rPr lang="pt-PT" b="1" u="sng" dirty="0" smtClean="0"/>
              <a:t>coesão regional</a:t>
            </a:r>
            <a:r>
              <a:rPr lang="pt-PT" b="1" dirty="0" smtClean="0"/>
              <a:t>, integradora de todas as ilhas e</a:t>
            </a:r>
          </a:p>
          <a:p>
            <a:r>
              <a:rPr lang="pt-PT" b="1" dirty="0" smtClean="0"/>
              <a:t>      simultaneamente incentivadora das potencialidades de cada uma delas;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14282" y="5291752"/>
            <a:ext cx="88582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Reafirmar o </a:t>
            </a:r>
            <a:r>
              <a:rPr lang="pt-PT" b="1" u="sng" dirty="0" smtClean="0"/>
              <a:t>turismo</a:t>
            </a:r>
            <a:r>
              <a:rPr lang="pt-PT" b="1" dirty="0" smtClean="0"/>
              <a:t> como sector estratégico de desenvolvimento regional e como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alavanca indispensável para a retoma económica e sustentação dos investimentos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realizados;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22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57158" y="2385381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pt-PT" b="1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pt-PT" b="1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pt-PT" b="1" dirty="0" smtClean="0"/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 Continuar a </a:t>
            </a:r>
            <a:r>
              <a:rPr lang="pt-PT" b="1" u="sng" dirty="0" smtClean="0"/>
              <a:t>apoiar medidas de reestruturação de dívidas </a:t>
            </a:r>
            <a:r>
              <a:rPr lang="pt-PT" b="1" dirty="0" smtClean="0"/>
              <a:t>e apoio à liquidez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  empresarial;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- Criar medidas de apoio à </a:t>
            </a:r>
            <a:r>
              <a:rPr lang="pt-PT" b="1" u="sng" dirty="0" err="1" smtClean="0"/>
              <a:t>recapitalização</a:t>
            </a:r>
            <a:r>
              <a:rPr lang="pt-PT" b="1" u="sng" dirty="0" smtClean="0"/>
              <a:t> empresarial</a:t>
            </a:r>
            <a:r>
              <a:rPr lang="pt-PT" b="1" dirty="0" smtClean="0"/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  </a:t>
            </a:r>
            <a:r>
              <a:rPr lang="pt-PT" b="1" u="sng" dirty="0" smtClean="0"/>
              <a:t>Redução de custos de contexto</a:t>
            </a:r>
            <a:r>
              <a:rPr lang="pt-PT" b="1" dirty="0" smtClean="0"/>
              <a:t>, que constituem um entrave à competitividade das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 empresas;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-  Criar um programa específico para a </a:t>
            </a:r>
            <a:r>
              <a:rPr lang="pt-PT" b="1" u="sng" dirty="0" smtClean="0"/>
              <a:t>regeneração urbana</a:t>
            </a:r>
            <a:r>
              <a:rPr lang="pt-PT" b="1" dirty="0" smtClean="0"/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/>
              <a:t>-  Definir e implementar uma estratégia global e integrada para a </a:t>
            </a:r>
            <a:r>
              <a:rPr lang="pt-PT" b="1" u="sng" dirty="0" smtClean="0"/>
              <a:t>economia do mar</a:t>
            </a:r>
            <a:r>
              <a:rPr lang="pt-PT" b="1" dirty="0" smtClean="0"/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  Potenciar o impacto dos recursos comunitários no </a:t>
            </a:r>
            <a:r>
              <a:rPr lang="pt-PT" b="1" u="sng" dirty="0" smtClean="0"/>
              <a:t>tecido empresarial regional</a:t>
            </a:r>
            <a:r>
              <a:rPr lang="pt-PT" b="1" dirty="0" smtClean="0"/>
              <a:t>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  evitando-se a sua drenagem para o exterior</a:t>
            </a:r>
            <a:r>
              <a:rPr lang="pt-PT" b="1" dirty="0" smtClean="0"/>
              <a:t>.</a:t>
            </a:r>
            <a:endParaRPr lang="pt-PT" b="1" dirty="0" smtClean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7190" y="1500174"/>
            <a:ext cx="885828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pt-PT" b="1" dirty="0" smtClean="0"/>
              <a:t>Reafirmar a necessidade de construir um </a:t>
            </a:r>
            <a:r>
              <a:rPr lang="pt-PT" b="1" u="sng" dirty="0" smtClean="0"/>
              <a:t>sistema de transportes integrado </a:t>
            </a:r>
            <a:r>
              <a:rPr lang="pt-PT" b="1" dirty="0" smtClean="0"/>
              <a:t>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pt-PT" b="1" dirty="0" smtClean="0"/>
              <a:t>       competitivo, que nomeadamente: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b="1" dirty="0" smtClean="0"/>
              <a:t>. Separe claramente a função social da função económica;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b="1" dirty="0" smtClean="0"/>
              <a:t>. Integre os diversos sistemas – aéreo e marítimo – incluindo o modelo de gestão das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b="1" dirty="0" smtClean="0"/>
              <a:t>    infra-estruturas portuárias e aeroportuárias;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dirty="0" smtClean="0"/>
              <a:t>. </a:t>
            </a:r>
            <a:r>
              <a:rPr lang="pt-PT" b="1" dirty="0" smtClean="0"/>
              <a:t>Um modelo de transporte aéreo incentivador do turismo.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pt-PT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23</a:t>
            </a:fld>
            <a:endParaRPr lang="pt-PT" dirty="0"/>
          </a:p>
        </p:txBody>
      </p:sp>
      <p:sp>
        <p:nvSpPr>
          <p:cNvPr id="9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57158" y="3000372"/>
            <a:ext cx="85725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3600" b="1" dirty="0" smtClean="0"/>
              <a:t>Privilegiar os investimentos reprodutivos que sejam geradores de mais valias para a região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00034" y="1928802"/>
            <a:ext cx="79406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 O Propósito da Coesão Económica e Social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3850" y="2505101"/>
            <a:ext cx="8497888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PT" sz="2400" b="1" dirty="0"/>
              <a:t>Elegibilidades das regiões portuguesas</a:t>
            </a:r>
          </a:p>
          <a:p>
            <a:pPr lvl="1">
              <a:buFontTx/>
              <a:buChar char="•"/>
            </a:pPr>
            <a:r>
              <a:rPr lang="pt-PT" sz="2400" b="1" dirty="0"/>
              <a:t> </a:t>
            </a:r>
            <a:r>
              <a:rPr lang="pt-PT" sz="2400" b="1" u="sng" dirty="0">
                <a:solidFill>
                  <a:srgbClr val="0066CC"/>
                </a:solidFill>
              </a:rPr>
              <a:t>Objectivo da Convergência</a:t>
            </a:r>
            <a:r>
              <a:rPr lang="pt-PT" sz="2400" b="1" dirty="0"/>
              <a:t> </a:t>
            </a:r>
          </a:p>
          <a:p>
            <a:pPr lvl="2">
              <a:buFontTx/>
              <a:buChar char="•"/>
            </a:pPr>
            <a:r>
              <a:rPr lang="pt-PT" sz="2400" b="1" dirty="0"/>
              <a:t> PIB/capita menor que 75% da média da EU</a:t>
            </a:r>
          </a:p>
          <a:p>
            <a:pPr lvl="2"/>
            <a:r>
              <a:rPr lang="pt-PT" sz="2400" b="1" dirty="0"/>
              <a:t>  </a:t>
            </a:r>
            <a:r>
              <a:rPr lang="pt-PT" b="1" dirty="0"/>
              <a:t>(Açores, Alentejo, Norte e Centro)</a:t>
            </a:r>
          </a:p>
          <a:p>
            <a:pPr lvl="1">
              <a:buFontTx/>
              <a:buChar char="•"/>
            </a:pPr>
            <a:r>
              <a:rPr lang="pt-PT" sz="2400" b="1" dirty="0"/>
              <a:t> </a:t>
            </a:r>
            <a:r>
              <a:rPr lang="pt-PT" sz="2400" b="1" u="sng" dirty="0">
                <a:solidFill>
                  <a:srgbClr val="0066CC"/>
                </a:solidFill>
              </a:rPr>
              <a:t>“</a:t>
            </a:r>
            <a:r>
              <a:rPr lang="pt-PT" sz="2400" b="1" i="1" u="sng" dirty="0" err="1">
                <a:solidFill>
                  <a:srgbClr val="0066CC"/>
                </a:solidFill>
              </a:rPr>
              <a:t>phasing-out</a:t>
            </a:r>
            <a:r>
              <a:rPr lang="pt-PT" sz="2400" b="1" i="1" u="sng" dirty="0">
                <a:solidFill>
                  <a:srgbClr val="0066CC"/>
                </a:solidFill>
              </a:rPr>
              <a:t>”</a:t>
            </a:r>
            <a:r>
              <a:rPr lang="pt-PT" sz="2400" b="1" u="sng" dirty="0">
                <a:solidFill>
                  <a:srgbClr val="0066CC"/>
                </a:solidFill>
              </a:rPr>
              <a:t> do Objectivo “Convergência”</a:t>
            </a:r>
            <a:r>
              <a:rPr lang="pt-PT" b="1" dirty="0"/>
              <a:t> </a:t>
            </a:r>
          </a:p>
          <a:p>
            <a:pPr lvl="2"/>
            <a:r>
              <a:rPr lang="pt-PT" b="1" dirty="0"/>
              <a:t>    (regiões que por acertos estatísticos saíram do objectivo</a:t>
            </a:r>
          </a:p>
          <a:p>
            <a:pPr lvl="2"/>
            <a:r>
              <a:rPr lang="pt-PT" b="1" dirty="0"/>
              <a:t>    convergência. </a:t>
            </a:r>
            <a:r>
              <a:rPr lang="pt-PT" b="1" dirty="0" err="1"/>
              <a:t>Expl</a:t>
            </a:r>
            <a:r>
              <a:rPr lang="pt-PT" b="1" dirty="0"/>
              <a:t>. Algarve: recebe 66% dos fundos)</a:t>
            </a:r>
          </a:p>
          <a:p>
            <a:pPr lvl="1">
              <a:buFontTx/>
              <a:buChar char="•"/>
            </a:pPr>
            <a:r>
              <a:rPr lang="pt-PT" sz="2400" b="1" dirty="0"/>
              <a:t> </a:t>
            </a:r>
            <a:r>
              <a:rPr lang="pt-PT" sz="2400" b="1" u="sng" dirty="0">
                <a:solidFill>
                  <a:srgbClr val="0066CC"/>
                </a:solidFill>
              </a:rPr>
              <a:t>Objectivo Competitividade Regional e Emprego</a:t>
            </a:r>
          </a:p>
          <a:p>
            <a:pPr lvl="2">
              <a:buFontTx/>
              <a:buChar char="•"/>
            </a:pPr>
            <a:r>
              <a:rPr lang="pt-PT" sz="2400" b="1" dirty="0"/>
              <a:t> PIB/capita </a:t>
            </a:r>
            <a:r>
              <a:rPr lang="pt-PT" sz="2400" b="1" dirty="0" err="1"/>
              <a:t>suerior</a:t>
            </a:r>
            <a:r>
              <a:rPr lang="pt-PT" sz="2400" b="1" dirty="0"/>
              <a:t> ou igual a 75%...</a:t>
            </a:r>
          </a:p>
          <a:p>
            <a:pPr lvl="1">
              <a:buFontTx/>
              <a:buChar char="•"/>
            </a:pPr>
            <a:r>
              <a:rPr lang="pt-PT" b="1" dirty="0"/>
              <a:t>  </a:t>
            </a:r>
            <a:r>
              <a:rPr lang="pt-PT" sz="2400" b="1" dirty="0">
                <a:solidFill>
                  <a:srgbClr val="0066CC"/>
                </a:solidFill>
              </a:rPr>
              <a:t>“</a:t>
            </a:r>
            <a:r>
              <a:rPr lang="pt-PT" sz="2400" b="1" u="sng" dirty="0" err="1">
                <a:solidFill>
                  <a:srgbClr val="0066CC"/>
                </a:solidFill>
              </a:rPr>
              <a:t>phasing-in</a:t>
            </a:r>
            <a:r>
              <a:rPr lang="pt-PT" sz="2400" b="1" u="sng" dirty="0">
                <a:solidFill>
                  <a:srgbClr val="0066CC"/>
                </a:solidFill>
              </a:rPr>
              <a:t>” do Objectivo “Competitividade Regional e Emprego”</a:t>
            </a:r>
            <a:r>
              <a:rPr lang="pt-PT" b="1" dirty="0"/>
              <a:t> (regiões que cresceram para além dos 75% da    média do PIB comunitário. </a:t>
            </a:r>
            <a:r>
              <a:rPr lang="pt-PT" b="1" dirty="0" err="1"/>
              <a:t>Expl</a:t>
            </a:r>
            <a:r>
              <a:rPr lang="pt-PT" b="1" dirty="0"/>
              <a:t>. Madeira: recebe 35% dos fundos)</a:t>
            </a:r>
            <a:r>
              <a:rPr lang="pt-PT" dirty="0"/>
              <a:t> </a:t>
            </a:r>
            <a:endParaRPr lang="pt-PT" sz="2400" b="1" dirty="0"/>
          </a:p>
          <a:p>
            <a:pPr lvl="1"/>
            <a:endParaRPr lang="pt-P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4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00034" y="1714488"/>
            <a:ext cx="79406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 O Propósito da Coesão Económica e Social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42910" y="2357430"/>
            <a:ext cx="82438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PT" sz="2000" b="1" dirty="0" smtClean="0"/>
              <a:t> </a:t>
            </a:r>
            <a:r>
              <a:rPr lang="pt-PT" sz="2000" b="1" dirty="0"/>
              <a:t>Quadros aplicados nos Açores</a:t>
            </a:r>
          </a:p>
          <a:p>
            <a:pPr lvl="1">
              <a:buFontTx/>
              <a:buChar char="•"/>
            </a:pPr>
            <a:r>
              <a:rPr lang="pt-PT" sz="2000" b="1" dirty="0"/>
              <a:t> PRODESA   2000 – 2006 </a:t>
            </a:r>
          </a:p>
          <a:p>
            <a:pPr lvl="1">
              <a:buFontTx/>
              <a:buChar char="•"/>
            </a:pPr>
            <a:r>
              <a:rPr lang="pt-PT" sz="2000" b="1" dirty="0"/>
              <a:t> QRESA        2007- 2013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5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23850" y="4755261"/>
            <a:ext cx="842486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/>
            <a:r>
              <a:rPr lang="pt-PT" b="1" dirty="0"/>
              <a:t>OBJECTIVOS DE DESENVOLVIMENTO</a:t>
            </a:r>
            <a:r>
              <a:rPr lang="pt-PT" dirty="0"/>
              <a:t> </a:t>
            </a:r>
          </a:p>
          <a:p>
            <a:pPr marL="342900" indent="-342900"/>
            <a:endParaRPr lang="pt-PT" b="1" dirty="0"/>
          </a:p>
          <a:p>
            <a:pPr marL="342900" indent="-342900">
              <a:buFontTx/>
              <a:buAutoNum type="arabicPeriod"/>
            </a:pPr>
            <a:r>
              <a:rPr lang="pt-PT" b="1" dirty="0"/>
              <a:t>Modernização e Diversificação do Sistema Produtivo </a:t>
            </a:r>
          </a:p>
          <a:p>
            <a:pPr marL="342900" indent="-342900">
              <a:buFontTx/>
              <a:buAutoNum type="arabicPeriod"/>
            </a:pPr>
            <a:r>
              <a:rPr lang="pt-PT" b="1" dirty="0"/>
              <a:t>Reforço da Qualificação do capital Humano</a:t>
            </a:r>
            <a:r>
              <a:rPr lang="pt-PT" dirty="0"/>
              <a:t> </a:t>
            </a:r>
          </a:p>
          <a:p>
            <a:pPr marL="342900" indent="-342900">
              <a:buFontTx/>
              <a:buAutoNum type="arabicPeriod"/>
            </a:pPr>
            <a:r>
              <a:rPr lang="pt-PT" b="1" dirty="0"/>
              <a:t>Desenvolvimento das Redes Regionais de Infra-Estruturas e Equipamentos e da Qualidade de Vida 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285720" y="2406560"/>
            <a:ext cx="842486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PT" b="1" dirty="0"/>
              <a:t>ORIENTAÇÕES </a:t>
            </a:r>
            <a:r>
              <a:rPr lang="pt-PT" b="1" dirty="0" smtClean="0"/>
              <a:t>ESTRATÉGICAS</a:t>
            </a:r>
            <a:endParaRPr lang="pt-PT" dirty="0"/>
          </a:p>
          <a:p>
            <a:pPr>
              <a:buFontTx/>
              <a:buChar char="•"/>
            </a:pPr>
            <a:r>
              <a:rPr lang="pt-PT" b="1" dirty="0"/>
              <a:t> Potenciar a Dinâmica de Desenvolvimento </a:t>
            </a:r>
            <a:r>
              <a:rPr lang="pt-PT" b="1" dirty="0" smtClean="0"/>
              <a:t>Económico</a:t>
            </a:r>
          </a:p>
          <a:p>
            <a:pPr>
              <a:buFontTx/>
              <a:buChar char="•"/>
            </a:pPr>
            <a:r>
              <a:rPr lang="pt-PT" b="1" dirty="0" smtClean="0"/>
              <a:t> </a:t>
            </a:r>
            <a:r>
              <a:rPr lang="pt-PT" b="1" dirty="0"/>
              <a:t>Promover a Qualificação dos Recursos Humanos e Estabilização do </a:t>
            </a:r>
          </a:p>
          <a:p>
            <a:r>
              <a:rPr lang="pt-PT" b="1" dirty="0"/>
              <a:t>   Mercado de Emprego</a:t>
            </a:r>
            <a:r>
              <a:rPr lang="pt-PT" dirty="0"/>
              <a:t> </a:t>
            </a:r>
          </a:p>
          <a:p>
            <a:pPr>
              <a:buFontTx/>
              <a:buChar char="•"/>
            </a:pPr>
            <a:r>
              <a:rPr lang="pt-PT" b="1" dirty="0"/>
              <a:t> Fomentar as Redes de Estruturação do Território e Reforçar a Posição </a:t>
            </a:r>
          </a:p>
          <a:p>
            <a:r>
              <a:rPr lang="pt-PT" b="1" dirty="0"/>
              <a:t>  Geoestratégica dos </a:t>
            </a:r>
            <a:r>
              <a:rPr lang="pt-PT" b="1" dirty="0" smtClean="0"/>
              <a:t>Açores</a:t>
            </a:r>
            <a:endParaRPr lang="pt-PT" b="1" dirty="0"/>
          </a:p>
          <a:p>
            <a:pPr>
              <a:buFontTx/>
              <a:buChar char="•"/>
            </a:pPr>
            <a:r>
              <a:rPr lang="pt-PT" b="1" dirty="0"/>
              <a:t> Promover o Equilíbrio Sustentado do Território e das Condições de Vida</a:t>
            </a:r>
          </a:p>
          <a:p>
            <a:r>
              <a:rPr lang="pt-PT" b="1" dirty="0"/>
              <a:t>  das  Populações 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85720" y="1714488"/>
            <a:ext cx="2697162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O PRODESA</a:t>
            </a:r>
            <a:r>
              <a:rPr lang="pt-PT" sz="28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6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2" name="Picture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217863"/>
            <a:ext cx="8953500" cy="2298700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85720" y="1714488"/>
            <a:ext cx="2697162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O PRODESA</a:t>
            </a:r>
            <a:r>
              <a:rPr lang="pt-PT" sz="28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7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85720" y="0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28596" y="1643050"/>
            <a:ext cx="42068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O QRESA – 2007-2013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71472" y="2198704"/>
            <a:ext cx="820896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PT" sz="2400" b="1" dirty="0">
                <a:solidFill>
                  <a:srgbClr val="0066CC"/>
                </a:solidFill>
              </a:rPr>
              <a:t>Prioridades Estratégicas:</a:t>
            </a:r>
          </a:p>
          <a:p>
            <a:pPr>
              <a:buFontTx/>
              <a:buChar char="•"/>
            </a:pPr>
            <a:r>
              <a:rPr lang="pt-PT" sz="2400" b="1" dirty="0"/>
              <a:t> reforço da promoção da convergência para as médias </a:t>
            </a:r>
          </a:p>
          <a:p>
            <a:r>
              <a:rPr lang="pt-PT" sz="2400" b="1" dirty="0"/>
              <a:t>   de produção e rendimento da União Europeia, </a:t>
            </a:r>
          </a:p>
          <a:p>
            <a:pPr>
              <a:buFontTx/>
              <a:buChar char="•"/>
            </a:pPr>
            <a:r>
              <a:rPr lang="pt-PT" sz="2400" b="1" dirty="0"/>
              <a:t> crescimento dos níveis de empregabilidade e de</a:t>
            </a:r>
          </a:p>
          <a:p>
            <a:r>
              <a:rPr lang="pt-PT" sz="2400" b="1" dirty="0"/>
              <a:t>   qualificação dos recursos humanos e </a:t>
            </a:r>
          </a:p>
          <a:p>
            <a:pPr>
              <a:buFontTx/>
              <a:buChar char="•"/>
            </a:pPr>
            <a:r>
              <a:rPr lang="pt-PT" sz="2400" b="1" dirty="0"/>
              <a:t> incremento do desenvolvimento rural</a:t>
            </a:r>
            <a:r>
              <a:rPr lang="pt-PT" sz="3200" b="1" dirty="0"/>
              <a:t> </a:t>
            </a:r>
          </a:p>
          <a:p>
            <a:pPr>
              <a:buFontTx/>
              <a:buChar char="•"/>
            </a:pPr>
            <a:r>
              <a:rPr lang="pt-PT" sz="2400" b="1" dirty="0"/>
              <a:t> incremento do desenvolvimento</a:t>
            </a:r>
            <a:r>
              <a:rPr lang="pt-PT" dirty="0"/>
              <a:t> </a:t>
            </a:r>
            <a:r>
              <a:rPr lang="pt-PT" sz="2400" b="1" dirty="0"/>
              <a:t>das pescas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42910" y="4919008"/>
            <a:ext cx="82089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PT" sz="2400" b="1" dirty="0">
                <a:solidFill>
                  <a:srgbClr val="0066CC"/>
                </a:solidFill>
              </a:rPr>
              <a:t>Programas:</a:t>
            </a:r>
          </a:p>
          <a:p>
            <a:pPr lvl="4">
              <a:buFontTx/>
              <a:buChar char="•"/>
            </a:pPr>
            <a:r>
              <a:rPr lang="pt-PT" sz="2400" b="1" dirty="0"/>
              <a:t> PROCONVERGÊNCIA </a:t>
            </a:r>
          </a:p>
          <a:p>
            <a:pPr lvl="4">
              <a:buFontTx/>
              <a:buChar char="•"/>
            </a:pPr>
            <a:r>
              <a:rPr lang="pt-PT" sz="2400" b="1" dirty="0"/>
              <a:t> PROEMPREGO </a:t>
            </a:r>
          </a:p>
          <a:p>
            <a:pPr lvl="4">
              <a:buFontTx/>
              <a:buChar char="•"/>
            </a:pPr>
            <a:r>
              <a:rPr lang="pt-PT" sz="2400" b="1" dirty="0"/>
              <a:t> </a:t>
            </a:r>
            <a:r>
              <a:rPr lang="pt-PT" sz="2400" b="1" dirty="0" smtClean="0"/>
              <a:t>PRORURAL</a:t>
            </a:r>
            <a:endParaRPr lang="pt-PT" sz="3200" b="1" dirty="0"/>
          </a:p>
          <a:p>
            <a:pPr lvl="4">
              <a:buFontTx/>
              <a:buChar char="•"/>
            </a:pPr>
            <a:r>
              <a:rPr lang="pt-PT" sz="2400" b="1" dirty="0"/>
              <a:t> PROPESCAS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8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85720" y="0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28596" y="1643050"/>
            <a:ext cx="4206875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pt-PT" sz="2800" b="1" dirty="0">
                <a:solidFill>
                  <a:srgbClr val="000066"/>
                </a:solidFill>
              </a:rPr>
              <a:t>O QRESA – 2007-2013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1406" y="2247923"/>
            <a:ext cx="82089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t-PT" sz="2400" b="1">
                <a:solidFill>
                  <a:srgbClr val="0066CC"/>
                </a:solidFill>
              </a:rPr>
              <a:t>OBJECTIVOS ESTRATÉGICOS:</a:t>
            </a:r>
            <a:r>
              <a:rPr lang="pt-PT" sz="2400" b="1"/>
              <a:t> PROCONVERGÊNCIA </a:t>
            </a:r>
          </a:p>
          <a:p>
            <a:pPr lvl="4">
              <a:lnSpc>
                <a:spcPct val="80000"/>
              </a:lnSpc>
            </a:pPr>
            <a:endParaRPr lang="pt-PT" sz="2400" b="1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824186"/>
            <a:ext cx="86772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727169" y="5416573"/>
            <a:ext cx="6911975" cy="1370013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PT" sz="1200" dirty="0">
                <a:solidFill>
                  <a:schemeClr val="bg1"/>
                </a:solidFill>
              </a:rPr>
              <a:t>  </a:t>
            </a:r>
            <a:r>
              <a:rPr lang="pt-PT" sz="1200" b="1" dirty="0">
                <a:solidFill>
                  <a:schemeClr val="bg1"/>
                </a:solidFill>
              </a:rPr>
              <a:t>Potenciar a Dinâmica de Desenvolvimento Económico</a:t>
            </a:r>
          </a:p>
          <a:p>
            <a:pPr>
              <a:buFontTx/>
              <a:buChar char="•"/>
            </a:pPr>
            <a:r>
              <a:rPr lang="pt-PT" sz="1200" dirty="0">
                <a:solidFill>
                  <a:schemeClr val="bg1"/>
                </a:solidFill>
              </a:rPr>
              <a:t> </a:t>
            </a:r>
            <a:r>
              <a:rPr lang="pt-PT" sz="1200" b="1" dirty="0">
                <a:solidFill>
                  <a:schemeClr val="bg1"/>
                </a:solidFill>
              </a:rPr>
              <a:t> Promover a Qualificação dos Recursos Humanos e Estabilização do </a:t>
            </a:r>
          </a:p>
          <a:p>
            <a:r>
              <a:rPr lang="pt-PT" sz="1200" b="1" dirty="0">
                <a:solidFill>
                  <a:schemeClr val="bg1"/>
                </a:solidFill>
              </a:rPr>
              <a:t>   Mercado de Emprego</a:t>
            </a:r>
            <a:r>
              <a:rPr lang="pt-PT" sz="1200" dirty="0">
                <a:solidFill>
                  <a:schemeClr val="bg1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pt-PT" sz="1200" b="1" dirty="0">
                <a:solidFill>
                  <a:schemeClr val="bg1"/>
                </a:solidFill>
              </a:rPr>
              <a:t> Fomentar as Redes de Estruturação do Território e Reforçar a Posição </a:t>
            </a:r>
          </a:p>
          <a:p>
            <a:r>
              <a:rPr lang="pt-PT" sz="1200" b="1" dirty="0">
                <a:solidFill>
                  <a:schemeClr val="bg1"/>
                </a:solidFill>
              </a:rPr>
              <a:t>  Geoestratégica dos Açores</a:t>
            </a:r>
          </a:p>
          <a:p>
            <a:pPr>
              <a:buFontTx/>
              <a:buChar char="•"/>
            </a:pPr>
            <a:r>
              <a:rPr lang="pt-PT" sz="1200" b="1" dirty="0">
                <a:solidFill>
                  <a:schemeClr val="bg1"/>
                </a:solidFill>
              </a:rPr>
              <a:t> Promover o Equilíbrio Sustentado do Território e das Condições de Vida</a:t>
            </a:r>
          </a:p>
          <a:p>
            <a:r>
              <a:rPr lang="pt-PT" sz="1200" b="1" dirty="0">
                <a:solidFill>
                  <a:schemeClr val="bg1"/>
                </a:solidFill>
              </a:rPr>
              <a:t>  das  Populações</a:t>
            </a:r>
            <a:r>
              <a:rPr lang="pt-PT" sz="1200" b="1" dirty="0"/>
              <a:t> 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222344" y="5416573"/>
            <a:ext cx="458787" cy="1370013"/>
          </a:xfrm>
          <a:prstGeom prst="rect">
            <a:avLst/>
          </a:prstGeom>
          <a:solidFill>
            <a:srgbClr val="0066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1200" b="1">
                <a:solidFill>
                  <a:schemeClr val="bg1"/>
                </a:solidFill>
              </a:rPr>
              <a:t>P</a:t>
            </a:r>
          </a:p>
          <a:p>
            <a:r>
              <a:rPr lang="pt-PT" sz="1200" b="1">
                <a:solidFill>
                  <a:schemeClr val="bg1"/>
                </a:solidFill>
              </a:rPr>
              <a:t>R</a:t>
            </a:r>
          </a:p>
          <a:p>
            <a:r>
              <a:rPr lang="pt-PT" sz="1200" b="1">
                <a:solidFill>
                  <a:schemeClr val="bg1"/>
                </a:solidFill>
              </a:rPr>
              <a:t>O</a:t>
            </a:r>
          </a:p>
          <a:p>
            <a:r>
              <a:rPr lang="pt-PT" sz="1200" b="1">
                <a:solidFill>
                  <a:schemeClr val="bg1"/>
                </a:solidFill>
              </a:rPr>
              <a:t>D</a:t>
            </a:r>
          </a:p>
          <a:p>
            <a:r>
              <a:rPr lang="pt-PT" sz="1200" b="1">
                <a:solidFill>
                  <a:schemeClr val="bg1"/>
                </a:solidFill>
              </a:rPr>
              <a:t>E</a:t>
            </a:r>
          </a:p>
          <a:p>
            <a:r>
              <a:rPr lang="pt-PT" sz="1200" b="1">
                <a:solidFill>
                  <a:schemeClr val="bg1"/>
                </a:solidFill>
              </a:rPr>
              <a:t>S</a:t>
            </a:r>
          </a:p>
          <a:p>
            <a:r>
              <a:rPr lang="pt-PT" sz="1200" b="1">
                <a:solidFill>
                  <a:schemeClr val="bg1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28596" y="1428736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1 - OS QUADROS ANTERIORES</a:t>
            </a: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F5577-818C-449A-818C-19127BF730ED}" type="slidenum">
              <a:rPr lang="pt-PT" smtClean="0"/>
              <a:pPr/>
              <a:t>9</a:t>
            </a:fld>
            <a:endParaRPr lang="pt-PT"/>
          </a:p>
        </p:txBody>
      </p:sp>
      <p:sp>
        <p:nvSpPr>
          <p:cNvPr id="8" name="Título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pt-PT" dirty="0"/>
              <a:t>Os Fundos de Coesão no Novo Período </a:t>
            </a:r>
            <a:r>
              <a:rPr lang="pt-PT" dirty="0" smtClean="0"/>
              <a:t>Programação </a:t>
            </a:r>
            <a:r>
              <a:rPr lang="pt-PT" dirty="0"/>
              <a:t>2014-2020</a:t>
            </a:r>
          </a:p>
        </p:txBody>
      </p:sp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142840" y="1857364"/>
          <a:ext cx="8858316" cy="4929195"/>
        </p:xfrm>
        <a:graphic>
          <a:graphicData uri="http://schemas.openxmlformats.org/drawingml/2006/table">
            <a:tbl>
              <a:tblPr/>
              <a:tblGrid>
                <a:gridCol w="453546"/>
                <a:gridCol w="453546"/>
                <a:gridCol w="453546"/>
                <a:gridCol w="453546"/>
                <a:gridCol w="453546"/>
                <a:gridCol w="453546"/>
                <a:gridCol w="446460"/>
                <a:gridCol w="453546"/>
                <a:gridCol w="368506"/>
                <a:gridCol w="3876396"/>
                <a:gridCol w="453546"/>
                <a:gridCol w="538586"/>
              </a:tblGrid>
              <a:tr h="109572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pt-PT" sz="5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PRODESA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7375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QRESA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7375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QCA 2020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7375D"/>
                    </a:solidFill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PROCONVERGÊNCIA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340">
                <a:tc gridSpan="8">
                  <a:txBody>
                    <a:bodyPr/>
                    <a:lstStyle/>
                    <a:p>
                      <a:pPr algn="l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Garantir as Condições Básicas para a Melhoria da Competitividade Regional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Eixo 1 - Dinamizar a Criação de Riqueza e Emprego nos Açores</a:t>
                      </a:r>
                      <a:r>
                        <a:rPr lang="pt-PT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5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0904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1.1- Infra-estruturas e equipamentos portuários e aeroportuários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1.1 - Qualificar o Investimento Empresarial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5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1.2- Infra-estruturas e equipamentos rodoviários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1.2 - Dinamizar as redes de infraestruturas e de prestação de serviços às empresas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1.3- Infra-estruturas e equipamentos de educação e cultura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1.3 - Apoiar a Investigação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5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1.4- Infra-estruturas e equipamentos de saúde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1.4 - Fomentar Iniciativas de I&amp;D em Contexto Empresarial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3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1.5- Protecção Civil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1.5 - Melhorar a Utilização de TICs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Promover a Dinamização do Desenvolvimento Sustentado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1.6 - Melhorar a Eficiência Administrativa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340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3.1- Desenvolvimento do turismo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Qualificar e Integrar a Sociedade Açoriana</a:t>
                      </a:r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0904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3.2- Desenvolvimento do sistema industrial, comercial e de serviços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2.1 - Modernizar a rede de euipamentos escolares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7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3.3- Desenvolvimento da ciência, tecnologia e da Sociedade da Informação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2.2 - Valorizar o património cultural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3.5- Desenvolvimento do sistema ambiental e do ordenamento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2.3 - Melhorar a rede de equipamentos de animação local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3.6- Promoção da inovação, da qualidade e da competitividade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2.4 - Melhorar equipamentos de saúde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Apoiar o Desenvolvimento Local do Potencial Endógeno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2.5 - Modernizar a rede de equipamentos de proteção social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340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4.1- Infra-estruturas de saneamento básico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Melhorar a Atratividade e a Coesão do Território Regional</a:t>
                      </a:r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0904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3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4.2- Rede viária municipal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3.1 - Requalificar a rede regional de infraestruturas de conetividade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3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4.3- Educação e desporto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3.2 - Melhorar a eficiência e a segurança dos sistemas 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4.4- Valorização do potencial endógeno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3.3 - Ordenar o território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5 - Dinamizar e Fortalecer o Tecido Empresarial Regional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3.4 - Aumentar a cobertura de rede de infraestruturas ambientais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5.1- Turismo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3.5 - Valorizar recursos e promover o equilíbrio ambiental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5.2- Indústria, comércio e serviços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3.6 - Melhorar sistemas de prevenção e gestão de riscos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5340"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5.3- Energia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Compensação dos Sobrecustos da Ultraperificidade</a:t>
                      </a:r>
                      <a:r>
                        <a:rPr lang="pt-PT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pt-PT" sz="5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0904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73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5.4- Transportes e comunicações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4.1 - Compensar os custos de funcionamento dos sistemas de transporte no arquipélago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273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4.2 - Compensar os custos de investimento dos sistemas de transporte do arquipélago</a:t>
                      </a:r>
                    </a:p>
                  </a:txBody>
                  <a:tcPr marL="12271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5 - Assistência </a:t>
                      </a:r>
                    </a:p>
                  </a:txBody>
                  <a:tcPr marL="40904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3.4- Desenvolvimento do emprego e da formação profissional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PROEMPREGO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Incrementar a Modernização da Base Produtiva Tradicional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PRORURAL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6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2.1- Promoção do desenvolvimento sustentado em zonas rurais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Aumento da competitividade dos sectores agrícola e florestal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7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2.2- Incentivos à modernização e diversificação do sector agro-florestal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Melhoria do ambiente e da paisagem rural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Qualidade de vida nas zonas rurais e diver. da economia rural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LEADER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rtl="0" fontAlgn="b"/>
                      <a:endParaRPr lang="pt-PT" sz="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PROPESCAS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2.3- Apoio ao desenvolvimento das pescas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1 -  Medidas de Adapatação da Frota de Pesca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 gridSpan="4"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Medida 2.4- Ajustamento do esforço de pesca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2 -  Aquicultura, Transf. e Comercialização dos Produtos de Pesca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9572"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3 - Medidas de Interesse Geral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051"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PT" sz="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Eixo 4 - Desenvolvimento Sustentável das Zonas de Pesca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?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10" name="Conexão recta 9"/>
          <p:cNvCxnSpPr/>
          <p:nvPr/>
        </p:nvCxnSpPr>
        <p:spPr>
          <a:xfrm flipV="1">
            <a:off x="5505450" y="7715250"/>
            <a:ext cx="619125" cy="190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xão recta 10"/>
          <p:cNvCxnSpPr/>
          <p:nvPr/>
        </p:nvCxnSpPr>
        <p:spPr>
          <a:xfrm>
            <a:off x="5448300" y="8277225"/>
            <a:ext cx="666750" cy="40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 flipV="1">
            <a:off x="5476875" y="7505700"/>
            <a:ext cx="628650" cy="952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209550" y="66675"/>
            <a:ext cx="8505825" cy="3705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3174</Words>
  <Application>Microsoft Office PowerPoint</Application>
  <PresentationFormat>Apresentação no Ecrã (4:3)</PresentationFormat>
  <Paragraphs>796</Paragraphs>
  <Slides>23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4" baseType="lpstr">
      <vt:lpstr>Tema do Office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  <vt:lpstr>Os Fundos de Coesão no Novo Período Programação 2014-2020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 Fundos de Coesão no Novo Período Programação 2014-2020</dc:title>
  <dc:creator>mfortuna</dc:creator>
  <cp:lastModifiedBy>mfortuna</cp:lastModifiedBy>
  <cp:revision>52</cp:revision>
  <dcterms:created xsi:type="dcterms:W3CDTF">2013-05-19T23:34:49Z</dcterms:created>
  <dcterms:modified xsi:type="dcterms:W3CDTF">2013-05-29T13:01:14Z</dcterms:modified>
</cp:coreProperties>
</file>