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Default Extension="xlsx" ContentType="application/vnd.openxmlformats-officedocument.spreadsheetml.sheet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1444" r:id="rId2"/>
    <p:sldId id="1429" r:id="rId3"/>
    <p:sldId id="1431" r:id="rId4"/>
    <p:sldId id="1437" r:id="rId5"/>
    <p:sldId id="1447" r:id="rId6"/>
    <p:sldId id="1463" r:id="rId7"/>
    <p:sldId id="1448" r:id="rId8"/>
    <p:sldId id="1425" r:id="rId9"/>
    <p:sldId id="1449" r:id="rId10"/>
    <p:sldId id="1440" r:id="rId11"/>
    <p:sldId id="1450" r:id="rId12"/>
    <p:sldId id="1270" r:id="rId13"/>
    <p:sldId id="1468" r:id="rId14"/>
    <p:sldId id="1469" r:id="rId15"/>
    <p:sldId id="1470" r:id="rId16"/>
    <p:sldId id="1387" r:id="rId17"/>
    <p:sldId id="1454" r:id="rId18"/>
    <p:sldId id="1455" r:id="rId19"/>
    <p:sldId id="1472" r:id="rId20"/>
    <p:sldId id="1385" r:id="rId21"/>
    <p:sldId id="1395" r:id="rId22"/>
    <p:sldId id="1411" r:id="rId23"/>
    <p:sldId id="1462" r:id="rId24"/>
    <p:sldId id="1417" r:id="rId25"/>
    <p:sldId id="1459" r:id="rId26"/>
    <p:sldId id="1423" r:id="rId27"/>
    <p:sldId id="1427" r:id="rId28"/>
    <p:sldId id="1461" r:id="rId29"/>
    <p:sldId id="1467" r:id="rId30"/>
    <p:sldId id="1471" r:id="rId31"/>
  </p:sldIdLst>
  <p:sldSz cx="9906000" cy="6858000" type="A4"/>
  <p:notesSz cx="7099300" cy="102346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200" b="1" i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3200" b="1" i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3200" b="1" i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3200" b="1" i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3200" b="1" i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3200" b="1" i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3200" b="1" i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3200" b="1" i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3200" b="1" i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505050"/>
    <a:srgbClr val="7DB900"/>
    <a:srgbClr val="619428"/>
    <a:srgbClr val="800000"/>
    <a:srgbClr val="333333"/>
    <a:srgbClr val="000000"/>
    <a:srgbClr val="336600"/>
    <a:srgbClr val="72AF2F"/>
    <a:srgbClr val="545454"/>
    <a:srgbClr val="686868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38" autoAdjust="0"/>
    <p:restoredTop sz="93827" autoAdjust="0"/>
  </p:normalViewPr>
  <p:slideViewPr>
    <p:cSldViewPr snapToObjects="1" showGuides="1">
      <p:cViewPr>
        <p:scale>
          <a:sx n="60" d="100"/>
          <a:sy n="60" d="100"/>
        </p:scale>
        <p:origin x="-606" y="-294"/>
      </p:cViewPr>
      <p:guideLst>
        <p:guide orient="horz" pos="3906"/>
        <p:guide orient="horz" pos="3770"/>
        <p:guide orient="horz" pos="3158"/>
        <p:guide orient="horz" pos="1003"/>
        <p:guide orient="horz" pos="391"/>
        <p:guide orient="horz" pos="142"/>
        <p:guide orient="horz" pos="4269"/>
        <p:guide orient="horz" pos="618"/>
        <p:guide pos="3120"/>
        <p:guide pos="6136"/>
        <p:guide pos="761"/>
        <p:guide pos="353"/>
        <p:guide pos="126"/>
      </p:guideLst>
    </p:cSldViewPr>
  </p:slideViewPr>
  <p:outlineViewPr>
    <p:cViewPr>
      <p:scale>
        <a:sx n="33" d="100"/>
        <a:sy n="33" d="100"/>
      </p:scale>
      <p:origin x="0" y="372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 showGuides="1">
      <p:cViewPr varScale="1">
        <p:scale>
          <a:sx n="50" d="100"/>
          <a:sy n="50" d="100"/>
        </p:scale>
        <p:origin x="-1932" y="-108"/>
      </p:cViewPr>
      <p:guideLst>
        <p:guide orient="horz" pos="3225"/>
        <p:guide pos="2237"/>
      </p:guideLst>
    </p:cSldViewPr>
  </p:notes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F:\MAPA%20GRAFICO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F:\MAPA%20GRAFICO.xlsx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Worksheet1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GB"/>
  <c:style val="7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0"/>
          <c:y val="1.4268254626783761E-2"/>
          <c:w val="1"/>
          <c:h val="0.9285110169377272"/>
        </c:manualLayout>
      </c:layout>
      <c:barChart>
        <c:barDir val="col"/>
        <c:grouping val="stacked"/>
        <c:ser>
          <c:idx val="0"/>
          <c:order val="0"/>
          <c:spPr>
            <a:ln w="19050">
              <a:solidFill>
                <a:schemeClr val="bg1"/>
              </a:solidFill>
            </a:ln>
          </c:spPr>
          <c:dPt>
            <c:idx val="0"/>
            <c:spPr>
              <a:solidFill>
                <a:schemeClr val="accent5">
                  <a:lumMod val="50000"/>
                </a:schemeClr>
              </a:solidFill>
              <a:ln w="19050">
                <a:solidFill>
                  <a:schemeClr val="bg1"/>
                </a:solidFill>
              </a:ln>
            </c:spPr>
          </c:dPt>
          <c:val>
            <c:numRef>
              <c:f>Sheet3!$M$6</c:f>
              <c:numCache>
                <c:formatCode>General</c:formatCode>
                <c:ptCount val="1"/>
                <c:pt idx="0">
                  <c:v>27</c:v>
                </c:pt>
              </c:numCache>
            </c:numRef>
          </c:val>
        </c:ser>
        <c:ser>
          <c:idx val="1"/>
          <c:order val="1"/>
          <c:spPr>
            <a:solidFill>
              <a:schemeClr val="accent5">
                <a:lumMod val="75000"/>
              </a:schemeClr>
            </a:solidFill>
            <a:ln w="19050">
              <a:solidFill>
                <a:schemeClr val="bg1"/>
              </a:solidFill>
            </a:ln>
          </c:spPr>
          <c:val>
            <c:numRef>
              <c:f>Sheet3!$M$7</c:f>
              <c:numCache>
                <c:formatCode>General</c:formatCode>
                <c:ptCount val="1"/>
                <c:pt idx="0">
                  <c:v>24</c:v>
                </c:pt>
              </c:numCache>
            </c:numRef>
          </c:val>
        </c:ser>
        <c:ser>
          <c:idx val="2"/>
          <c:order val="2"/>
          <c:spPr>
            <a:solidFill>
              <a:schemeClr val="accent5"/>
            </a:solidFill>
            <a:ln w="19050">
              <a:solidFill>
                <a:schemeClr val="bg1"/>
              </a:solidFill>
            </a:ln>
          </c:spPr>
          <c:val>
            <c:numRef>
              <c:f>Sheet3!$M$8</c:f>
              <c:numCache>
                <c:formatCode>General</c:formatCode>
                <c:ptCount val="1"/>
                <c:pt idx="0">
                  <c:v>22</c:v>
                </c:pt>
              </c:numCache>
            </c:numRef>
          </c:val>
        </c:ser>
        <c:ser>
          <c:idx val="3"/>
          <c:order val="3"/>
          <c:spPr>
            <a:solidFill>
              <a:schemeClr val="accent5">
                <a:lumMod val="60000"/>
                <a:lumOff val="40000"/>
              </a:schemeClr>
            </a:solidFill>
            <a:ln w="19050">
              <a:solidFill>
                <a:schemeClr val="bg1"/>
              </a:solidFill>
            </a:ln>
          </c:spPr>
          <c:val>
            <c:numRef>
              <c:f>Sheet3!$M$9</c:f>
              <c:numCache>
                <c:formatCode>General</c:formatCode>
                <c:ptCount val="1"/>
                <c:pt idx="0">
                  <c:v>9</c:v>
                </c:pt>
              </c:numCache>
            </c:numRef>
          </c:val>
        </c:ser>
        <c:ser>
          <c:idx val="4"/>
          <c:order val="4"/>
          <c:spPr>
            <a:solidFill>
              <a:schemeClr val="accent5">
                <a:lumMod val="40000"/>
                <a:lumOff val="60000"/>
              </a:schemeClr>
            </a:solidFill>
            <a:ln w="19050">
              <a:solidFill>
                <a:schemeClr val="bg1"/>
              </a:solidFill>
            </a:ln>
          </c:spPr>
          <c:val>
            <c:numRef>
              <c:f>Sheet3!$M$10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</c:ser>
        <c:ser>
          <c:idx val="5"/>
          <c:order val="5"/>
          <c:spPr>
            <a:solidFill>
              <a:schemeClr val="accent5">
                <a:lumMod val="20000"/>
                <a:lumOff val="80000"/>
              </a:schemeClr>
            </a:solidFill>
            <a:ln w="19050">
              <a:solidFill>
                <a:schemeClr val="bg1"/>
              </a:solidFill>
            </a:ln>
          </c:spPr>
          <c:val>
            <c:numRef>
              <c:f>Sheet3!$M$11</c:f>
              <c:numCache>
                <c:formatCode>General</c:formatCode>
                <c:ptCount val="1"/>
                <c:pt idx="0">
                  <c:v>11</c:v>
                </c:pt>
              </c:numCache>
            </c:numRef>
          </c:val>
        </c:ser>
        <c:gapWidth val="50"/>
        <c:overlap val="100"/>
        <c:axId val="71549312"/>
        <c:axId val="71550848"/>
      </c:barChart>
      <c:catAx>
        <c:axId val="71549312"/>
        <c:scaling>
          <c:orientation val="minMax"/>
        </c:scaling>
        <c:delete val="1"/>
        <c:axPos val="b"/>
        <c:tickLblPos val="none"/>
        <c:crossAx val="71550848"/>
        <c:crosses val="autoZero"/>
        <c:auto val="1"/>
        <c:lblAlgn val="ctr"/>
        <c:lblOffset val="100"/>
      </c:catAx>
      <c:valAx>
        <c:axId val="71550848"/>
        <c:scaling>
          <c:orientation val="minMax"/>
        </c:scaling>
        <c:delete val="1"/>
        <c:axPos val="l"/>
        <c:numFmt formatCode="General" sourceLinked="1"/>
        <c:tickLblPos val="none"/>
        <c:crossAx val="71549312"/>
        <c:crosses val="autoZero"/>
        <c:crossBetween val="between"/>
      </c:valAx>
    </c:plotArea>
    <c:plotVisOnly val="1"/>
    <c:dispBlanksAs val="gap"/>
  </c:chart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GB"/>
  <c:style val="8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8.3162414433278695E-3"/>
          <c:y val="1.7409856424010443E-2"/>
          <c:w val="0.94082287080819715"/>
          <c:h val="0.93458645794493556"/>
        </c:manualLayout>
      </c:layout>
      <c:barChart>
        <c:barDir val="col"/>
        <c:grouping val="stacked"/>
        <c:ser>
          <c:idx val="0"/>
          <c:order val="0"/>
          <c:spPr>
            <a:ln w="28575">
              <a:noFill/>
            </a:ln>
          </c:spPr>
          <c:val>
            <c:numRef>
              <c:f>Sheet3!$R$5</c:f>
              <c:numCache>
                <c:formatCode>General</c:formatCode>
                <c:ptCount val="1"/>
                <c:pt idx="0">
                  <c:v>64</c:v>
                </c:pt>
              </c:numCache>
            </c:numRef>
          </c:val>
        </c:ser>
        <c:ser>
          <c:idx val="1"/>
          <c:order val="1"/>
          <c:spPr>
            <a:ln>
              <a:solidFill>
                <a:schemeClr val="bg1"/>
              </a:solidFill>
            </a:ln>
          </c:spPr>
          <c:val>
            <c:numRef>
              <c:f>Sheet3!$R$6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</c:ser>
        <c:ser>
          <c:idx val="2"/>
          <c:order val="2"/>
          <c:spPr>
            <a:ln>
              <a:solidFill>
                <a:schemeClr val="bg1"/>
              </a:solidFill>
            </a:ln>
          </c:spPr>
          <c:val>
            <c:numRef>
              <c:f>Sheet3!$R$7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</c:ser>
        <c:ser>
          <c:idx val="3"/>
          <c:order val="3"/>
          <c:spPr>
            <a:ln>
              <a:solidFill>
                <a:schemeClr val="bg1"/>
              </a:solidFill>
            </a:ln>
          </c:spPr>
          <c:val>
            <c:numRef>
              <c:f>Sheet3!$R$8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</c:ser>
        <c:ser>
          <c:idx val="4"/>
          <c:order val="4"/>
          <c:spPr>
            <a:ln>
              <a:solidFill>
                <a:schemeClr val="bg1"/>
              </a:solidFill>
            </a:ln>
          </c:spPr>
          <c:val>
            <c:numRef>
              <c:f>Sheet3!$R$9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</c:ser>
        <c:ser>
          <c:idx val="5"/>
          <c:order val="5"/>
          <c:spPr>
            <a:ln>
              <a:solidFill>
                <a:schemeClr val="bg1"/>
              </a:solidFill>
            </a:ln>
          </c:spPr>
          <c:val>
            <c:numRef>
              <c:f>Sheet3!$R$10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</c:ser>
        <c:ser>
          <c:idx val="6"/>
          <c:order val="6"/>
          <c:spPr>
            <a:ln>
              <a:solidFill>
                <a:schemeClr val="bg1"/>
              </a:solidFill>
            </a:ln>
          </c:spPr>
          <c:val>
            <c:numRef>
              <c:f>Sheet3!$R$11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gapWidth val="50"/>
        <c:overlap val="100"/>
        <c:axId val="71961600"/>
        <c:axId val="71996160"/>
      </c:barChart>
      <c:catAx>
        <c:axId val="71961600"/>
        <c:scaling>
          <c:orientation val="minMax"/>
        </c:scaling>
        <c:delete val="1"/>
        <c:axPos val="b"/>
        <c:tickLblPos val="none"/>
        <c:crossAx val="71996160"/>
        <c:crosses val="autoZero"/>
        <c:auto val="1"/>
        <c:lblAlgn val="ctr"/>
        <c:lblOffset val="100"/>
      </c:catAx>
      <c:valAx>
        <c:axId val="71996160"/>
        <c:scaling>
          <c:orientation val="minMax"/>
        </c:scaling>
        <c:delete val="1"/>
        <c:axPos val="l"/>
        <c:numFmt formatCode="General" sourceLinked="1"/>
        <c:tickLblPos val="none"/>
        <c:crossAx val="71961600"/>
        <c:crosses val="autoZero"/>
        <c:crossBetween val="between"/>
      </c:valAx>
    </c:plotArea>
    <c:plotVisOnly val="1"/>
    <c:dispBlanksAs val="gap"/>
  </c:chart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GB"/>
  <c:style val="5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0"/>
          <c:y val="2.8619237084984293E-2"/>
          <c:w val="0.97070019610104974"/>
          <c:h val="0.89658418744681556"/>
        </c:manualLayout>
      </c:layout>
      <c:barChart>
        <c:barDir val="col"/>
        <c:grouping val="stacked"/>
        <c:ser>
          <c:idx val="0"/>
          <c:order val="0"/>
          <c:spPr>
            <a:solidFill>
              <a:schemeClr val="accent3">
                <a:lumMod val="50000"/>
              </a:schemeClr>
            </a:solidFill>
          </c:spPr>
          <c:val>
            <c:numRef>
              <c:f>Sheet3!$W$6</c:f>
              <c:numCache>
                <c:formatCode>General</c:formatCode>
                <c:ptCount val="1"/>
                <c:pt idx="0">
                  <c:v>27</c:v>
                </c:pt>
              </c:numCache>
            </c:numRef>
          </c:val>
        </c:ser>
        <c:ser>
          <c:idx val="1"/>
          <c:order val="1"/>
          <c:spPr>
            <a:solidFill>
              <a:schemeClr val="accent3">
                <a:lumMod val="75000"/>
              </a:schemeClr>
            </a:solidFill>
          </c:spPr>
          <c:val>
            <c:numRef>
              <c:f>Sheet3!$W$7</c:f>
              <c:numCache>
                <c:formatCode>General</c:formatCode>
                <c:ptCount val="1"/>
                <c:pt idx="0">
                  <c:v>25</c:v>
                </c:pt>
              </c:numCache>
            </c:numRef>
          </c:val>
        </c:ser>
        <c:ser>
          <c:idx val="2"/>
          <c:order val="2"/>
          <c:spPr>
            <a:solidFill>
              <a:schemeClr val="accent3"/>
            </a:solidFill>
          </c:spPr>
          <c:val>
            <c:numRef>
              <c:f>Sheet3!$W$8</c:f>
              <c:numCache>
                <c:formatCode>General</c:formatCode>
                <c:ptCount val="1"/>
                <c:pt idx="0">
                  <c:v>17</c:v>
                </c:pt>
              </c:numCache>
            </c:numRef>
          </c:val>
        </c:ser>
        <c:ser>
          <c:idx val="3"/>
          <c:order val="3"/>
          <c:spPr>
            <a:solidFill>
              <a:schemeClr val="accent3">
                <a:lumMod val="60000"/>
                <a:lumOff val="40000"/>
              </a:schemeClr>
            </a:solidFill>
          </c:spPr>
          <c:val>
            <c:numRef>
              <c:f>Sheet3!$W$9</c:f>
              <c:numCache>
                <c:formatCode>General</c:formatCode>
                <c:ptCount val="1"/>
                <c:pt idx="0">
                  <c:v>17</c:v>
                </c:pt>
              </c:numCache>
            </c:numRef>
          </c:val>
        </c:ser>
        <c:ser>
          <c:idx val="4"/>
          <c:order val="4"/>
          <c:spPr>
            <a:solidFill>
              <a:schemeClr val="accent3">
                <a:lumMod val="40000"/>
                <a:lumOff val="60000"/>
              </a:schemeClr>
            </a:solidFill>
          </c:spPr>
          <c:val>
            <c:numRef>
              <c:f>Sheet3!$W$10</c:f>
              <c:numCache>
                <c:formatCode>General</c:formatCode>
                <c:ptCount val="1"/>
                <c:pt idx="0">
                  <c:v>11</c:v>
                </c:pt>
              </c:numCache>
            </c:numRef>
          </c:val>
        </c:ser>
        <c:ser>
          <c:idx val="5"/>
          <c:order val="5"/>
          <c:spPr>
            <a:solidFill>
              <a:schemeClr val="accent3">
                <a:lumMod val="20000"/>
                <a:lumOff val="80000"/>
              </a:schemeClr>
            </a:solidFill>
          </c:spPr>
          <c:val>
            <c:numRef>
              <c:f>Sheet3!$W$11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gapWidth val="48"/>
        <c:overlap val="100"/>
        <c:axId val="72120960"/>
        <c:axId val="72028544"/>
      </c:barChart>
      <c:catAx>
        <c:axId val="72120960"/>
        <c:scaling>
          <c:orientation val="minMax"/>
        </c:scaling>
        <c:delete val="1"/>
        <c:axPos val="b"/>
        <c:tickLblPos val="none"/>
        <c:crossAx val="72028544"/>
        <c:crosses val="autoZero"/>
        <c:auto val="1"/>
        <c:lblAlgn val="ctr"/>
        <c:lblOffset val="100"/>
      </c:catAx>
      <c:valAx>
        <c:axId val="72028544"/>
        <c:scaling>
          <c:orientation val="minMax"/>
        </c:scaling>
        <c:delete val="1"/>
        <c:axPos val="l"/>
        <c:numFmt formatCode="General" sourceLinked="1"/>
        <c:tickLblPos val="none"/>
        <c:crossAx val="72120960"/>
        <c:crosses val="autoZero"/>
        <c:crossBetween val="between"/>
      </c:valAx>
    </c:plotArea>
    <c:plotVisOnly val="1"/>
    <c:dispBlanksAs val="gap"/>
  </c:chart>
  <c:externalData r:id="rId2"/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image" Target="../media/image3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421" tIns="48712" rIns="97421" bIns="48712" numCol="1" anchor="t" anchorCtr="0" compatLnSpc="1">
            <a:prstTxWarp prst="textNoShape">
              <a:avLst/>
            </a:prstTxWarp>
          </a:bodyPr>
          <a:lstStyle>
            <a:lvl1pPr defTabSz="973087">
              <a:defRPr sz="1200" b="0" i="0"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4313" y="0"/>
            <a:ext cx="3074987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421" tIns="48712" rIns="97421" bIns="48712" numCol="1" anchor="t" anchorCtr="0" compatLnSpc="1">
            <a:prstTxWarp prst="textNoShape">
              <a:avLst/>
            </a:prstTxWarp>
          </a:bodyPr>
          <a:lstStyle>
            <a:lvl1pPr algn="r" defTabSz="973087">
              <a:defRPr sz="1200" b="0" i="0"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11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421" tIns="48712" rIns="97421" bIns="48712" numCol="1" anchor="b" anchorCtr="0" compatLnSpc="1">
            <a:prstTxWarp prst="textNoShape">
              <a:avLst/>
            </a:prstTxWarp>
          </a:bodyPr>
          <a:lstStyle>
            <a:lvl1pPr defTabSz="973087">
              <a:defRPr sz="1200" b="0" i="0"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</p:spTree>
    <p:extLst>
      <p:ext uri="{BB962C8B-B14F-4D97-AF65-F5344CB8AC3E}">
        <p14:creationId xmlns="" xmlns:p14="http://schemas.microsoft.com/office/powerpoint/2010/main" val="32905804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421" tIns="48712" rIns="97421" bIns="48712" numCol="1" anchor="t" anchorCtr="0" compatLnSpc="1">
            <a:prstTxWarp prst="textNoShape">
              <a:avLst/>
            </a:prstTxWarp>
          </a:bodyPr>
          <a:lstStyle>
            <a:lvl1pPr defTabSz="973087">
              <a:defRPr sz="1200" b="0" i="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4313" y="0"/>
            <a:ext cx="3074987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421" tIns="48712" rIns="97421" bIns="48712" numCol="1" anchor="t" anchorCtr="0" compatLnSpc="1">
            <a:prstTxWarp prst="textNoShape">
              <a:avLst/>
            </a:prstTxWarp>
          </a:bodyPr>
          <a:lstStyle>
            <a:lvl1pPr algn="r" defTabSz="973087">
              <a:defRPr sz="1200" b="0" i="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66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82638" y="768350"/>
            <a:ext cx="554037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6150" y="4862513"/>
            <a:ext cx="5207000" cy="460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421" tIns="48712" rIns="97421" bIns="48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421" tIns="48712" rIns="97421" bIns="48712" numCol="1" anchor="b" anchorCtr="0" compatLnSpc="1">
            <a:prstTxWarp prst="textNoShape">
              <a:avLst/>
            </a:prstTxWarp>
          </a:bodyPr>
          <a:lstStyle>
            <a:lvl1pPr defTabSz="973087">
              <a:defRPr sz="1200" b="0" i="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</p:spTree>
    <p:extLst>
      <p:ext uri="{BB962C8B-B14F-4D97-AF65-F5344CB8AC3E}">
        <p14:creationId xmlns="" xmlns:p14="http://schemas.microsoft.com/office/powerpoint/2010/main" val="40116391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</p:spTree>
    <p:extLst>
      <p:ext uri="{BB962C8B-B14F-4D97-AF65-F5344CB8AC3E}">
        <p14:creationId xmlns="" xmlns:p14="http://schemas.microsoft.com/office/powerpoint/2010/main" val="26799513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7875" y="766763"/>
            <a:ext cx="5545138" cy="3840162"/>
          </a:xfrm>
          <a:ln/>
        </p:spPr>
      </p:sp>
      <p:sp>
        <p:nvSpPr>
          <p:cNvPr id="209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9602" y="4861158"/>
            <a:ext cx="5680103" cy="4605821"/>
          </a:xfrm>
          <a:noFill/>
        </p:spPr>
        <p:txBody>
          <a:bodyPr/>
          <a:lstStyle/>
          <a:p>
            <a:pPr marL="236011" indent="-236011" defTabSz="944043"/>
            <a:endParaRPr lang="fr-FR" dirty="0" smtClean="0">
              <a:latin typeface="Times New Roman" pitchFamily="18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82638" y="768350"/>
            <a:ext cx="5540375" cy="3836988"/>
          </a:xfrm>
          <a:ln/>
        </p:spPr>
      </p:sp>
      <p:sp>
        <p:nvSpPr>
          <p:cNvPr id="21606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smtClean="0">
              <a:latin typeface="Times New Roman" pitchFamily="18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82638" y="768350"/>
            <a:ext cx="5540375" cy="3836988"/>
          </a:xfrm>
          <a:ln/>
        </p:spPr>
      </p:sp>
      <p:sp>
        <p:nvSpPr>
          <p:cNvPr id="21606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smtClean="0">
              <a:latin typeface="Times New Roman" pitchFamily="18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782638" y="768350"/>
            <a:ext cx="5540375" cy="3836988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>
          <a:xfrm>
            <a:off x="4020946" y="9721155"/>
            <a:ext cx="3076695" cy="511812"/>
          </a:xfrm>
          <a:prstGeom prst="rect">
            <a:avLst/>
          </a:prstGeom>
        </p:spPr>
        <p:txBody>
          <a:bodyPr lIns="95116" tIns="47558" rIns="95116" bIns="47558"/>
          <a:lstStyle/>
          <a:p>
            <a:fld id="{4C67A0E0-88E8-4E77-9C57-32FB34AF6640}" type="slidenum">
              <a:rPr lang="pt-PT" smtClean="0">
                <a:solidFill>
                  <a:prstClr val="black"/>
                </a:solidFill>
              </a:rPr>
              <a:pPr/>
              <a:t>2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321638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782638" y="768350"/>
            <a:ext cx="5540375" cy="3836988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>
          <a:xfrm>
            <a:off x="4020946" y="9721155"/>
            <a:ext cx="3076695" cy="511812"/>
          </a:xfrm>
          <a:prstGeom prst="rect">
            <a:avLst/>
          </a:prstGeom>
        </p:spPr>
        <p:txBody>
          <a:bodyPr lIns="95116" tIns="47558" rIns="95116" bIns="47558"/>
          <a:lstStyle/>
          <a:p>
            <a:fld id="{4C67A0E0-88E8-4E77-9C57-32FB34AF6640}" type="slidenum">
              <a:rPr lang="pt-PT" smtClean="0">
                <a:solidFill>
                  <a:prstClr val="black"/>
                </a:solidFill>
              </a:rPr>
              <a:pPr/>
              <a:t>3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321638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782638" y="768350"/>
            <a:ext cx="5540375" cy="3836988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>
          <a:xfrm>
            <a:off x="4020946" y="9721155"/>
            <a:ext cx="3076695" cy="511812"/>
          </a:xfrm>
          <a:prstGeom prst="rect">
            <a:avLst/>
          </a:prstGeom>
        </p:spPr>
        <p:txBody>
          <a:bodyPr lIns="95116" tIns="47558" rIns="95116" bIns="47558"/>
          <a:lstStyle/>
          <a:p>
            <a:fld id="{4C67A0E0-88E8-4E77-9C57-32FB34AF6640}" type="slidenum">
              <a:rPr lang="pt-PT" smtClean="0">
                <a:solidFill>
                  <a:prstClr val="black"/>
                </a:solidFill>
              </a:rPr>
              <a:pPr/>
              <a:t>4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321638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782638" y="768350"/>
            <a:ext cx="5540375" cy="3836988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>
          <a:xfrm>
            <a:off x="4020946" y="9721155"/>
            <a:ext cx="3076695" cy="511812"/>
          </a:xfrm>
          <a:prstGeom prst="rect">
            <a:avLst/>
          </a:prstGeom>
        </p:spPr>
        <p:txBody>
          <a:bodyPr lIns="95116" tIns="47558" rIns="95116" bIns="47558"/>
          <a:lstStyle/>
          <a:p>
            <a:fld id="{4C67A0E0-88E8-4E77-9C57-32FB34AF6640}" type="slidenum">
              <a:rPr lang="pt-PT" smtClean="0">
                <a:solidFill>
                  <a:prstClr val="black"/>
                </a:solidFill>
              </a:rPr>
              <a:pPr/>
              <a:t>5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321638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82638" y="768350"/>
            <a:ext cx="5540375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021191" y="9721243"/>
            <a:ext cx="3076473" cy="511731"/>
          </a:xfrm>
          <a:prstGeom prst="rect">
            <a:avLst/>
          </a:prstGeom>
        </p:spPr>
        <p:txBody>
          <a:bodyPr lIns="94403" tIns="47201" rIns="94403" bIns="47201"/>
          <a:lstStyle/>
          <a:p>
            <a:fld id="{A9AFD2CA-67F7-45A9-BF45-318F1AD48F20}" type="slidenum">
              <a:rPr lang="pt-PT" smtClean="0"/>
              <a:pPr/>
              <a:t>8</a:t>
            </a:fld>
            <a:endParaRPr lang="pt-PT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</p:spTree>
    <p:extLst>
      <p:ext uri="{BB962C8B-B14F-4D97-AF65-F5344CB8AC3E}">
        <p14:creationId xmlns="" xmlns:p14="http://schemas.microsoft.com/office/powerpoint/2010/main" val="8585563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82638" y="768350"/>
            <a:ext cx="5540375" cy="3836988"/>
          </a:xfrm>
          <a:ln/>
        </p:spPr>
      </p:sp>
      <p:sp>
        <p:nvSpPr>
          <p:cNvPr id="21606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dirty="0" smtClean="0">
              <a:latin typeface="Times New Roman" pitchFamily="18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82638" y="768350"/>
            <a:ext cx="5540375" cy="3836988"/>
          </a:xfrm>
          <a:ln/>
        </p:spPr>
      </p:sp>
      <p:sp>
        <p:nvSpPr>
          <p:cNvPr id="4301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 dirty="0" smtClean="0">
              <a:latin typeface="Times New Roman" pitchFamily="18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458"/>
          <a:stretch/>
        </p:blipFill>
        <p:spPr>
          <a:xfrm>
            <a:off x="7814460" y="6409436"/>
            <a:ext cx="1380601" cy="39801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781" y="6370701"/>
            <a:ext cx="465582" cy="429768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1228" y="6364768"/>
            <a:ext cx="725752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 advClick="0">
        <p:zoom/>
      </p:transition>
    </mc:Choice>
    <mc:Fallback>
      <p:transition advClick="0">
        <p:zo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2900" y="6384528"/>
            <a:ext cx="1368000" cy="39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112" y="6366275"/>
            <a:ext cx="1639939" cy="46665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768" y="6407288"/>
            <a:ext cx="3657600" cy="353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 advClick="0">
        <p:zoom/>
      </p:transition>
    </mc:Choice>
    <mc:Fallback>
      <p:transition advClick="0">
        <p:zo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elementográficoverde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01197"/>
            <a:ext cx="561082" cy="561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458"/>
          <a:stretch/>
        </p:blipFill>
        <p:spPr>
          <a:xfrm>
            <a:off x="7814460" y="6409436"/>
            <a:ext cx="1380601" cy="39801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781" y="6370701"/>
            <a:ext cx="465582" cy="429768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1228" y="6364768"/>
            <a:ext cx="725752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499071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 advClick="0">
        <p:zoom/>
      </p:transition>
    </mc:Choice>
    <mc:Fallback>
      <p:transition advClick="0">
        <p:zo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9526563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 advClick="0">
        <p:zoom/>
      </p:transition>
    </mc:Choice>
    <mc:Fallback>
      <p:transition advClick="0">
        <p:zo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01725" y="50800"/>
            <a:ext cx="8420100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9" tIns="45714" rIns="91429" bIns="4571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42950" y="1422400"/>
            <a:ext cx="84201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9" tIns="45714" rIns="91429" bIns="457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56" r:id="rId1"/>
    <p:sldLayoutId id="2147484052" r:id="rId2"/>
    <p:sldLayoutId id="2147484069" r:id="rId3"/>
    <p:sldLayoutId id="2147484072" r:id="rId4"/>
  </p:sldLayoutIdLst>
  <mc:AlternateContent xmlns:mc="http://schemas.openxmlformats.org/markup-compatibility/2006">
    <mc:Choice xmlns="" xmlns:p14="http://schemas.microsoft.com/office/powerpoint/2010/main" Requires="p14">
      <p:transition p14:dur="10" advClick="0">
        <p:zoom/>
      </p:transition>
    </mc:Choice>
    <mc:Fallback>
      <p:transition advClick="0">
        <p:zoom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800">
          <a:solidFill>
            <a:srgbClr val="C00000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800">
          <a:solidFill>
            <a:srgbClr val="C00000"/>
          </a:solidFill>
          <a:latin typeface="Arial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800">
          <a:solidFill>
            <a:srgbClr val="C00000"/>
          </a:solidFill>
          <a:latin typeface="Arial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800">
          <a:solidFill>
            <a:srgbClr val="C00000"/>
          </a:solidFill>
          <a:latin typeface="Arial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800">
          <a:solidFill>
            <a:srgbClr val="C00000"/>
          </a:solidFill>
          <a:latin typeface="Arial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3500" b="1">
          <a:solidFill>
            <a:schemeClr val="folHlink"/>
          </a:solidFill>
          <a:latin typeface="Arial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3500" b="1">
          <a:solidFill>
            <a:schemeClr val="folHlink"/>
          </a:solidFill>
          <a:latin typeface="Arial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3500" b="1">
          <a:solidFill>
            <a:schemeClr val="folHlink"/>
          </a:solidFill>
          <a:latin typeface="Arial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3500" b="1">
          <a:solidFill>
            <a:schemeClr val="folHlink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5182F"/>
        </a:buClr>
        <a:buFont typeface="Wingdings" pitchFamily="2" charset="2"/>
        <a:buChar char="Ø"/>
        <a:defRPr sz="3200">
          <a:solidFill>
            <a:srgbClr val="5F5F5F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02F00"/>
        </a:buClr>
        <a:buChar char="–"/>
        <a:defRPr sz="2800">
          <a:solidFill>
            <a:srgbClr val="5F5F5F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DC2B00"/>
        </a:buClr>
        <a:buChar char="•"/>
        <a:defRPr sz="2400">
          <a:solidFill>
            <a:srgbClr val="5F5F5F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EE1D1D"/>
        </a:buClr>
        <a:buFont typeface="Wingdings" pitchFamily="2" charset="2"/>
        <a:buChar char="§"/>
        <a:defRPr sz="2000">
          <a:solidFill>
            <a:srgbClr val="5F5F5F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F32126"/>
        </a:buClr>
        <a:buChar char="–"/>
        <a:defRPr sz="2000">
          <a:solidFill>
            <a:srgbClr val="5F5F5F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F32126"/>
        </a:buClr>
        <a:buChar char="–"/>
        <a:defRPr sz="2000" b="1">
          <a:solidFill>
            <a:schemeClr val="bg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F32126"/>
        </a:buClr>
        <a:buChar char="–"/>
        <a:defRPr sz="2000" b="1">
          <a:solidFill>
            <a:schemeClr val="bg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F32126"/>
        </a:buClr>
        <a:buChar char="–"/>
        <a:defRPr sz="2000" b="1">
          <a:solidFill>
            <a:schemeClr val="bg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F32126"/>
        </a:buClr>
        <a:buChar char="–"/>
        <a:defRPr sz="2000" b="1">
          <a:solidFill>
            <a:schemeClr val="bg2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image" Target="../media/image25.jpeg"/><Relationship Id="rId18" Type="http://schemas.openxmlformats.org/officeDocument/2006/relationships/image" Target="../media/image30.jpe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9.jpeg"/><Relationship Id="rId12" Type="http://schemas.openxmlformats.org/officeDocument/2006/relationships/image" Target="../media/image24.jpeg"/><Relationship Id="rId17" Type="http://schemas.openxmlformats.org/officeDocument/2006/relationships/image" Target="../media/image29.jpeg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28.jpeg"/><Relationship Id="rId1" Type="http://schemas.openxmlformats.org/officeDocument/2006/relationships/tags" Target="../tags/tag1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jpeg"/><Relationship Id="rId15" Type="http://schemas.openxmlformats.org/officeDocument/2006/relationships/image" Target="../media/image27.jpeg"/><Relationship Id="rId10" Type="http://schemas.openxmlformats.org/officeDocument/2006/relationships/image" Target="../media/image22.jpeg"/><Relationship Id="rId19" Type="http://schemas.openxmlformats.org/officeDocument/2006/relationships/image" Target="../media/image31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Relationship Id="rId1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996"/>
          <a:stretch/>
        </p:blipFill>
        <p:spPr bwMode="auto">
          <a:xfrm>
            <a:off x="13117" y="223210"/>
            <a:ext cx="2859440" cy="1772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2276" y="318205"/>
            <a:ext cx="1219728" cy="158282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484" y="6246686"/>
            <a:ext cx="3657600" cy="35356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219437" y="2312876"/>
            <a:ext cx="8489480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7313" algn="r" defTabSz="801688"/>
            <a:r>
              <a:rPr lang="pt-PT" i="0" dirty="0">
                <a:solidFill>
                  <a:srgbClr val="669E24"/>
                </a:solidFill>
                <a:latin typeface="Calibri Light" pitchFamily="34" charset="0"/>
                <a:cs typeface="+mn-cs"/>
              </a:rPr>
              <a:t>SEMINÁRIO</a:t>
            </a:r>
            <a:r>
              <a:rPr lang="pt-PT" sz="3600" i="0" dirty="0">
                <a:solidFill>
                  <a:srgbClr val="669E24"/>
                </a:solidFill>
                <a:latin typeface="Calibri Light" pitchFamily="34" charset="0"/>
                <a:cs typeface="+mn-cs"/>
              </a:rPr>
              <a:t> </a:t>
            </a:r>
            <a:endParaRPr lang="pt-PT" sz="3600" i="0" dirty="0" smtClean="0">
              <a:solidFill>
                <a:srgbClr val="669E24"/>
              </a:solidFill>
              <a:latin typeface="Calibri Light" pitchFamily="34" charset="0"/>
              <a:cs typeface="+mn-cs"/>
            </a:endParaRPr>
          </a:p>
          <a:p>
            <a:pPr marL="87313" algn="r" defTabSz="801688"/>
            <a:r>
              <a:rPr lang="pt-PT" sz="2900" b="0" i="0" cap="small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+mn-cs"/>
              </a:rPr>
              <a:t>“Os Fundos de Coesão no Novo Período de Programação 2014-2020”</a:t>
            </a:r>
          </a:p>
        </p:txBody>
      </p:sp>
      <p:sp>
        <p:nvSpPr>
          <p:cNvPr id="10" name="Rectangle 9"/>
          <p:cNvSpPr/>
          <p:nvPr/>
        </p:nvSpPr>
        <p:spPr>
          <a:xfrm>
            <a:off x="3692736" y="4138625"/>
            <a:ext cx="597678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8016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96C11F"/>
                </a:solidFill>
                <a:effectLst/>
                <a:uLnTx/>
                <a:uFillTx/>
              </a:rPr>
              <a:t>Dina Ferreira</a:t>
            </a:r>
          </a:p>
          <a:p>
            <a:pPr marL="0" marR="0" lvl="0" indent="0" algn="r" defTabSz="8016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600" b="0" i="0" kern="0" dirty="0" smtClean="0">
                <a:solidFill>
                  <a:schemeClr val="tx1">
                    <a:lumMod val="50000"/>
                  </a:schemeClr>
                </a:solidFill>
              </a:rPr>
              <a:t>Vogal do Conselho Diretivo</a:t>
            </a:r>
            <a:r>
              <a:rPr kumimoji="0" lang="pt-PT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96C11F"/>
                </a:solidFill>
                <a:effectLst/>
                <a:uLnTx/>
                <a:uFillTx/>
              </a:rPr>
              <a:t/>
            </a:r>
            <a:br>
              <a:rPr kumimoji="0" lang="pt-PT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96C11F"/>
                </a:solidFill>
                <a:effectLst/>
                <a:uLnTx/>
                <a:uFillTx/>
              </a:rPr>
            </a:br>
            <a:r>
              <a:rPr kumimoji="0" lang="pt-PT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662622"/>
                </a:solidFill>
                <a:effectLst/>
                <a:uLnTx/>
                <a:uFillTx/>
              </a:rPr>
              <a:t>Instituto Financeiro Desenvolvimento Regional, IP </a:t>
            </a:r>
            <a:br>
              <a:rPr kumimoji="0" lang="pt-PT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662622"/>
                </a:solidFill>
                <a:effectLst/>
                <a:uLnTx/>
                <a:uFillTx/>
              </a:rPr>
            </a:br>
            <a:endParaRPr kumimoji="0" lang="pt-PT" sz="1800" b="0" i="0" u="none" strike="noStrike" kern="0" cap="none" spc="0" normalizeH="0" baseline="0" noProof="0" dirty="0" smtClean="0">
              <a:ln>
                <a:noFill/>
              </a:ln>
              <a:solidFill>
                <a:srgbClr val="662622"/>
              </a:solidFill>
              <a:effectLst/>
              <a:uLnTx/>
              <a:uFillTx/>
            </a:endParaRPr>
          </a:p>
          <a:p>
            <a:pPr marL="0" marR="0" lvl="0" indent="0" algn="r" defTabSz="8016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29 maio 2013</a:t>
            </a:r>
          </a:p>
          <a:p>
            <a:pPr marL="0" marR="0" lvl="0" indent="0" algn="r" defTabSz="8016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400" i="0" kern="0" spc="300" dirty="0">
                <a:solidFill>
                  <a:srgbClr val="4F5355"/>
                </a:solidFill>
              </a:rPr>
              <a:t>Auditório da Universidade dos Açores</a:t>
            </a:r>
          </a:p>
          <a:p>
            <a:pPr marL="0" marR="0" lvl="0" indent="0" algn="r" defTabSz="8016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400" i="0" u="none" strike="noStrike" kern="0" cap="none" spc="300" normalizeH="0" baseline="0" noProof="0" dirty="0" smtClean="0">
                <a:ln>
                  <a:noFill/>
                </a:ln>
                <a:solidFill>
                  <a:srgbClr val="4F5355"/>
                </a:solidFill>
                <a:effectLst/>
                <a:uLnTx/>
                <a:uFillTx/>
              </a:rPr>
              <a:t>Ponta Delgada</a:t>
            </a:r>
            <a:endParaRPr kumimoji="0" lang="pt-PT" sz="1400" i="0" u="none" strike="noStrike" kern="0" cap="none" spc="300" normalizeH="0" baseline="0" noProof="0" dirty="0">
              <a:ln>
                <a:noFill/>
              </a:ln>
              <a:solidFill>
                <a:srgbClr val="4F5355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89459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 advClick="0">
        <p:zoom/>
      </p:transition>
    </mc:Choice>
    <mc:Fallback>
      <p:transition advClick="0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7" y="3340104"/>
            <a:ext cx="5406951" cy="31972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484" y="115888"/>
            <a:ext cx="5574530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3392" y="2024844"/>
            <a:ext cx="4295775" cy="3419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5769358" y="288577"/>
            <a:ext cx="395980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2800" i="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Definição </a:t>
            </a:r>
            <a:r>
              <a:rPr lang="pt-PT" sz="2800" i="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estratégica do “Novo QREN”</a:t>
            </a:r>
          </a:p>
        </p:txBody>
      </p:sp>
    </p:spTree>
    <p:extLst>
      <p:ext uri="{BB962C8B-B14F-4D97-AF65-F5344CB8AC3E}">
        <p14:creationId xmlns="" xmlns:p14="http://schemas.microsoft.com/office/powerpoint/2010/main" val="32747402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 advClick="0">
        <p:zoom/>
      </p:transition>
    </mc:Choice>
    <mc:Fallback>
      <p:transition advClick="0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Rectangle 86"/>
          <p:cNvSpPr>
            <a:spLocks noChangeArrowheads="1"/>
          </p:cNvSpPr>
          <p:nvPr/>
        </p:nvSpPr>
        <p:spPr bwMode="auto">
          <a:xfrm>
            <a:off x="1812540" y="233500"/>
            <a:ext cx="8001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pt-P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t-BR" sz="2100" i="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QREN Agendas Operacionais Temáticas</a:t>
            </a:r>
            <a:endParaRPr lang="pt-PT" sz="2100" i="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98844" y="1232756"/>
            <a:ext cx="8674636" cy="5768847"/>
            <a:chOff x="598844" y="1008525"/>
            <a:chExt cx="8674636" cy="5768847"/>
          </a:xfrm>
        </p:grpSpPr>
        <p:sp>
          <p:nvSpPr>
            <p:cNvPr id="89" name="TextBox 3"/>
            <p:cNvSpPr txBox="1"/>
            <p:nvPr/>
          </p:nvSpPr>
          <p:spPr>
            <a:xfrm>
              <a:off x="895588" y="1164038"/>
              <a:ext cx="3060000" cy="648000"/>
            </a:xfrm>
            <a:prstGeom prst="rect">
              <a:avLst/>
            </a:prstGeom>
            <a:solidFill>
              <a:srgbClr val="27859C"/>
            </a:solidFill>
            <a:ln>
              <a:noFill/>
            </a:ln>
          </p:spPr>
          <p:txBody>
            <a:bodyPr wrap="none" rtlCol="0">
              <a:spAutoFit/>
            </a:bodyPr>
            <a:lstStyle>
              <a:defPPr>
                <a:defRPr lang="pt-PT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PT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Potencial Humano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PT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40%</a:t>
              </a:r>
              <a:endParaRPr kumimoji="0" lang="pt-PT" sz="1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90" name="TextBox 4"/>
            <p:cNvSpPr txBox="1"/>
            <p:nvPr/>
          </p:nvSpPr>
          <p:spPr>
            <a:xfrm>
              <a:off x="3968114" y="1164038"/>
              <a:ext cx="2412000" cy="648000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>
              <a:noFill/>
            </a:ln>
          </p:spPr>
          <p:txBody>
            <a:bodyPr wrap="none" lIns="0" rIns="0" rtlCol="0">
              <a:spAutoFit/>
            </a:bodyPr>
            <a:lstStyle>
              <a:defPPr>
                <a:defRPr lang="pt-PT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PT" sz="17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Fatores de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PT" sz="17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 Competitividade  </a:t>
              </a:r>
              <a:r>
                <a:rPr kumimoji="0" lang="pt-PT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29%</a:t>
              </a:r>
              <a:endParaRPr kumimoji="0" lang="pt-PT" sz="1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91" name="TextBox 5"/>
            <p:cNvSpPr txBox="1"/>
            <p:nvPr/>
          </p:nvSpPr>
          <p:spPr>
            <a:xfrm>
              <a:off x="6404516" y="1164038"/>
              <a:ext cx="2628000" cy="648000"/>
            </a:xfrm>
            <a:prstGeom prst="rect">
              <a:avLst/>
            </a:prstGeom>
            <a:solidFill>
              <a:srgbClr val="9BBB59">
                <a:lumMod val="50000"/>
              </a:srgbClr>
            </a:solidFill>
            <a:ln>
              <a:noFill/>
            </a:ln>
          </p:spPr>
          <p:txBody>
            <a:bodyPr wrap="square" lIns="0" rIns="0" rtlCol="0">
              <a:spAutoFit/>
            </a:bodyPr>
            <a:lstStyle>
              <a:defPPr>
                <a:defRPr lang="pt-PT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PT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Valorização </a:t>
              </a:r>
              <a:r>
                <a:rPr kumimoji="0" lang="pt-PT" sz="1800" b="1" i="0" u="none" strike="noStrike" kern="1200" cap="none" spc="-15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do </a:t>
              </a:r>
              <a:r>
                <a:rPr kumimoji="0" lang="pt-PT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Território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PT" sz="18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3</a:t>
              </a:r>
              <a:r>
                <a:rPr kumimoji="0" lang="pt-PT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0%</a:t>
              </a:r>
              <a:endParaRPr kumimoji="0" lang="pt-PT" sz="1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grpSp>
          <p:nvGrpSpPr>
            <p:cNvPr id="92" name="Group 91"/>
            <p:cNvGrpSpPr/>
            <p:nvPr/>
          </p:nvGrpSpPr>
          <p:grpSpPr>
            <a:xfrm>
              <a:off x="919760" y="6227210"/>
              <a:ext cx="2736000" cy="109313"/>
              <a:chOff x="6012160" y="3679727"/>
              <a:chExt cx="2160000" cy="109313"/>
            </a:xfrm>
          </p:grpSpPr>
          <p:cxnSp>
            <p:nvCxnSpPr>
              <p:cNvPr id="123" name="Straight Connector 122"/>
              <p:cNvCxnSpPr/>
              <p:nvPr/>
            </p:nvCxnSpPr>
            <p:spPr>
              <a:xfrm>
                <a:off x="6012160" y="3789040"/>
                <a:ext cx="2160000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124" name="Straight Connector 123"/>
              <p:cNvCxnSpPr/>
              <p:nvPr/>
            </p:nvCxnSpPr>
            <p:spPr>
              <a:xfrm>
                <a:off x="6012160" y="3681040"/>
                <a:ext cx="0" cy="108000"/>
              </a:xfrm>
              <a:prstGeom prst="line">
                <a:avLst/>
              </a:prstGeom>
              <a:noFill/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125" name="Straight Connector 124"/>
              <p:cNvCxnSpPr/>
              <p:nvPr/>
            </p:nvCxnSpPr>
            <p:spPr>
              <a:xfrm>
                <a:off x="8172160" y="3679727"/>
                <a:ext cx="0" cy="108000"/>
              </a:xfrm>
              <a:prstGeom prst="line">
                <a:avLst/>
              </a:prstGeom>
              <a:noFill/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graphicFrame>
          <p:nvGraphicFramePr>
            <p:cNvPr id="93" name="Chart 92"/>
            <p:cNvGraphicFramePr>
              <a:graphicFrameLocks/>
            </p:cNvGraphicFramePr>
            <p:nvPr>
              <p:extLst>
                <p:ext uri="{D42A27DB-BD31-4B8C-83A1-F6EECF244321}">
                  <p14:modId xmlns="" xmlns:p14="http://schemas.microsoft.com/office/powerpoint/2010/main" val="1676370121"/>
                </p:ext>
              </p:extLst>
            </p:nvPr>
          </p:nvGraphicFramePr>
          <p:xfrm>
            <a:off x="598844" y="1106562"/>
            <a:ext cx="3437528" cy="552457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94" name="Rectangle 93"/>
            <p:cNvSpPr/>
            <p:nvPr/>
          </p:nvSpPr>
          <p:spPr>
            <a:xfrm>
              <a:off x="1500663" y="5335762"/>
              <a:ext cx="172819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pt-PT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PT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27%  Infraestruturas </a:t>
              </a:r>
              <a:r>
                <a:rPr kumimoji="0" lang="pt-PT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de Rede Social </a:t>
              </a:r>
            </a:p>
          </p:txBody>
        </p:sp>
        <p:sp>
          <p:nvSpPr>
            <p:cNvPr id="95" name="Rectangle 94"/>
            <p:cNvSpPr/>
            <p:nvPr/>
          </p:nvSpPr>
          <p:spPr>
            <a:xfrm>
              <a:off x="1500663" y="4263701"/>
              <a:ext cx="172819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pt-PT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PT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24%  </a:t>
              </a:r>
              <a:r>
                <a:rPr kumimoji="0" lang="pt-PT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Qualificação Inicial</a:t>
              </a: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1267504" y="3285297"/>
              <a:ext cx="223224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pt-PT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PT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22% Adaptabilidade </a:t>
              </a:r>
              <a:r>
                <a:rPr kumimoji="0" lang="pt-PT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e Aprendizagem </a:t>
              </a:r>
              <a:r>
                <a:rPr kumimoji="0" lang="pt-PT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        ao </a:t>
              </a:r>
              <a:r>
                <a:rPr kumimoji="0" lang="pt-PT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Longo da Vida </a:t>
              </a: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1091588" y="2892158"/>
              <a:ext cx="245204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pt-PT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PT" sz="1600" b="1" i="0" u="none" strike="noStrike" kern="1200" cap="none" spc="-15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9 %</a:t>
              </a:r>
              <a:r>
                <a:rPr kumimoji="0" lang="pt-PT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 </a:t>
              </a:r>
              <a:r>
                <a:rPr kumimoji="0" lang="pt-PT" sz="15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Formação </a:t>
              </a:r>
              <a:r>
                <a:rPr kumimoji="0" lang="pt-PT" sz="15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Avançada</a:t>
              </a:r>
            </a:p>
          </p:txBody>
        </p:sp>
        <p:sp>
          <p:nvSpPr>
            <p:cNvPr id="98" name="Rectangle 97"/>
            <p:cNvSpPr/>
            <p:nvPr/>
          </p:nvSpPr>
          <p:spPr>
            <a:xfrm>
              <a:off x="998314" y="2532118"/>
              <a:ext cx="2414863" cy="338554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>
              <a:defPPr>
                <a:defRPr lang="pt-PT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PT" sz="1600" b="1" i="0" u="none" strike="noStrike" kern="1200" cap="none" spc="-15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7% </a:t>
              </a:r>
              <a:r>
                <a:rPr kumimoji="0" lang="pt-PT" sz="15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Cidadania </a:t>
              </a:r>
              <a:r>
                <a:rPr kumimoji="0" lang="pt-PT" sz="1500" b="1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Des</a:t>
              </a:r>
              <a:r>
                <a:rPr kumimoji="0" lang="pt-PT" sz="15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 Social </a:t>
              </a: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1128766" y="2134612"/>
              <a:ext cx="2414863" cy="307777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>
              <a:defPPr>
                <a:defRPr lang="pt-PT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PT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11% Outros </a:t>
              </a:r>
            </a:p>
          </p:txBody>
        </p:sp>
        <p:graphicFrame>
          <p:nvGraphicFramePr>
            <p:cNvPr id="100" name="Chart 99"/>
            <p:cNvGraphicFramePr>
              <a:graphicFrameLocks/>
            </p:cNvGraphicFramePr>
            <p:nvPr>
              <p:extLst>
                <p:ext uri="{D42A27DB-BD31-4B8C-83A1-F6EECF244321}">
                  <p14:modId xmlns="" xmlns:p14="http://schemas.microsoft.com/office/powerpoint/2010/main" val="3530100608"/>
                </p:ext>
              </p:extLst>
            </p:nvPr>
          </p:nvGraphicFramePr>
          <p:xfrm>
            <a:off x="3520822" y="1277813"/>
            <a:ext cx="3495810" cy="530492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101" name="Group 100"/>
            <p:cNvGrpSpPr/>
            <p:nvPr/>
          </p:nvGrpSpPr>
          <p:grpSpPr>
            <a:xfrm>
              <a:off x="3910409" y="6261062"/>
              <a:ext cx="2484000" cy="109313"/>
              <a:chOff x="6012160" y="3679727"/>
              <a:chExt cx="2160000" cy="109313"/>
            </a:xfrm>
          </p:grpSpPr>
          <p:cxnSp>
            <p:nvCxnSpPr>
              <p:cNvPr id="120" name="Straight Connector 119"/>
              <p:cNvCxnSpPr/>
              <p:nvPr/>
            </p:nvCxnSpPr>
            <p:spPr>
              <a:xfrm>
                <a:off x="6012160" y="3789040"/>
                <a:ext cx="2160000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121" name="Straight Connector 120"/>
              <p:cNvCxnSpPr/>
              <p:nvPr/>
            </p:nvCxnSpPr>
            <p:spPr>
              <a:xfrm>
                <a:off x="6012160" y="3681040"/>
                <a:ext cx="0" cy="108000"/>
              </a:xfrm>
              <a:prstGeom prst="line">
                <a:avLst/>
              </a:prstGeom>
              <a:noFill/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122" name="Straight Connector 121"/>
              <p:cNvCxnSpPr/>
              <p:nvPr/>
            </p:nvCxnSpPr>
            <p:spPr>
              <a:xfrm>
                <a:off x="8172160" y="3679727"/>
                <a:ext cx="0" cy="108000"/>
              </a:xfrm>
              <a:prstGeom prst="line">
                <a:avLst/>
              </a:prstGeom>
              <a:noFill/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sp>
          <p:nvSpPr>
            <p:cNvPr id="102" name="Rectangle 101"/>
            <p:cNvSpPr/>
            <p:nvPr/>
          </p:nvSpPr>
          <p:spPr>
            <a:xfrm>
              <a:off x="4288313" y="4427821"/>
              <a:ext cx="1728192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pt-PT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PT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64%</a:t>
              </a:r>
            </a:p>
            <a:p>
              <a:pPr marL="0" marR="0" lvl="0" indent="0" algn="ctr" defTabSz="914400" rtl="0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PT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  </a:t>
              </a:r>
              <a:r>
                <a:rPr kumimoji="0" lang="pt-PT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Inovação e Renovação do Modelo Empresarial </a:t>
              </a:r>
              <a:r>
                <a:rPr kumimoji="0" lang="pt-PT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 </a:t>
              </a:r>
              <a:endParaRPr kumimoji="0" lang="pt-PT" sz="16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4012017" y="2136945"/>
              <a:ext cx="252076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pt-PT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PT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7% </a:t>
              </a:r>
              <a:r>
                <a:rPr kumimoji="0" lang="pt-PT" sz="14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Infraestrut</a:t>
              </a:r>
              <a:r>
                <a:rPr kumimoji="0" lang="pt-PT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 </a:t>
              </a:r>
              <a:r>
                <a:rPr kumimoji="0" lang="pt-PT" sz="1400" b="1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competitiv</a:t>
              </a:r>
              <a:endParaRPr kumimoji="0" lang="pt-PT" sz="1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4035706" y="3332416"/>
              <a:ext cx="2363147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pt-PT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PT" sz="1600" b="1" i="0" u="none" strike="noStrike" kern="1200" cap="none" spc="-15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8% </a:t>
              </a:r>
              <a:r>
                <a:rPr kumimoji="0" lang="pt-PT" sz="15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Conhecimento</a:t>
              </a:r>
              <a:r>
                <a:rPr kumimoji="0" lang="pt-PT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 </a:t>
              </a:r>
              <a:r>
                <a:rPr kumimoji="0" lang="pt-PT" sz="1600" b="1" i="0" u="none" strike="noStrike" kern="1200" cap="none" spc="-15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&amp; DT</a:t>
              </a:r>
            </a:p>
          </p:txBody>
        </p:sp>
        <p:sp>
          <p:nvSpPr>
            <p:cNvPr id="105" name="Rectangle 104"/>
            <p:cNvSpPr/>
            <p:nvPr/>
          </p:nvSpPr>
          <p:spPr>
            <a:xfrm>
              <a:off x="4035706" y="3002807"/>
              <a:ext cx="2252540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pt-PT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PT" sz="1600" b="1" i="0" u="none" strike="noStrike" kern="1200" cap="none" spc="-15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7% </a:t>
              </a:r>
              <a:r>
                <a:rPr kumimoji="0" lang="pt-PT" sz="15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Engenharia </a:t>
              </a:r>
              <a:r>
                <a:rPr kumimoji="0" lang="pt-PT" sz="15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Financ</a:t>
              </a:r>
              <a:r>
                <a:rPr kumimoji="0" lang="pt-PT" sz="15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.</a:t>
              </a:r>
              <a:endParaRPr kumimoji="0" lang="pt-PT" sz="1600" b="1" i="0" u="none" strike="noStrike" kern="1200" cap="none" spc="-15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06" name="Rectangle 105"/>
            <p:cNvSpPr/>
            <p:nvPr/>
          </p:nvSpPr>
          <p:spPr>
            <a:xfrm>
              <a:off x="4014439" y="2694463"/>
              <a:ext cx="2248629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pt-PT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PT" sz="1600" b="1" i="0" u="none" strike="noStrike" kern="1200" cap="none" spc="-15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7%</a:t>
              </a:r>
              <a:r>
                <a:rPr kumimoji="0" lang="pt-PT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pt-PT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Custos </a:t>
              </a:r>
              <a:r>
                <a:rPr kumimoji="0" lang="pt-PT" sz="16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Públic</a:t>
              </a:r>
              <a:r>
                <a:rPr kumimoji="0" lang="pt-PT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pt-PT" sz="16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Contex</a:t>
              </a:r>
              <a:endParaRPr kumimoji="0" lang="pt-PT" sz="1600" b="1" i="0" u="none" strike="noStrike" kern="1200" cap="none" spc="-15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4216465" y="2407384"/>
              <a:ext cx="1936749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pt-PT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PT" sz="1600" b="1" i="0" u="none" strike="noStrike" kern="1200" cap="none" spc="-15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8% </a:t>
              </a:r>
              <a:r>
                <a:rPr kumimoji="0" lang="pt-PT" sz="15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Ações coletivas</a:t>
              </a:r>
              <a:endParaRPr kumimoji="0" lang="pt-PT" sz="1600" b="1" i="0" u="none" strike="noStrike" kern="1200" cap="none" spc="-15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3873383" y="1908755"/>
              <a:ext cx="2414863" cy="307777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>
              <a:defPPr>
                <a:defRPr lang="pt-PT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PT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3</a:t>
              </a:r>
              <a:r>
                <a:rPr kumimoji="0" lang="pt-PT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% Outros</a:t>
              </a:r>
              <a:r>
                <a:rPr kumimoji="0" lang="pt-PT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 </a:t>
              </a:r>
              <a:endParaRPr kumimoji="0" lang="pt-PT" sz="1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graphicFrame>
          <p:nvGraphicFramePr>
            <p:cNvPr id="109" name="Chart 108"/>
            <p:cNvGraphicFramePr>
              <a:graphicFrameLocks/>
            </p:cNvGraphicFramePr>
            <p:nvPr>
              <p:extLst>
                <p:ext uri="{D42A27DB-BD31-4B8C-83A1-F6EECF244321}">
                  <p14:modId xmlns="" xmlns:p14="http://schemas.microsoft.com/office/powerpoint/2010/main" val="526775318"/>
                </p:ext>
              </p:extLst>
            </p:nvPr>
          </p:nvGraphicFramePr>
          <p:xfrm>
            <a:off x="6239330" y="1008525"/>
            <a:ext cx="3034150" cy="576884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110" name="Group 109"/>
            <p:cNvGrpSpPr/>
            <p:nvPr/>
          </p:nvGrpSpPr>
          <p:grpSpPr>
            <a:xfrm>
              <a:off x="6601399" y="6273316"/>
              <a:ext cx="2340000" cy="109313"/>
              <a:chOff x="6012160" y="3679727"/>
              <a:chExt cx="2160000" cy="109313"/>
            </a:xfrm>
          </p:grpSpPr>
          <p:cxnSp>
            <p:nvCxnSpPr>
              <p:cNvPr id="117" name="Straight Connector 116"/>
              <p:cNvCxnSpPr/>
              <p:nvPr/>
            </p:nvCxnSpPr>
            <p:spPr>
              <a:xfrm>
                <a:off x="6012160" y="3789040"/>
                <a:ext cx="2160000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118" name="Straight Connector 117"/>
              <p:cNvCxnSpPr/>
              <p:nvPr/>
            </p:nvCxnSpPr>
            <p:spPr>
              <a:xfrm>
                <a:off x="6012160" y="3681040"/>
                <a:ext cx="0" cy="108000"/>
              </a:xfrm>
              <a:prstGeom prst="line">
                <a:avLst/>
              </a:prstGeom>
              <a:noFill/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119" name="Straight Connector 118"/>
              <p:cNvCxnSpPr/>
              <p:nvPr/>
            </p:nvCxnSpPr>
            <p:spPr>
              <a:xfrm>
                <a:off x="8172160" y="3679727"/>
                <a:ext cx="0" cy="108000"/>
              </a:xfrm>
              <a:prstGeom prst="line">
                <a:avLst/>
              </a:prstGeom>
              <a:noFill/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sp>
          <p:nvSpPr>
            <p:cNvPr id="111" name="Rectangle 110"/>
            <p:cNvSpPr/>
            <p:nvPr/>
          </p:nvSpPr>
          <p:spPr>
            <a:xfrm>
              <a:off x="6869203" y="5336784"/>
              <a:ext cx="172819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pt-PT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PT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27</a:t>
              </a:r>
              <a:r>
                <a:rPr kumimoji="0" lang="pt-PT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%  Acessibilidades e </a:t>
              </a:r>
              <a:r>
                <a:rPr kumimoji="0" lang="pt-PT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Mobilidade</a:t>
              </a:r>
              <a:endParaRPr kumimoji="0" lang="pt-PT" sz="16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12" name="Rectangle 111"/>
            <p:cNvSpPr/>
            <p:nvPr/>
          </p:nvSpPr>
          <p:spPr>
            <a:xfrm>
              <a:off x="6876560" y="4116294"/>
              <a:ext cx="1728192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pt-PT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PT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25</a:t>
              </a:r>
              <a:r>
                <a:rPr kumimoji="0" lang="pt-PT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% </a:t>
              </a:r>
              <a:endParaRPr kumimoji="0" lang="pt-PT" sz="16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  <a:p>
              <a:pPr marL="0" marR="0" lvl="0" indent="0" algn="ctr" defTabSz="914400" rtl="0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PT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 </a:t>
              </a:r>
              <a:r>
                <a:rPr kumimoji="0" lang="pt-PT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Proteção e Valorização do </a:t>
              </a:r>
              <a:r>
                <a:rPr kumimoji="0" lang="pt-PT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Ambiente</a:t>
              </a:r>
              <a:endParaRPr kumimoji="0" lang="pt-PT" sz="16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6673436" y="3459511"/>
              <a:ext cx="208823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pt-PT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PT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17% Equipamentos </a:t>
              </a:r>
              <a:r>
                <a:rPr kumimoji="0" lang="pt-PT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para a Coesão</a:t>
              </a:r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6649363" y="2710419"/>
              <a:ext cx="208823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pt-PT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PT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17</a:t>
              </a:r>
              <a:r>
                <a:rPr kumimoji="0" lang="pt-PT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% </a:t>
              </a:r>
              <a:r>
                <a:rPr kumimoji="0" lang="pt-PT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Política de cidades</a:t>
              </a:r>
              <a:endParaRPr kumimoji="0" lang="pt-PT" sz="16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6639838" y="2100819"/>
              <a:ext cx="208823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pt-PT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PT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11% </a:t>
              </a:r>
              <a:r>
                <a:rPr kumimoji="0" lang="pt-PT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Recursos </a:t>
              </a:r>
              <a:r>
                <a:rPr kumimoji="0" lang="pt-PT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Naturais </a:t>
              </a:r>
              <a:r>
                <a:rPr kumimoji="0" lang="pt-PT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e </a:t>
              </a:r>
              <a:r>
                <a:rPr kumimoji="0" lang="pt-PT" sz="16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Tecnol</a:t>
              </a:r>
              <a:r>
                <a:rPr kumimoji="0" lang="pt-PT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.</a:t>
              </a:r>
              <a:endParaRPr kumimoji="0" lang="pt-PT" sz="16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6530858" y="1884046"/>
              <a:ext cx="2414863" cy="307777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>
              <a:defPPr>
                <a:defRPr lang="pt-PT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PT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2% Outros</a:t>
              </a:r>
              <a:r>
                <a:rPr kumimoji="0" lang="pt-PT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 </a:t>
              </a:r>
              <a:endParaRPr kumimoji="0" lang="pt-PT" sz="1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9568313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 advClick="0">
        <p:zoom/>
      </p:transition>
    </mc:Choice>
    <mc:Fallback>
      <p:transition advClick="0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70745" y="4715733"/>
            <a:ext cx="8988983" cy="66821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114300" dist="203200" dir="354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tIns="180000" bIns="180000" anchor="b">
            <a:spAutoFit/>
          </a:bodyPr>
          <a:lstStyle/>
          <a:p>
            <a:pPr algn="ctr">
              <a:lnSpc>
                <a:spcPct val="90000"/>
              </a:lnSpc>
              <a:spcBef>
                <a:spcPts val="1800"/>
              </a:spcBef>
            </a:pPr>
            <a:r>
              <a:rPr lang="pt-PT" sz="2200" i="0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Reforma da AP e </a:t>
            </a:r>
            <a:r>
              <a:rPr lang="pt-PT" sz="2200" i="0" dirty="0" err="1" smtClean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territorialização</a:t>
            </a:r>
            <a:r>
              <a:rPr lang="pt-PT" sz="2200" i="0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 das intervenções</a:t>
            </a:r>
            <a:endParaRPr lang="pt-PT" sz="2200" i="0" dirty="0">
              <a:solidFill>
                <a:schemeClr val="accent1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" name="Down Arrow Callout 1"/>
          <p:cNvSpPr/>
          <p:nvPr/>
        </p:nvSpPr>
        <p:spPr>
          <a:xfrm>
            <a:off x="2052228" y="985727"/>
            <a:ext cx="7725308" cy="3730006"/>
          </a:xfrm>
          <a:prstGeom prst="downArrowCallout">
            <a:avLst>
              <a:gd name="adj1" fmla="val 18660"/>
              <a:gd name="adj2" fmla="val 25000"/>
              <a:gd name="adj3" fmla="val 24254"/>
              <a:gd name="adj4" fmla="val 61872"/>
            </a:avLst>
          </a:prstGeom>
          <a:solidFill>
            <a:schemeClr val="accent1">
              <a:lumMod val="20000"/>
              <a:lumOff val="80000"/>
            </a:schemeClr>
          </a:solidFill>
          <a:ln w="762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80000" tIns="360000" rIns="36000" bIns="360000" anchor="ctr"/>
          <a:lstStyle/>
          <a:p>
            <a:endParaRPr lang="pt-PT" sz="2800"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2324708" y="1691400"/>
            <a:ext cx="7135020" cy="540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defPPr>
              <a:defRPr lang="en-US"/>
            </a:defPPr>
            <a:lvl1pPr marL="0" indent="0" eaLnBrk="0" hangingPunct="0">
              <a:spcBef>
                <a:spcPct val="20000"/>
              </a:spcBef>
              <a:buClr>
                <a:srgbClr val="E5182F"/>
              </a:buClr>
              <a:buFont typeface="Wingdings" pitchFamily="2" charset="2"/>
              <a:buNone/>
              <a:defRPr sz="2000" i="0">
                <a:solidFill>
                  <a:srgbClr val="336600"/>
                </a:solidFill>
                <a:latin typeface="+mn-lt"/>
                <a:cs typeface="+mn-cs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F02F00"/>
              </a:buClr>
              <a:buChar char="–"/>
              <a:defRPr sz="2800">
                <a:solidFill>
                  <a:srgbClr val="5F5F5F"/>
                </a:solidFill>
                <a:latin typeface="+mn-lt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DC2B00"/>
              </a:buClr>
              <a:buChar char="•"/>
              <a:defRPr sz="2400">
                <a:solidFill>
                  <a:srgbClr val="5F5F5F"/>
                </a:solidFill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E1D1D"/>
              </a:buClr>
              <a:buFont typeface="Wingdings" pitchFamily="2" charset="2"/>
              <a:buChar char="§"/>
              <a:defRPr sz="2000">
                <a:solidFill>
                  <a:srgbClr val="5F5F5F"/>
                </a:solidFill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32126"/>
              </a:buClr>
              <a:buChar char="–"/>
              <a:defRPr sz="2000">
                <a:solidFill>
                  <a:srgbClr val="5F5F5F"/>
                </a:solidFill>
                <a:latin typeface="+mn-lt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>
                <a:solidFill>
                  <a:schemeClr val="bg2"/>
                </a:solidFill>
                <a:latin typeface="+mn-lt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>
                <a:solidFill>
                  <a:schemeClr val="bg2"/>
                </a:solidFill>
                <a:latin typeface="+mn-lt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>
                <a:solidFill>
                  <a:schemeClr val="bg2"/>
                </a:solidFill>
                <a:latin typeface="+mn-lt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>
                <a:solidFill>
                  <a:schemeClr val="bg2"/>
                </a:solidFill>
                <a:latin typeface="+mn-lt"/>
              </a:defRPr>
            </a:lvl9pPr>
          </a:lstStyle>
          <a:p>
            <a:pPr marL="177800" indent="-177800"/>
            <a:r>
              <a:rPr lang="pt-PT" sz="2400" dirty="0" smtClean="0">
                <a:solidFill>
                  <a:srgbClr val="505050"/>
                </a:solidFill>
              </a:rPr>
              <a:t>- </a:t>
            </a:r>
            <a:r>
              <a:rPr lang="pt-PT" dirty="0" smtClean="0">
                <a:solidFill>
                  <a:srgbClr val="505050"/>
                </a:solidFill>
                <a:latin typeface="Arial" pitchFamily="34" charset="0"/>
                <a:ea typeface="MS PGothic" pitchFamily="34" charset="-128"/>
              </a:rPr>
              <a:t>Inclusão social e emprego</a:t>
            </a:r>
            <a:endParaRPr lang="pt-PT" dirty="0">
              <a:solidFill>
                <a:srgbClr val="505050"/>
              </a:solidFill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2324708" y="2231400"/>
            <a:ext cx="7135020" cy="540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defPPr>
              <a:defRPr lang="en-US"/>
            </a:defPPr>
            <a:lvl1pPr marL="0" indent="0" eaLnBrk="0" hangingPunct="0">
              <a:spcBef>
                <a:spcPct val="20000"/>
              </a:spcBef>
              <a:buClr>
                <a:srgbClr val="E5182F"/>
              </a:buClr>
              <a:buFont typeface="Wingdings" pitchFamily="2" charset="2"/>
              <a:buNone/>
              <a:defRPr sz="2000" i="0">
                <a:solidFill>
                  <a:srgbClr val="336600"/>
                </a:solidFill>
                <a:latin typeface="+mn-lt"/>
                <a:cs typeface="+mn-cs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F02F00"/>
              </a:buClr>
              <a:buChar char="–"/>
              <a:defRPr sz="2800">
                <a:solidFill>
                  <a:srgbClr val="5F5F5F"/>
                </a:solidFill>
                <a:latin typeface="+mn-lt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DC2B00"/>
              </a:buClr>
              <a:buChar char="•"/>
              <a:defRPr sz="2400">
                <a:solidFill>
                  <a:srgbClr val="5F5F5F"/>
                </a:solidFill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E1D1D"/>
              </a:buClr>
              <a:buFont typeface="Wingdings" pitchFamily="2" charset="2"/>
              <a:buChar char="§"/>
              <a:defRPr sz="2000">
                <a:solidFill>
                  <a:srgbClr val="5F5F5F"/>
                </a:solidFill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32126"/>
              </a:buClr>
              <a:buChar char="–"/>
              <a:defRPr sz="2000">
                <a:solidFill>
                  <a:srgbClr val="5F5F5F"/>
                </a:solidFill>
                <a:latin typeface="+mn-lt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>
                <a:solidFill>
                  <a:schemeClr val="bg2"/>
                </a:solidFill>
                <a:latin typeface="+mn-lt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>
                <a:solidFill>
                  <a:schemeClr val="bg2"/>
                </a:solidFill>
                <a:latin typeface="+mn-lt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>
                <a:solidFill>
                  <a:schemeClr val="bg2"/>
                </a:solidFill>
                <a:latin typeface="+mn-lt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>
                <a:solidFill>
                  <a:schemeClr val="bg2"/>
                </a:solidFill>
                <a:latin typeface="+mn-lt"/>
              </a:defRPr>
            </a:lvl9pPr>
          </a:lstStyle>
          <a:p>
            <a:r>
              <a:rPr lang="pt-PT" sz="2400" dirty="0" smtClean="0">
                <a:solidFill>
                  <a:srgbClr val="505050"/>
                </a:solidFill>
              </a:rPr>
              <a:t>- </a:t>
            </a:r>
            <a:r>
              <a:rPr lang="pt-PT" dirty="0" smtClean="0">
                <a:solidFill>
                  <a:srgbClr val="505050"/>
                </a:solidFill>
                <a:latin typeface="Arial" pitchFamily="34" charset="0"/>
                <a:ea typeface="MS PGothic" pitchFamily="34" charset="-128"/>
              </a:rPr>
              <a:t>Capital humano</a:t>
            </a:r>
            <a:endParaRPr lang="pt-PT" dirty="0">
              <a:solidFill>
                <a:srgbClr val="505050"/>
              </a:solidFill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2324708" y="1274781"/>
            <a:ext cx="7135020" cy="540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5182F"/>
              </a:buClr>
              <a:buFont typeface="Wingdings" pitchFamily="2" charset="2"/>
              <a:buChar char="Ø"/>
              <a:defRPr sz="3200">
                <a:solidFill>
                  <a:srgbClr val="5F5F5F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02F00"/>
              </a:buClr>
              <a:buChar char="–"/>
              <a:defRPr sz="2800">
                <a:solidFill>
                  <a:srgbClr val="5F5F5F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C2B00"/>
              </a:buClr>
              <a:buChar char="•"/>
              <a:defRPr sz="2400">
                <a:solidFill>
                  <a:srgbClr val="5F5F5F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E1D1D"/>
              </a:buClr>
              <a:buFont typeface="Wingdings" pitchFamily="2" charset="2"/>
              <a:buChar char="§"/>
              <a:defRPr sz="2000">
                <a:solidFill>
                  <a:srgbClr val="5F5F5F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>
                <a:solidFill>
                  <a:srgbClr val="5F5F5F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 b="1">
                <a:solidFill>
                  <a:schemeClr val="bg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 b="1">
                <a:solidFill>
                  <a:schemeClr val="bg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 b="1">
                <a:solidFill>
                  <a:schemeClr val="bg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 b="1">
                <a:solidFill>
                  <a:schemeClr val="bg2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pt-PT" sz="2400" i="0" dirty="0" smtClean="0">
                <a:solidFill>
                  <a:srgbClr val="505050"/>
                </a:solidFill>
              </a:rPr>
              <a:t>- </a:t>
            </a:r>
            <a:r>
              <a:rPr lang="pt-PT" sz="2000" i="0" dirty="0">
                <a:solidFill>
                  <a:srgbClr val="505050"/>
                </a:solidFill>
                <a:latin typeface="Arial" pitchFamily="34" charset="0"/>
                <a:ea typeface="MS PGothic" pitchFamily="34" charset="-128"/>
              </a:rPr>
              <a:t>Competitividade </a:t>
            </a:r>
            <a:r>
              <a:rPr lang="pt-PT" sz="2000" i="0" dirty="0" smtClean="0">
                <a:solidFill>
                  <a:srgbClr val="505050"/>
                </a:solidFill>
                <a:latin typeface="Arial" pitchFamily="34" charset="0"/>
                <a:ea typeface="MS PGothic" pitchFamily="34" charset="-128"/>
              </a:rPr>
              <a:t>e internacionalização da </a:t>
            </a:r>
            <a:r>
              <a:rPr lang="pt-PT" sz="2000" i="0" dirty="0">
                <a:solidFill>
                  <a:srgbClr val="505050"/>
                </a:solidFill>
                <a:latin typeface="Arial" pitchFamily="34" charset="0"/>
                <a:ea typeface="MS PGothic" pitchFamily="34" charset="-128"/>
              </a:rPr>
              <a:t>economia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648744" y="168250"/>
            <a:ext cx="7128792" cy="584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PT" sz="2200" i="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Orientações de natureza estratégica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1811891"/>
            <a:ext cx="24987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i="0" dirty="0" smtClean="0">
                <a:solidFill>
                  <a:srgbClr val="00B0F0"/>
                </a:solidFill>
              </a:rPr>
              <a:t>4 domínios temáticos</a:t>
            </a:r>
            <a:endParaRPr lang="pt-PT" sz="2800" i="0" dirty="0">
              <a:solidFill>
                <a:srgbClr val="00B0F0"/>
              </a:solidFill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2324708" y="2771400"/>
            <a:ext cx="7135020" cy="5400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defPPr>
              <a:defRPr lang="en-US"/>
            </a:defPPr>
            <a:lvl1pPr marL="0" indent="0" eaLnBrk="0" hangingPunct="0">
              <a:spcBef>
                <a:spcPct val="20000"/>
              </a:spcBef>
              <a:buClr>
                <a:srgbClr val="E5182F"/>
              </a:buClr>
              <a:buFont typeface="Wingdings" pitchFamily="2" charset="2"/>
              <a:buNone/>
              <a:defRPr sz="2000" i="0">
                <a:solidFill>
                  <a:srgbClr val="336600"/>
                </a:solidFill>
                <a:latin typeface="+mn-lt"/>
                <a:cs typeface="+mn-cs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F02F00"/>
              </a:buClr>
              <a:buChar char="–"/>
              <a:defRPr sz="2800">
                <a:solidFill>
                  <a:srgbClr val="5F5F5F"/>
                </a:solidFill>
                <a:latin typeface="+mn-lt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DC2B00"/>
              </a:buClr>
              <a:buChar char="•"/>
              <a:defRPr sz="2400">
                <a:solidFill>
                  <a:srgbClr val="5F5F5F"/>
                </a:solidFill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E1D1D"/>
              </a:buClr>
              <a:buFont typeface="Wingdings" pitchFamily="2" charset="2"/>
              <a:buChar char="§"/>
              <a:defRPr sz="2000">
                <a:solidFill>
                  <a:srgbClr val="5F5F5F"/>
                </a:solidFill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32126"/>
              </a:buClr>
              <a:buChar char="–"/>
              <a:defRPr sz="2000">
                <a:solidFill>
                  <a:srgbClr val="5F5F5F"/>
                </a:solidFill>
                <a:latin typeface="+mn-lt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>
                <a:solidFill>
                  <a:schemeClr val="bg2"/>
                </a:solidFill>
                <a:latin typeface="+mn-lt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>
                <a:solidFill>
                  <a:schemeClr val="bg2"/>
                </a:solidFill>
                <a:latin typeface="+mn-lt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>
                <a:solidFill>
                  <a:schemeClr val="bg2"/>
                </a:solidFill>
                <a:latin typeface="+mn-lt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>
                <a:solidFill>
                  <a:schemeClr val="bg2"/>
                </a:solidFill>
                <a:latin typeface="+mn-lt"/>
              </a:defRPr>
            </a:lvl9pPr>
          </a:lstStyle>
          <a:p>
            <a:r>
              <a:rPr lang="pt-PT" dirty="0" smtClean="0">
                <a:solidFill>
                  <a:srgbClr val="505050"/>
                </a:solidFill>
                <a:latin typeface="Arial" pitchFamily="34" charset="0"/>
                <a:ea typeface="MS PGothic" pitchFamily="34" charset="-128"/>
              </a:rPr>
              <a:t>- Sustentabilidade e eficiência no uso de recursos</a:t>
            </a:r>
            <a:endParaRPr lang="pt-PT" dirty="0">
              <a:solidFill>
                <a:srgbClr val="505050"/>
              </a:solidFill>
              <a:latin typeface="Arial" pitchFamily="34" charset="0"/>
              <a:ea typeface="MS PGothic" pitchFamily="34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 advClick="0">
        <p:zoom/>
      </p:transition>
    </mc:Choice>
    <mc:Fallback>
      <p:transition advClick="0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2" grpId="0"/>
      <p:bldP spid="11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2"/>
          <p:cNvSpPr txBox="1"/>
          <p:nvPr/>
        </p:nvSpPr>
        <p:spPr>
          <a:xfrm>
            <a:off x="800270" y="4659382"/>
            <a:ext cx="83202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0" hangingPunct="0">
              <a:lnSpc>
                <a:spcPts val="2400"/>
              </a:lnSpc>
              <a:spcBef>
                <a:spcPts val="1800"/>
              </a:spcBef>
              <a:spcAft>
                <a:spcPts val="600"/>
              </a:spcAft>
              <a:buClr>
                <a:srgbClr val="0070C0"/>
              </a:buClr>
              <a:buSzPct val="120000"/>
            </a:pPr>
            <a:r>
              <a:rPr lang="pt-PT" sz="2000" b="0" i="0" dirty="0" smtClean="0">
                <a:solidFill>
                  <a:srgbClr val="505050"/>
                </a:solidFill>
                <a:latin typeface="+mj-lt"/>
              </a:rPr>
              <a:t>Estes </a:t>
            </a:r>
            <a:r>
              <a:rPr lang="pt-PT" sz="2000" b="0" i="0" dirty="0">
                <a:solidFill>
                  <a:srgbClr val="505050"/>
                </a:solidFill>
                <a:latin typeface="+mj-lt"/>
              </a:rPr>
              <a:t>PO temáticos devem conjugar o financiamento plurifundos </a:t>
            </a:r>
            <a:r>
              <a:rPr lang="pt-PT" sz="2000" b="0" i="0" dirty="0" smtClean="0">
                <a:solidFill>
                  <a:srgbClr val="505050"/>
                </a:solidFill>
                <a:latin typeface="+mj-lt"/>
              </a:rPr>
              <a:t>(</a:t>
            </a:r>
            <a:r>
              <a:rPr lang="pt-PT" sz="2000" b="0" i="0" dirty="0">
                <a:solidFill>
                  <a:srgbClr val="505050"/>
                </a:solidFill>
                <a:latin typeface="+mj-lt"/>
              </a:rPr>
              <a:t>FEDER, FSE e, sempre que pertinente, FC);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075648" y="225425"/>
            <a:ext cx="466525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pt-PT" sz="2000" i="0" dirty="0">
                <a:solidFill>
                  <a:schemeClr val="accent1">
                    <a:lumMod val="75000"/>
                  </a:schemeClr>
                </a:solidFill>
              </a:rPr>
              <a:t>Quatro PO Temáticos no Continente:</a:t>
            </a:r>
          </a:p>
        </p:txBody>
      </p:sp>
      <p:sp>
        <p:nvSpPr>
          <p:cNvPr id="6" name="Rectangle 5"/>
          <p:cNvSpPr/>
          <p:nvPr/>
        </p:nvSpPr>
        <p:spPr>
          <a:xfrm>
            <a:off x="998392" y="1592796"/>
            <a:ext cx="7920000" cy="288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0" tIns="180000" rIns="0" bIns="180000" anchor="ctr">
            <a:spAutoFit/>
          </a:bodyPr>
          <a:lstStyle/>
          <a:p>
            <a:pPr marL="893763" lvl="0" indent="-361950" algn="just" eaLnBrk="0" hangingPunct="0">
              <a:lnSpc>
                <a:spcPts val="2400"/>
              </a:lnSpc>
              <a:spcBef>
                <a:spcPts val="2400"/>
              </a:spcBef>
              <a:spcAft>
                <a:spcPts val="600"/>
              </a:spcAft>
              <a:buClr>
                <a:srgbClr val="0070C0"/>
              </a:buClr>
              <a:buSzPct val="120000"/>
              <a:buFont typeface="Wingdings" pitchFamily="2" charset="2"/>
              <a:buChar char="ü"/>
            </a:pPr>
            <a:r>
              <a:rPr lang="pt-PT" sz="2400" b="0" i="0" dirty="0">
                <a:solidFill>
                  <a:srgbClr val="505050"/>
                </a:solidFill>
                <a:cs typeface="Arial" pitchFamily="34" charset="0"/>
              </a:rPr>
              <a:t>Competitividade e internacionalização;</a:t>
            </a:r>
          </a:p>
          <a:p>
            <a:pPr marL="893763" lvl="0" indent="-361950" algn="just" eaLnBrk="0" hangingPunct="0">
              <a:lnSpc>
                <a:spcPts val="2400"/>
              </a:lnSpc>
              <a:spcBef>
                <a:spcPts val="2400"/>
              </a:spcBef>
              <a:spcAft>
                <a:spcPts val="600"/>
              </a:spcAft>
              <a:buClr>
                <a:srgbClr val="0070C0"/>
              </a:buClr>
              <a:buSzPct val="120000"/>
              <a:buFont typeface="Wingdings" pitchFamily="2" charset="2"/>
              <a:buChar char="ü"/>
            </a:pPr>
            <a:r>
              <a:rPr lang="pt-PT" sz="2400" b="0" i="0" dirty="0">
                <a:solidFill>
                  <a:srgbClr val="505050"/>
                </a:solidFill>
                <a:cs typeface="Arial" pitchFamily="34" charset="0"/>
              </a:rPr>
              <a:t>Inclusão social e emprego;</a:t>
            </a:r>
          </a:p>
          <a:p>
            <a:pPr marL="893763" lvl="0" indent="-361950" algn="just" eaLnBrk="0" hangingPunct="0">
              <a:lnSpc>
                <a:spcPts val="2400"/>
              </a:lnSpc>
              <a:spcBef>
                <a:spcPts val="2400"/>
              </a:spcBef>
              <a:spcAft>
                <a:spcPts val="600"/>
              </a:spcAft>
              <a:buClr>
                <a:srgbClr val="0070C0"/>
              </a:buClr>
              <a:buSzPct val="120000"/>
              <a:buFont typeface="Wingdings" pitchFamily="2" charset="2"/>
              <a:buChar char="ü"/>
            </a:pPr>
            <a:r>
              <a:rPr lang="pt-PT" sz="2400" b="0" i="0" dirty="0">
                <a:solidFill>
                  <a:srgbClr val="505050"/>
                </a:solidFill>
                <a:cs typeface="Arial" pitchFamily="34" charset="0"/>
              </a:rPr>
              <a:t>Capital humano;</a:t>
            </a:r>
          </a:p>
          <a:p>
            <a:pPr marL="893763" lvl="0" indent="-361950" algn="just" eaLnBrk="0" hangingPunct="0">
              <a:lnSpc>
                <a:spcPts val="2400"/>
              </a:lnSpc>
              <a:spcBef>
                <a:spcPts val="2400"/>
              </a:spcBef>
              <a:spcAft>
                <a:spcPts val="600"/>
              </a:spcAft>
              <a:buClr>
                <a:srgbClr val="0070C0"/>
              </a:buClr>
              <a:buSzPct val="120000"/>
              <a:buFont typeface="Wingdings" pitchFamily="2" charset="2"/>
              <a:buChar char="ü"/>
            </a:pPr>
            <a:r>
              <a:rPr lang="pt-PT" sz="2400" b="0" i="0" dirty="0">
                <a:solidFill>
                  <a:srgbClr val="505050"/>
                </a:solidFill>
                <a:cs typeface="Arial" pitchFamily="34" charset="0"/>
              </a:rPr>
              <a:t>Sustentabilidade e eficiência no uso de recursos;</a:t>
            </a:r>
          </a:p>
        </p:txBody>
      </p:sp>
    </p:spTree>
    <p:extLst>
      <p:ext uri="{BB962C8B-B14F-4D97-AF65-F5344CB8AC3E}">
        <p14:creationId xmlns="" xmlns:p14="http://schemas.microsoft.com/office/powerpoint/2010/main" val="25628396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 advClick="0">
        <p:zoom/>
      </p:transition>
    </mc:Choice>
    <mc:Fallback>
      <p:transition advClick="0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2"/>
          <p:cNvSpPr txBox="1"/>
          <p:nvPr/>
        </p:nvSpPr>
        <p:spPr>
          <a:xfrm>
            <a:off x="1587000" y="1592263"/>
            <a:ext cx="6732000" cy="22101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0" tIns="180000" rIns="0" bIns="180000" anchor="ctr">
            <a:spAutoFit/>
          </a:bodyPr>
          <a:lstStyle>
            <a:defPPr>
              <a:defRPr lang="en-US"/>
            </a:defPPr>
            <a:lvl1pPr marL="893763" lvl="0" indent="-361950" algn="just" eaLnBrk="0" hangingPunct="0">
              <a:lnSpc>
                <a:spcPts val="2400"/>
              </a:lnSpc>
              <a:spcBef>
                <a:spcPts val="2400"/>
              </a:spcBef>
              <a:spcAft>
                <a:spcPts val="600"/>
              </a:spcAft>
              <a:buClr>
                <a:srgbClr val="0070C0"/>
              </a:buClr>
              <a:buSzPct val="120000"/>
              <a:buFont typeface="Wingdings" pitchFamily="2" charset="2"/>
              <a:buChar char="ü"/>
              <a:defRPr sz="2400" b="0" i="0">
                <a:solidFill>
                  <a:srgbClr val="505050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spcBef>
                <a:spcPts val="3000"/>
              </a:spcBef>
            </a:pPr>
            <a:r>
              <a:rPr lang="pt-PT" dirty="0"/>
              <a:t>Norte;		</a:t>
            </a:r>
            <a:r>
              <a:rPr lang="pt-PT" dirty="0" smtClean="0"/>
              <a:t>	</a:t>
            </a:r>
            <a:r>
              <a:rPr lang="pt-PT" sz="3200" dirty="0" smtClean="0">
                <a:solidFill>
                  <a:srgbClr val="0070C0"/>
                </a:solidFill>
                <a:sym typeface="Wingdings"/>
              </a:rPr>
              <a:t></a:t>
            </a:r>
            <a:r>
              <a:rPr lang="pt-PT" dirty="0" smtClean="0">
                <a:sym typeface="Wingdings"/>
              </a:rPr>
              <a:t>   </a:t>
            </a:r>
            <a:r>
              <a:rPr lang="pt-PT" dirty="0"/>
              <a:t>Alentejo;</a:t>
            </a:r>
          </a:p>
          <a:p>
            <a:pPr>
              <a:spcBef>
                <a:spcPts val="3000"/>
              </a:spcBef>
            </a:pPr>
            <a:r>
              <a:rPr lang="pt-PT" dirty="0"/>
              <a:t>Centro;		</a:t>
            </a:r>
            <a:r>
              <a:rPr lang="pt-PT" sz="3200" dirty="0" smtClean="0">
                <a:solidFill>
                  <a:srgbClr val="0070C0"/>
                </a:solidFill>
                <a:sym typeface="Wingdings"/>
              </a:rPr>
              <a:t></a:t>
            </a:r>
            <a:r>
              <a:rPr lang="pt-PT" dirty="0" smtClean="0">
                <a:sym typeface="Wingdings"/>
              </a:rPr>
              <a:t>   </a:t>
            </a:r>
            <a:r>
              <a:rPr lang="pt-PT" dirty="0"/>
              <a:t>Algarve;</a:t>
            </a:r>
          </a:p>
          <a:p>
            <a:pPr>
              <a:spcBef>
                <a:spcPts val="3000"/>
              </a:spcBef>
            </a:pPr>
            <a:r>
              <a:rPr lang="pt-PT" dirty="0"/>
              <a:t>Lisboa;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253028" y="220603"/>
            <a:ext cx="54841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000" i="0" dirty="0">
                <a:solidFill>
                  <a:schemeClr val="accent1">
                    <a:lumMod val="75000"/>
                  </a:schemeClr>
                </a:solidFill>
              </a:rPr>
              <a:t>Cinco PO Regionais no Continente, NUTS II</a:t>
            </a:r>
          </a:p>
        </p:txBody>
      </p:sp>
      <p:sp>
        <p:nvSpPr>
          <p:cNvPr id="4" name="CaixaDeTexto 2"/>
          <p:cNvSpPr txBox="1"/>
          <p:nvPr/>
        </p:nvSpPr>
        <p:spPr>
          <a:xfrm>
            <a:off x="596516" y="4257092"/>
            <a:ext cx="871296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spcBef>
                <a:spcPts val="600"/>
              </a:spcBef>
              <a:spcAft>
                <a:spcPts val="600"/>
              </a:spcAft>
              <a:buClr>
                <a:srgbClr val="669E24"/>
              </a:buClr>
              <a:buSzPct val="110000"/>
            </a:pPr>
            <a:r>
              <a:rPr lang="pt-PT" sz="2000" b="0" i="0" dirty="0">
                <a:solidFill>
                  <a:srgbClr val="505050"/>
                </a:solidFill>
                <a:latin typeface="+mj-lt"/>
              </a:rPr>
              <a:t>Os PO Regionais do Continente devem conjugar o financiamento plurifundos (FEDER e, sempre que pertinente, FSE), sendo estruturados de forma a prosseguir, à escala regional e de acordo com as especificidades e potencialidades de cada região, </a:t>
            </a:r>
            <a:r>
              <a:rPr lang="pt-PT" sz="2000" i="0" dirty="0">
                <a:solidFill>
                  <a:srgbClr val="505050"/>
                </a:solidFill>
                <a:latin typeface="+mj-lt"/>
              </a:rPr>
              <a:t>os quatro domínios temáticos.</a:t>
            </a:r>
          </a:p>
        </p:txBody>
      </p:sp>
    </p:spTree>
    <p:extLst>
      <p:ext uri="{BB962C8B-B14F-4D97-AF65-F5344CB8AC3E}">
        <p14:creationId xmlns="" xmlns:p14="http://schemas.microsoft.com/office/powerpoint/2010/main" val="5237298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 advClick="0">
        <p:zoom/>
      </p:transition>
    </mc:Choice>
    <mc:Fallback>
      <p:transition advClick="0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2"/>
          <p:cNvSpPr txBox="1"/>
          <p:nvPr/>
        </p:nvSpPr>
        <p:spPr>
          <a:xfrm>
            <a:off x="1208087" y="1588978"/>
            <a:ext cx="77773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600"/>
              </a:spcBef>
              <a:spcAft>
                <a:spcPts val="600"/>
              </a:spcAft>
              <a:buClr>
                <a:srgbClr val="669E24"/>
              </a:buClr>
              <a:buSzPct val="110000"/>
            </a:pPr>
            <a:r>
              <a:rPr lang="pt-PT" sz="2000" b="0" i="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De </a:t>
            </a:r>
            <a:r>
              <a:rPr lang="pt-PT" sz="2000" b="0" i="0" dirty="0">
                <a:solidFill>
                  <a:prstClr val="black">
                    <a:lumMod val="65000"/>
                    <a:lumOff val="35000"/>
                  </a:prstClr>
                </a:solidFill>
              </a:rPr>
              <a:t>acordo com as prioridades definidas pelos respetivos Governos Regionais a ser financiado pelo FEDER e pelo FSE</a:t>
            </a:r>
            <a:r>
              <a:rPr lang="pt-PT" sz="2000" b="0" i="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;</a:t>
            </a:r>
            <a:endParaRPr lang="pt-PT" sz="2000" b="0" i="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CaixaDeTexto 2"/>
          <p:cNvSpPr txBox="1"/>
          <p:nvPr/>
        </p:nvSpPr>
        <p:spPr>
          <a:xfrm>
            <a:off x="1208088" y="4337228"/>
            <a:ext cx="7543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600"/>
              </a:spcBef>
              <a:spcAft>
                <a:spcPts val="600"/>
              </a:spcAft>
              <a:buClr>
                <a:srgbClr val="669E24"/>
              </a:buClr>
              <a:buSzPct val="110000"/>
            </a:pPr>
            <a:r>
              <a:rPr lang="pt-PT" sz="2000" b="0" i="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A </a:t>
            </a:r>
            <a:r>
              <a:rPr lang="pt-PT" sz="2000" b="0" i="0" dirty="0">
                <a:solidFill>
                  <a:prstClr val="black">
                    <a:lumMod val="65000"/>
                    <a:lumOff val="35000"/>
                  </a:prstClr>
                </a:solidFill>
              </a:rPr>
              <a:t>ser financiado pelo FEDER e pelo FSE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32859" y="3360604"/>
            <a:ext cx="903983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000" i="0" dirty="0">
                <a:solidFill>
                  <a:schemeClr val="accent1">
                    <a:lumMod val="75000"/>
                  </a:schemeClr>
                </a:solidFill>
              </a:rPr>
              <a:t>Um PO de Assistência Técnica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53028" y="220603"/>
            <a:ext cx="54841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000" i="0" dirty="0">
                <a:solidFill>
                  <a:schemeClr val="accent1">
                    <a:lumMod val="75000"/>
                  </a:schemeClr>
                </a:solidFill>
              </a:rPr>
              <a:t>Dois PO Regionais nas Regiões Autónomas</a:t>
            </a:r>
          </a:p>
        </p:txBody>
      </p:sp>
    </p:spTree>
    <p:extLst>
      <p:ext uri="{BB962C8B-B14F-4D97-AF65-F5344CB8AC3E}">
        <p14:creationId xmlns="" xmlns:p14="http://schemas.microsoft.com/office/powerpoint/2010/main" val="27745796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 advClick="0">
        <p:zoom/>
      </p:transition>
    </mc:Choice>
    <mc:Fallback>
      <p:transition advClick="0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/>
          <p:cNvSpPr txBox="1">
            <a:spLocks/>
          </p:cNvSpPr>
          <p:nvPr/>
        </p:nvSpPr>
        <p:spPr bwMode="auto">
          <a:xfrm>
            <a:off x="560388" y="1520788"/>
            <a:ext cx="9180512" cy="2479479"/>
          </a:xfrm>
          <a:prstGeom prst="rect">
            <a:avLst/>
          </a:prstGeom>
          <a:ln w="25400" cap="flat" cmpd="sng" algn="ctr">
            <a:solidFill>
              <a:schemeClr val="accent1"/>
            </a:solidFill>
            <a:prstDash val="solid"/>
            <a:miter lim="800000"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180000" tIns="180000" rIns="180000" bIns="18000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5182F"/>
              </a:buClr>
              <a:buFont typeface="Wingdings" pitchFamily="2" charset="2"/>
              <a:buChar char="Ø"/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02F00"/>
              </a:buClr>
              <a:buChar char="–"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C2B00"/>
              </a:buClr>
              <a:buChar char="•"/>
              <a:defRPr sz="2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E1D1D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ts val="3300"/>
              </a:lnSpc>
              <a:spcBef>
                <a:spcPct val="0"/>
              </a:spcBef>
              <a:buClr>
                <a:srgbClr val="0070C0"/>
              </a:buClr>
              <a:buSzPct val="125000"/>
              <a:buNone/>
              <a:tabLst>
                <a:tab pos="177800" algn="l"/>
              </a:tabLst>
            </a:pPr>
            <a:r>
              <a:rPr lang="pt-PT" sz="2200" i="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prioridade aos apoios reembolsáveis </a:t>
            </a:r>
            <a:r>
              <a:rPr lang="pt-PT" sz="2200" b="0" i="0" dirty="0">
                <a:solidFill>
                  <a:srgbClr val="505050"/>
                </a:solidFill>
                <a:latin typeface="+mj-lt"/>
                <a:cs typeface="Arial" pitchFamily="34" charset="0"/>
              </a:rPr>
              <a:t>a entidades da esfera privada, nomeadamente atribuindo a gestão da parte reembolsável dos fundos europeus a uma nova instituição financeira pública e reservando a utilização de subsídios a fundo perdido a situações excecionais ou com baixas taxas de apoio;</a:t>
            </a:r>
          </a:p>
        </p:txBody>
      </p:sp>
      <p:sp>
        <p:nvSpPr>
          <p:cNvPr id="8" name="Subtitle 2"/>
          <p:cNvSpPr txBox="1">
            <a:spLocks/>
          </p:cNvSpPr>
          <p:nvPr/>
        </p:nvSpPr>
        <p:spPr bwMode="auto">
          <a:xfrm>
            <a:off x="560388" y="4233291"/>
            <a:ext cx="9180512" cy="2056287"/>
          </a:xfrm>
          <a:prstGeom prst="rect">
            <a:avLst/>
          </a:prstGeom>
          <a:ln w="25400" cap="flat" cmpd="sng" algn="ctr">
            <a:solidFill>
              <a:schemeClr val="accent1"/>
            </a:solidFill>
            <a:prstDash val="solid"/>
            <a:miter lim="800000"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180000" tIns="180000" rIns="180000" bIns="18000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5182F"/>
              </a:buClr>
              <a:buFont typeface="Wingdings" pitchFamily="2" charset="2"/>
              <a:buChar char="Ø"/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02F00"/>
              </a:buClr>
              <a:buChar char="–"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C2B00"/>
              </a:buClr>
              <a:buChar char="•"/>
              <a:defRPr sz="2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E1D1D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ts val="3300"/>
              </a:lnSpc>
              <a:spcBef>
                <a:spcPct val="0"/>
              </a:spcBef>
              <a:buClr>
                <a:srgbClr val="0070C0"/>
              </a:buClr>
              <a:buSzPct val="125000"/>
              <a:buNone/>
              <a:tabLst>
                <a:tab pos="177800" algn="l"/>
              </a:tabLst>
            </a:pPr>
            <a:r>
              <a:rPr lang="pt-PT" sz="2200" i="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estabelecimento de regras claras de </a:t>
            </a:r>
            <a:r>
              <a:rPr lang="pt-PT" sz="2200" i="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contratualização (NUTS III)</a:t>
            </a:r>
            <a:r>
              <a:rPr lang="pt-PT" sz="2200" b="0" i="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pt-PT" sz="2200" b="0" i="0" dirty="0">
                <a:solidFill>
                  <a:srgbClr val="505050"/>
                </a:solidFill>
                <a:latin typeface="+mj-lt"/>
                <a:cs typeface="Arial" pitchFamily="34" charset="0"/>
              </a:rPr>
              <a:t>que visem responder aos principais desafios do desenvolvimento territorial em espaços sub-regionais, no quadro das prioridades nacionais definidas;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361282" y="144500"/>
            <a:ext cx="8420100" cy="584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PT" sz="2000" i="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Orientações de natureza operacional</a:t>
            </a:r>
          </a:p>
        </p:txBody>
      </p:sp>
    </p:spTree>
    <p:extLst>
      <p:ext uri="{BB962C8B-B14F-4D97-AF65-F5344CB8AC3E}">
        <p14:creationId xmlns="" xmlns:p14="http://schemas.microsoft.com/office/powerpoint/2010/main" val="5900751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 advClick="0">
        <p:zoom/>
      </p:transition>
    </mc:Choice>
    <mc:Fallback>
      <p:transition advClick="0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/>
          <p:cNvSpPr txBox="1">
            <a:spLocks/>
          </p:cNvSpPr>
          <p:nvPr/>
        </p:nvSpPr>
        <p:spPr bwMode="auto">
          <a:xfrm>
            <a:off x="560388" y="2229313"/>
            <a:ext cx="9172118" cy="2902672"/>
          </a:xfrm>
          <a:prstGeom prst="rect">
            <a:avLst/>
          </a:prstGeom>
          <a:ln w="25400" cap="flat" cmpd="sng" algn="ctr">
            <a:solidFill>
              <a:schemeClr val="accent1"/>
            </a:solidFill>
            <a:prstDash val="solid"/>
            <a:miter lim="800000"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180000" tIns="180000" rIns="180000" bIns="18000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5182F"/>
              </a:buClr>
              <a:buFont typeface="Wingdings" pitchFamily="2" charset="2"/>
              <a:buChar char="Ø"/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02F00"/>
              </a:buClr>
              <a:buChar char="–"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C2B00"/>
              </a:buClr>
              <a:buChar char="•"/>
              <a:defRPr sz="2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E1D1D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ts val="3300"/>
              </a:lnSpc>
              <a:spcBef>
                <a:spcPct val="0"/>
              </a:spcBef>
              <a:buClr>
                <a:srgbClr val="0070C0"/>
              </a:buClr>
              <a:buSzPct val="125000"/>
              <a:buNone/>
              <a:tabLst>
                <a:tab pos="177800" algn="l"/>
              </a:tabLst>
            </a:pPr>
            <a:r>
              <a:rPr lang="pt-PT" sz="2200" i="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avaliação sistemática dos grandes projetos públicos, </a:t>
            </a:r>
            <a:r>
              <a:rPr lang="pt-PT" sz="2200" b="0" i="0" dirty="0">
                <a:solidFill>
                  <a:srgbClr val="505050"/>
                </a:solidFill>
                <a:latin typeface="+mj-lt"/>
                <a:cs typeface="Arial" pitchFamily="34" charset="0"/>
              </a:rPr>
              <a:t>com a aferição </a:t>
            </a:r>
            <a:r>
              <a:rPr lang="pt-PT" sz="2200" b="0" i="0" dirty="0" err="1">
                <a:solidFill>
                  <a:srgbClr val="505050"/>
                </a:solidFill>
                <a:latin typeface="+mj-lt"/>
                <a:cs typeface="Arial" pitchFamily="34" charset="0"/>
              </a:rPr>
              <a:t>ex</a:t>
            </a:r>
            <a:r>
              <a:rPr lang="pt-PT" sz="2200" b="0" i="0" dirty="0">
                <a:solidFill>
                  <a:srgbClr val="505050"/>
                </a:solidFill>
                <a:latin typeface="+mj-lt"/>
                <a:cs typeface="Arial" pitchFamily="34" charset="0"/>
              </a:rPr>
              <a:t> ante da sustentabilidade económica e financeira dos projetos e dos encargos presentes e futuros para o Orçamento do Estado, combinada com a ponderação do seu contributo efetivo para as prioridades estabelecidas, em matéria de bens públicos para a competitividade;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361282" y="144500"/>
            <a:ext cx="8420100" cy="584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PT" sz="2000" i="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Orientações de natureza operacional</a:t>
            </a:r>
          </a:p>
        </p:txBody>
      </p:sp>
    </p:spTree>
    <p:extLst>
      <p:ext uri="{BB962C8B-B14F-4D97-AF65-F5344CB8AC3E}">
        <p14:creationId xmlns="" xmlns:p14="http://schemas.microsoft.com/office/powerpoint/2010/main" val="14613237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 advClick="0">
        <p:zoom/>
      </p:transition>
    </mc:Choice>
    <mc:Fallback>
      <p:transition advClick="0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/>
          <p:cNvSpPr txBox="1">
            <a:spLocks/>
          </p:cNvSpPr>
          <p:nvPr/>
        </p:nvSpPr>
        <p:spPr bwMode="auto">
          <a:xfrm>
            <a:off x="569720" y="1376775"/>
            <a:ext cx="9171180" cy="2056287"/>
          </a:xfrm>
          <a:prstGeom prst="rect">
            <a:avLst/>
          </a:prstGeom>
          <a:ln w="25400" cap="flat" cmpd="sng" algn="ctr">
            <a:solidFill>
              <a:schemeClr val="accent1"/>
            </a:solidFill>
            <a:prstDash val="solid"/>
            <a:miter lim="800000"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180000" tIns="180000" rIns="180000" bIns="18000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5182F"/>
              </a:buClr>
              <a:buFont typeface="Wingdings" pitchFamily="2" charset="2"/>
              <a:buChar char="Ø"/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02F00"/>
              </a:buClr>
              <a:buChar char="–"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C2B00"/>
              </a:buClr>
              <a:buChar char="•"/>
              <a:defRPr sz="2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E1D1D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ts val="3300"/>
              </a:lnSpc>
              <a:spcBef>
                <a:spcPct val="0"/>
              </a:spcBef>
              <a:buClr>
                <a:srgbClr val="0070C0"/>
              </a:buClr>
              <a:buSzPct val="125000"/>
              <a:buNone/>
              <a:tabLst>
                <a:tab pos="177800" algn="l"/>
              </a:tabLst>
            </a:pPr>
            <a:r>
              <a:rPr lang="pt-PT" sz="2200" i="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condicionalidade dos apoios à criação de novos equipamentos ou infraestruturas à existência de instrumentos de </a:t>
            </a:r>
            <a:r>
              <a:rPr lang="pt-PT" sz="2200" i="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planeamento, </a:t>
            </a:r>
            <a:r>
              <a:rPr lang="pt-PT" sz="2200" b="0" i="0" dirty="0">
                <a:solidFill>
                  <a:srgbClr val="505050"/>
                </a:solidFill>
                <a:latin typeface="+mj-lt"/>
                <a:cs typeface="Arial" pitchFamily="34" charset="0"/>
              </a:rPr>
              <a:t>que permitam aferir, para além da sua sustentabilidade financeira, a cobertura do serviço no território nacional;</a:t>
            </a:r>
          </a:p>
        </p:txBody>
      </p:sp>
      <p:sp>
        <p:nvSpPr>
          <p:cNvPr id="8" name="Subtitle 2"/>
          <p:cNvSpPr txBox="1">
            <a:spLocks/>
          </p:cNvSpPr>
          <p:nvPr/>
        </p:nvSpPr>
        <p:spPr bwMode="auto">
          <a:xfrm>
            <a:off x="542924" y="3721296"/>
            <a:ext cx="9197975" cy="2479479"/>
          </a:xfrm>
          <a:prstGeom prst="rect">
            <a:avLst/>
          </a:prstGeom>
          <a:ln w="25400" cap="flat" cmpd="sng" algn="ctr">
            <a:solidFill>
              <a:schemeClr val="accent1"/>
            </a:solidFill>
            <a:prstDash val="solid"/>
            <a:miter lim="800000"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180000" tIns="180000" rIns="180000" bIns="18000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5182F"/>
              </a:buClr>
              <a:buFont typeface="Wingdings" pitchFamily="2" charset="2"/>
              <a:buChar char="Ø"/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02F00"/>
              </a:buClr>
              <a:buChar char="–"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C2B00"/>
              </a:buClr>
              <a:buChar char="•"/>
              <a:defRPr sz="2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E1D1D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ts val="3300"/>
              </a:lnSpc>
              <a:spcBef>
                <a:spcPct val="0"/>
              </a:spcBef>
              <a:buClr>
                <a:srgbClr val="0070C0"/>
              </a:buClr>
              <a:buSzPct val="125000"/>
              <a:buNone/>
              <a:tabLst>
                <a:tab pos="177800" algn="l"/>
              </a:tabLst>
            </a:pPr>
            <a:r>
              <a:rPr lang="pt-PT" sz="2200" i="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gestão sólida e eficiente dos instrumentos </a:t>
            </a:r>
            <a:r>
              <a:rPr lang="pt-PT" sz="2200" i="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estruturais</a:t>
            </a:r>
            <a:r>
              <a:rPr lang="pt-PT" sz="2200" b="0" i="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pt-PT" sz="2200" b="0" i="0" dirty="0">
                <a:solidFill>
                  <a:srgbClr val="505050"/>
                </a:solidFill>
                <a:latin typeface="+mj-lt"/>
                <a:cs typeface="Arial" pitchFamily="34" charset="0"/>
              </a:rPr>
              <a:t>assente em estruturas adequadas, eficazes e transparentes que impliquem todas as administrações em causa e que assegurem a seleção de operações de elevada qualidade e a sua execução efetiva, a fim de atingir os objetivos que aquelas prosseguem. 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361282" y="144500"/>
            <a:ext cx="8420100" cy="584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PT" sz="2000" i="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Orientações de natureza operacional</a:t>
            </a:r>
          </a:p>
        </p:txBody>
      </p:sp>
    </p:spTree>
    <p:extLst>
      <p:ext uri="{BB962C8B-B14F-4D97-AF65-F5344CB8AC3E}">
        <p14:creationId xmlns="" xmlns:p14="http://schemas.microsoft.com/office/powerpoint/2010/main" val="32230031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 advClick="0">
        <p:zoom/>
      </p:transition>
    </mc:Choice>
    <mc:Fallback>
      <p:transition advClick="0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/>
          <p:cNvSpPr txBox="1">
            <a:spLocks/>
          </p:cNvSpPr>
          <p:nvPr/>
        </p:nvSpPr>
        <p:spPr bwMode="auto">
          <a:xfrm>
            <a:off x="542924" y="1770129"/>
            <a:ext cx="9171180" cy="786708"/>
          </a:xfrm>
          <a:prstGeom prst="rect">
            <a:avLst/>
          </a:prstGeom>
          <a:ln w="25400" cap="flat" cmpd="sng" algn="ctr">
            <a:solidFill>
              <a:schemeClr val="accent1"/>
            </a:solidFill>
            <a:prstDash val="solid"/>
            <a:miter lim="800000"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180000" tIns="180000" rIns="180000" bIns="18000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5182F"/>
              </a:buClr>
              <a:buFont typeface="Wingdings" pitchFamily="2" charset="2"/>
              <a:buChar char="Ø"/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02F00"/>
              </a:buClr>
              <a:buChar char="–"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C2B00"/>
              </a:buClr>
              <a:buChar char="•"/>
              <a:defRPr sz="2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E1D1D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ts val="3300"/>
              </a:lnSpc>
              <a:spcBef>
                <a:spcPct val="0"/>
              </a:spcBef>
              <a:buClr>
                <a:srgbClr val="0070C0"/>
              </a:buClr>
              <a:buSzPct val="125000"/>
              <a:buNone/>
              <a:tabLst>
                <a:tab pos="177800" algn="l"/>
              </a:tabLst>
            </a:pPr>
            <a:r>
              <a:rPr lang="pt-PT" sz="2200" i="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Desmaterialização de processos</a:t>
            </a:r>
            <a:endParaRPr lang="pt-PT" sz="2200" b="0" i="0" dirty="0">
              <a:solidFill>
                <a:srgbClr val="505050"/>
              </a:solidFill>
              <a:latin typeface="+mj-lt"/>
              <a:cs typeface="Arial" pitchFamily="34" charset="0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 bwMode="auto">
          <a:xfrm>
            <a:off x="516129" y="3212976"/>
            <a:ext cx="9197975" cy="2056287"/>
          </a:xfrm>
          <a:prstGeom prst="rect">
            <a:avLst/>
          </a:prstGeom>
          <a:ln w="25400" cap="flat" cmpd="sng" algn="ctr">
            <a:solidFill>
              <a:schemeClr val="accent1"/>
            </a:solidFill>
            <a:prstDash val="solid"/>
            <a:miter lim="800000"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180000" tIns="180000" rIns="180000" bIns="18000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5182F"/>
              </a:buClr>
              <a:buFont typeface="Wingdings" pitchFamily="2" charset="2"/>
              <a:buChar char="Ø"/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02F00"/>
              </a:buClr>
              <a:buChar char="–"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C2B00"/>
              </a:buClr>
              <a:buChar char="•"/>
              <a:defRPr sz="2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E1D1D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32126"/>
              </a:buClr>
              <a:buChar char="–"/>
              <a:defRPr sz="2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ts val="3300"/>
              </a:lnSpc>
              <a:spcBef>
                <a:spcPct val="0"/>
              </a:spcBef>
              <a:buClr>
                <a:srgbClr val="0070C0"/>
              </a:buClr>
              <a:buSzPct val="125000"/>
              <a:buNone/>
              <a:tabLst>
                <a:tab pos="177800" algn="l"/>
              </a:tabLst>
            </a:pPr>
            <a:r>
              <a:rPr lang="pt-PT" sz="2200" i="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Simplificação</a:t>
            </a:r>
          </a:p>
          <a:p>
            <a:pPr marL="0" indent="0" algn="just">
              <a:lnSpc>
                <a:spcPts val="3300"/>
              </a:lnSpc>
              <a:spcBef>
                <a:spcPct val="0"/>
              </a:spcBef>
              <a:buClr>
                <a:srgbClr val="0070C0"/>
              </a:buClr>
              <a:buSzPct val="125000"/>
              <a:buNone/>
              <a:tabLst>
                <a:tab pos="177800" algn="l"/>
              </a:tabLst>
            </a:pPr>
            <a:r>
              <a:rPr lang="pt-PT" sz="2200" b="0" i="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Custos simplificados</a:t>
            </a:r>
          </a:p>
          <a:p>
            <a:pPr marL="0" indent="0" algn="just">
              <a:lnSpc>
                <a:spcPts val="3300"/>
              </a:lnSpc>
              <a:spcBef>
                <a:spcPct val="0"/>
              </a:spcBef>
              <a:buClr>
                <a:srgbClr val="0070C0"/>
              </a:buClr>
              <a:buSzPct val="125000"/>
              <a:buNone/>
              <a:tabLst>
                <a:tab pos="177800" algn="l"/>
              </a:tabLst>
            </a:pPr>
            <a:r>
              <a:rPr lang="pt-PT" sz="2200" b="0" i="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Base única de promotores</a:t>
            </a:r>
          </a:p>
          <a:p>
            <a:pPr marL="0" indent="0" algn="just">
              <a:lnSpc>
                <a:spcPts val="3300"/>
              </a:lnSpc>
              <a:spcBef>
                <a:spcPct val="0"/>
              </a:spcBef>
              <a:buClr>
                <a:srgbClr val="0070C0"/>
              </a:buClr>
              <a:buSzPct val="125000"/>
              <a:buNone/>
              <a:tabLst>
                <a:tab pos="177800" algn="l"/>
              </a:tabLst>
            </a:pPr>
            <a:r>
              <a:rPr lang="pt-PT" sz="2200" b="0" i="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Balcão único</a:t>
            </a:r>
            <a:endParaRPr lang="pt-PT" sz="2200" b="0" i="0" dirty="0">
              <a:solidFill>
                <a:srgbClr val="505050"/>
              </a:solidFill>
              <a:latin typeface="+mj-lt"/>
              <a:cs typeface="Arial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361282" y="144500"/>
            <a:ext cx="8420100" cy="584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PT" sz="2000" i="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Orientações de natureza operacional</a:t>
            </a:r>
          </a:p>
        </p:txBody>
      </p:sp>
    </p:spTree>
    <p:extLst>
      <p:ext uri="{BB962C8B-B14F-4D97-AF65-F5344CB8AC3E}">
        <p14:creationId xmlns="" xmlns:p14="http://schemas.microsoft.com/office/powerpoint/2010/main" val="32230031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 advClick="0">
        <p:zoom/>
      </p:transition>
    </mc:Choice>
    <mc:Fallback>
      <p:transition advClick="0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2"/>
          <p:cNvSpPr txBox="1"/>
          <p:nvPr/>
        </p:nvSpPr>
        <p:spPr>
          <a:xfrm>
            <a:off x="208371" y="2240867"/>
            <a:ext cx="9532529" cy="247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1950" indent="-361950" algn="just">
              <a:lnSpc>
                <a:spcPts val="2400"/>
              </a:lnSpc>
              <a:spcBef>
                <a:spcPts val="2400"/>
              </a:spcBef>
              <a:spcAft>
                <a:spcPts val="1800"/>
              </a:spcAft>
              <a:buClr>
                <a:srgbClr val="0070C0"/>
              </a:buClr>
              <a:buSzPct val="120000"/>
              <a:buFont typeface="Wingdings" pitchFamily="2" charset="2"/>
              <a:buChar char="ü"/>
            </a:pPr>
            <a:r>
              <a:rPr lang="pt-PT" sz="2000" b="0" i="0" dirty="0" smtClean="0">
                <a:solidFill>
                  <a:srgbClr val="505050"/>
                </a:solidFill>
                <a:latin typeface="+mj-lt"/>
              </a:rPr>
              <a:t>A </a:t>
            </a:r>
            <a:r>
              <a:rPr lang="pt-PT" sz="2000" b="0" i="0" dirty="0">
                <a:solidFill>
                  <a:srgbClr val="505050"/>
                </a:solidFill>
                <a:latin typeface="+mj-lt"/>
              </a:rPr>
              <a:t>preparação do próximo ciclo de programação estrutural faz-se num quadro de relevantes ameaças, riscos e incertezas sobre o desempenho da economia </a:t>
            </a:r>
            <a:r>
              <a:rPr lang="pt-PT" sz="2000" b="0" i="0" dirty="0" smtClean="0">
                <a:solidFill>
                  <a:srgbClr val="505050"/>
                </a:solidFill>
                <a:latin typeface="+mj-lt"/>
              </a:rPr>
              <a:t>portuguesa.</a:t>
            </a:r>
            <a:endParaRPr lang="pt-PT" sz="2000" b="0" i="0" dirty="0">
              <a:solidFill>
                <a:srgbClr val="505050"/>
              </a:solidFill>
              <a:latin typeface="+mj-lt"/>
            </a:endParaRPr>
          </a:p>
          <a:p>
            <a:pPr marL="361950" indent="-361950" algn="just">
              <a:lnSpc>
                <a:spcPts val="2400"/>
              </a:lnSpc>
              <a:spcBef>
                <a:spcPts val="2400"/>
              </a:spcBef>
              <a:spcAft>
                <a:spcPts val="1800"/>
              </a:spcAft>
              <a:buClr>
                <a:srgbClr val="0070C0"/>
              </a:buClr>
              <a:buSzPct val="120000"/>
              <a:buFont typeface="Wingdings" pitchFamily="2" charset="2"/>
              <a:buChar char="ü"/>
            </a:pPr>
            <a:r>
              <a:rPr lang="pt-PT" sz="2000" b="0" i="0" dirty="0" smtClean="0">
                <a:solidFill>
                  <a:srgbClr val="505050"/>
                </a:solidFill>
                <a:latin typeface="+mj-lt"/>
              </a:rPr>
              <a:t>Próximo </a:t>
            </a:r>
            <a:r>
              <a:rPr lang="pt-PT" sz="2000" b="0" i="0" dirty="0">
                <a:solidFill>
                  <a:srgbClr val="505050"/>
                </a:solidFill>
                <a:latin typeface="+mj-lt"/>
              </a:rPr>
              <a:t>ciclo de programação estrutural </a:t>
            </a:r>
            <a:r>
              <a:rPr lang="pt-PT" sz="2000" b="0" i="0" dirty="0" smtClean="0">
                <a:solidFill>
                  <a:srgbClr val="505050"/>
                </a:solidFill>
                <a:latin typeface="+mj-lt"/>
              </a:rPr>
              <a:t>comporta, grande </a:t>
            </a:r>
            <a:r>
              <a:rPr lang="pt-PT" sz="2000" b="0" i="0" dirty="0">
                <a:solidFill>
                  <a:srgbClr val="505050"/>
                </a:solidFill>
                <a:latin typeface="+mj-lt"/>
              </a:rPr>
              <a:t>relevância como </a:t>
            </a:r>
            <a:r>
              <a:rPr lang="pt-PT" sz="2000" b="0" i="0" dirty="0" smtClean="0">
                <a:solidFill>
                  <a:srgbClr val="505050"/>
                </a:solidFill>
                <a:latin typeface="+mj-lt"/>
              </a:rPr>
              <a:t>determinante </a:t>
            </a:r>
            <a:r>
              <a:rPr lang="pt-PT" sz="2000" b="0" i="0" dirty="0">
                <a:solidFill>
                  <a:srgbClr val="505050"/>
                </a:solidFill>
                <a:latin typeface="+mj-lt"/>
              </a:rPr>
              <a:t>instrumento de suporte ao investimento </a:t>
            </a:r>
            <a:r>
              <a:rPr lang="pt-PT" sz="2000" b="0" i="0" dirty="0" smtClean="0">
                <a:solidFill>
                  <a:srgbClr val="505050"/>
                </a:solidFill>
                <a:latin typeface="+mj-lt"/>
              </a:rPr>
              <a:t>competitivo, promoção </a:t>
            </a:r>
            <a:r>
              <a:rPr lang="pt-PT" sz="2000" b="0" i="0" dirty="0">
                <a:solidFill>
                  <a:srgbClr val="505050"/>
                </a:solidFill>
                <a:latin typeface="+mj-lt"/>
              </a:rPr>
              <a:t>do crescimento económico e de saída da crise</a:t>
            </a:r>
            <a:r>
              <a:rPr lang="pt-PT" sz="2000" b="0" i="0" dirty="0" smtClean="0">
                <a:solidFill>
                  <a:srgbClr val="505050"/>
                </a:solidFill>
                <a:latin typeface="+mj-lt"/>
              </a:rPr>
              <a:t>.</a:t>
            </a:r>
            <a:endParaRPr lang="pt-PT" sz="2000" b="0" i="0" dirty="0">
              <a:solidFill>
                <a:srgbClr val="505050"/>
              </a:solidFill>
              <a:latin typeface="+mj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456750" y="584200"/>
            <a:ext cx="62841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0" hangingPunct="0"/>
            <a:r>
              <a:rPr lang="pt-PT" sz="2400" i="0" dirty="0">
                <a:solidFill>
                  <a:schemeClr val="accent1">
                    <a:lumMod val="75000"/>
                  </a:schemeClr>
                </a:solidFill>
              </a:rPr>
              <a:t>Contexto económico</a:t>
            </a:r>
          </a:p>
        </p:txBody>
      </p:sp>
    </p:spTree>
    <p:extLst>
      <p:ext uri="{BB962C8B-B14F-4D97-AF65-F5344CB8AC3E}">
        <p14:creationId xmlns="" xmlns:p14="http://schemas.microsoft.com/office/powerpoint/2010/main" val="3472352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 advClick="0">
        <p:zoom/>
      </p:transition>
    </mc:Choice>
    <mc:Fallback>
      <p:transition advClick="0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285383" y="1332119"/>
            <a:ext cx="2147339" cy="91751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tIns="180000" bIns="180000" anchor="ctr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defRPr sz="1800" b="0" i="0">
                <a:solidFill>
                  <a:schemeClr val="accent1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r>
              <a:rPr lang="pt-PT" sz="2000" b="1" dirty="0" smtClean="0"/>
              <a:t>Racionalidade Económica</a:t>
            </a:r>
            <a:endParaRPr lang="pt-PT" sz="2000" b="1" dirty="0"/>
          </a:p>
        </p:txBody>
      </p:sp>
      <p:sp>
        <p:nvSpPr>
          <p:cNvPr id="5" name="Subtitle 2"/>
          <p:cNvSpPr txBox="1">
            <a:spLocks/>
          </p:cNvSpPr>
          <p:nvPr/>
        </p:nvSpPr>
        <p:spPr bwMode="auto">
          <a:xfrm>
            <a:off x="3633752" y="1268763"/>
            <a:ext cx="6050597" cy="1044225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solidFill>
              <a:schemeClr val="tx1">
                <a:lumMod val="6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08000" tIns="360000" rIns="0" bIns="360000" anchor="ctr"/>
          <a:lstStyle>
            <a:defPPr>
              <a:defRPr lang="en-US"/>
            </a:defPPr>
            <a:lvl1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1pPr>
            <a:lvl2pPr marL="4763" lvl="1" indent="6350" algn="ctr" defTabSz="844550">
              <a:lnSpc>
                <a:spcPct val="90000"/>
              </a:lnSpc>
              <a:spcAft>
                <a:spcPct val="15000"/>
              </a:spcAft>
              <a:defRPr sz="1800" b="0" i="0">
                <a:solidFill>
                  <a:srgbClr val="4F4F4F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9pPr>
          </a:lstStyle>
          <a:p>
            <a:pPr lvl="1" algn="l">
              <a:defRPr/>
            </a:pPr>
            <a:r>
              <a:rPr lang="pt-PT" sz="2000" dirty="0">
                <a:solidFill>
                  <a:srgbClr val="333333"/>
                </a:solidFill>
              </a:rPr>
              <a:t>subordinação de qualquer decisão de apoio dos fundos à aferição rigorosa da sua mais-valia económica, social e </a:t>
            </a:r>
            <a:r>
              <a:rPr lang="pt-PT" sz="2000" dirty="0" smtClean="0">
                <a:solidFill>
                  <a:srgbClr val="333333"/>
                </a:solidFill>
              </a:rPr>
              <a:t>ambiental</a:t>
            </a:r>
            <a:endParaRPr lang="pt-PT" sz="2000" dirty="0">
              <a:solidFill>
                <a:srgbClr val="333333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>
          <a:xfrm>
            <a:off x="2625643" y="1497833"/>
            <a:ext cx="900000" cy="586085"/>
            <a:chOff x="995363" y="2443163"/>
            <a:chExt cx="3044825" cy="1982787"/>
          </a:xfrm>
        </p:grpSpPr>
        <p:sp>
          <p:nvSpPr>
            <p:cNvPr id="7" name="Chevron 5"/>
            <p:cNvSpPr>
              <a:spLocks noChangeArrowheads="1"/>
            </p:cNvSpPr>
            <p:nvPr/>
          </p:nvSpPr>
          <p:spPr bwMode="auto">
            <a:xfrm>
              <a:off x="995363" y="2974975"/>
              <a:ext cx="2132012" cy="1071563"/>
            </a:xfrm>
            <a:prstGeom prst="chevron">
              <a:avLst>
                <a:gd name="adj" fmla="val 50026"/>
              </a:avLst>
            </a:prstGeom>
            <a:solidFill>
              <a:schemeClr val="bg1">
                <a:lumMod val="40000"/>
                <a:lumOff val="60000"/>
                <a:alpha val="63136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pt-PT" sz="2400" i="0">
                <a:solidFill>
                  <a:srgbClr val="7DB900"/>
                </a:solidFill>
              </a:endParaRPr>
            </a:p>
          </p:txBody>
        </p:sp>
        <p:sp>
          <p:nvSpPr>
            <p:cNvPr id="8" name="Chevron 6"/>
            <p:cNvSpPr>
              <a:spLocks noChangeArrowheads="1"/>
            </p:cNvSpPr>
            <p:nvPr/>
          </p:nvSpPr>
          <p:spPr bwMode="auto">
            <a:xfrm>
              <a:off x="1376363" y="2443163"/>
              <a:ext cx="2663825" cy="1982787"/>
            </a:xfrm>
            <a:prstGeom prst="chevron">
              <a:avLst>
                <a:gd name="adj" fmla="val 50001"/>
              </a:avLst>
            </a:prstGeom>
            <a:solidFill>
              <a:srgbClr val="EBF1DE">
                <a:alpha val="63921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t-PT" sz="2400" i="0"/>
            </a:p>
          </p:txBody>
        </p:sp>
      </p:grpSp>
      <p:sp>
        <p:nvSpPr>
          <p:cNvPr id="9" name="Subtitle 2"/>
          <p:cNvSpPr txBox="1">
            <a:spLocks/>
          </p:cNvSpPr>
          <p:nvPr/>
        </p:nvSpPr>
        <p:spPr bwMode="auto">
          <a:xfrm>
            <a:off x="272483" y="2855495"/>
            <a:ext cx="2147339" cy="64051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tIns="180000" bIns="180000" anchor="ctr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defRPr sz="1800" b="0" i="0">
                <a:solidFill>
                  <a:schemeClr val="accent1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r>
              <a:rPr lang="pt-PT" sz="2000" b="1" dirty="0"/>
              <a:t>Concentração</a:t>
            </a:r>
          </a:p>
        </p:txBody>
      </p:sp>
      <p:sp>
        <p:nvSpPr>
          <p:cNvPr id="10" name="Subtitle 2"/>
          <p:cNvSpPr txBox="1">
            <a:spLocks/>
          </p:cNvSpPr>
          <p:nvPr/>
        </p:nvSpPr>
        <p:spPr bwMode="auto">
          <a:xfrm>
            <a:off x="3620853" y="2508545"/>
            <a:ext cx="6050597" cy="1044225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solidFill>
              <a:schemeClr val="tx1">
                <a:lumMod val="6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08000" tIns="360000" rIns="0" bIns="360000" anchor="ctr"/>
          <a:lstStyle>
            <a:defPPr>
              <a:defRPr lang="en-US"/>
            </a:defPPr>
            <a:lvl1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1pPr>
            <a:lvl2pPr marL="4763" lvl="1" indent="6350" algn="ctr" defTabSz="844550">
              <a:lnSpc>
                <a:spcPct val="90000"/>
              </a:lnSpc>
              <a:spcAft>
                <a:spcPct val="15000"/>
              </a:spcAft>
              <a:defRPr sz="1800" b="0" i="0">
                <a:solidFill>
                  <a:srgbClr val="4F4F4F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9pPr>
          </a:lstStyle>
          <a:p>
            <a:pPr lvl="1" algn="l">
              <a:defRPr/>
            </a:pPr>
            <a:r>
              <a:rPr lang="pt-PT" sz="2000" dirty="0">
                <a:solidFill>
                  <a:srgbClr val="333333"/>
                </a:solidFill>
              </a:rPr>
              <a:t>número limitado de domínios temáticos para maximizar o seu impacte nas dimensões económica, social, ambiental e </a:t>
            </a:r>
            <a:r>
              <a:rPr lang="pt-PT" sz="2000" dirty="0" smtClean="0">
                <a:solidFill>
                  <a:srgbClr val="333333"/>
                </a:solidFill>
              </a:rPr>
              <a:t>territorial</a:t>
            </a:r>
            <a:endParaRPr lang="pt-PT" sz="2000" dirty="0">
              <a:solidFill>
                <a:srgbClr val="333333"/>
              </a:solidFill>
            </a:endParaRPr>
          </a:p>
        </p:txBody>
      </p:sp>
      <p:grpSp>
        <p:nvGrpSpPr>
          <p:cNvPr id="11" name="Group 10"/>
          <p:cNvGrpSpPr>
            <a:grpSpLocks noChangeAspect="1"/>
          </p:cNvGrpSpPr>
          <p:nvPr/>
        </p:nvGrpSpPr>
        <p:grpSpPr>
          <a:xfrm>
            <a:off x="2612740" y="2928877"/>
            <a:ext cx="900000" cy="586085"/>
            <a:chOff x="995363" y="2443163"/>
            <a:chExt cx="3044825" cy="1982787"/>
          </a:xfrm>
        </p:grpSpPr>
        <p:sp>
          <p:nvSpPr>
            <p:cNvPr id="12" name="Chevron 5"/>
            <p:cNvSpPr>
              <a:spLocks noChangeArrowheads="1"/>
            </p:cNvSpPr>
            <p:nvPr/>
          </p:nvSpPr>
          <p:spPr bwMode="auto">
            <a:xfrm>
              <a:off x="995363" y="2974975"/>
              <a:ext cx="2132012" cy="1071563"/>
            </a:xfrm>
            <a:prstGeom prst="chevron">
              <a:avLst>
                <a:gd name="adj" fmla="val 50026"/>
              </a:avLst>
            </a:prstGeom>
            <a:solidFill>
              <a:schemeClr val="bg1">
                <a:lumMod val="40000"/>
                <a:lumOff val="60000"/>
                <a:alpha val="63136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pt-PT" sz="2400" i="0">
                <a:solidFill>
                  <a:srgbClr val="7DB900"/>
                </a:solidFill>
              </a:endParaRPr>
            </a:p>
          </p:txBody>
        </p:sp>
        <p:sp>
          <p:nvSpPr>
            <p:cNvPr id="13" name="Chevron 6"/>
            <p:cNvSpPr>
              <a:spLocks noChangeArrowheads="1"/>
            </p:cNvSpPr>
            <p:nvPr/>
          </p:nvSpPr>
          <p:spPr bwMode="auto">
            <a:xfrm>
              <a:off x="1376363" y="2443163"/>
              <a:ext cx="2663825" cy="1982787"/>
            </a:xfrm>
            <a:prstGeom prst="chevron">
              <a:avLst>
                <a:gd name="adj" fmla="val 50001"/>
              </a:avLst>
            </a:prstGeom>
            <a:solidFill>
              <a:srgbClr val="EBF1DE">
                <a:alpha val="63921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t-PT" sz="2400" i="0"/>
            </a:p>
          </p:txBody>
        </p:sp>
      </p:grpSp>
      <p:sp>
        <p:nvSpPr>
          <p:cNvPr id="14" name="Subtitle 2"/>
          <p:cNvSpPr txBox="1">
            <a:spLocks/>
          </p:cNvSpPr>
          <p:nvPr/>
        </p:nvSpPr>
        <p:spPr bwMode="auto">
          <a:xfrm>
            <a:off x="272483" y="4101872"/>
            <a:ext cx="2147339" cy="91751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tIns="180000" bIns="180000" anchor="ctr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defRPr sz="1800" b="0" i="0">
                <a:solidFill>
                  <a:schemeClr val="accent1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r>
              <a:rPr lang="pt-PT" sz="2000" b="1" dirty="0" smtClean="0"/>
              <a:t>Disciplina Financeira</a:t>
            </a:r>
            <a:endParaRPr lang="pt-PT" sz="2000" b="1" dirty="0"/>
          </a:p>
        </p:txBody>
      </p:sp>
      <p:sp>
        <p:nvSpPr>
          <p:cNvPr id="15" name="Subtitle 2"/>
          <p:cNvSpPr txBox="1">
            <a:spLocks/>
          </p:cNvSpPr>
          <p:nvPr/>
        </p:nvSpPr>
        <p:spPr bwMode="auto">
          <a:xfrm>
            <a:off x="3620853" y="3748322"/>
            <a:ext cx="6050597" cy="1728000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solidFill>
              <a:schemeClr val="tx1">
                <a:lumMod val="6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08000" tIns="360000" rIns="0" bIns="360000" anchor="ctr"/>
          <a:lstStyle>
            <a:defPPr>
              <a:defRPr lang="en-US"/>
            </a:defPPr>
            <a:lvl1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1pPr>
            <a:lvl2pPr marL="4763" lvl="1" indent="6350" algn="ctr" defTabSz="844550">
              <a:lnSpc>
                <a:spcPct val="90000"/>
              </a:lnSpc>
              <a:spcAft>
                <a:spcPct val="15000"/>
              </a:spcAft>
              <a:defRPr sz="1800" b="0" i="0">
                <a:solidFill>
                  <a:srgbClr val="4F4F4F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9pPr>
          </a:lstStyle>
          <a:p>
            <a:pPr lvl="1" algn="l">
              <a:defRPr/>
            </a:pPr>
            <a:r>
              <a:rPr lang="pt-PT" sz="2000" dirty="0">
                <a:solidFill>
                  <a:srgbClr val="333333"/>
                </a:solidFill>
              </a:rPr>
              <a:t>subordinação das decisões de apoio dos fundos no que respeita a projetos públicos à aferição do </a:t>
            </a:r>
            <a:r>
              <a:rPr lang="pt-PT" sz="2000" dirty="0" smtClean="0">
                <a:solidFill>
                  <a:srgbClr val="333333"/>
                </a:solidFill>
              </a:rPr>
              <a:t>impacte </a:t>
            </a:r>
            <a:r>
              <a:rPr lang="pt-PT" sz="2000" dirty="0">
                <a:solidFill>
                  <a:srgbClr val="333333"/>
                </a:solidFill>
              </a:rPr>
              <a:t>presente e futuro nas contas públicas e à coerência entre a programação dos fundos </a:t>
            </a:r>
            <a:r>
              <a:rPr lang="pt-PT" sz="2000" dirty="0" smtClean="0">
                <a:solidFill>
                  <a:srgbClr val="333333"/>
                </a:solidFill>
              </a:rPr>
              <a:t>comunitários </a:t>
            </a:r>
            <a:r>
              <a:rPr lang="pt-PT" sz="2000" dirty="0">
                <a:solidFill>
                  <a:srgbClr val="333333"/>
                </a:solidFill>
              </a:rPr>
              <a:t>e a programação orçamental plurianual nacional</a:t>
            </a:r>
          </a:p>
        </p:txBody>
      </p:sp>
      <p:grpSp>
        <p:nvGrpSpPr>
          <p:cNvPr id="16" name="Group 15"/>
          <p:cNvGrpSpPr>
            <a:grpSpLocks noChangeAspect="1"/>
          </p:cNvGrpSpPr>
          <p:nvPr/>
        </p:nvGrpSpPr>
        <p:grpSpPr>
          <a:xfrm>
            <a:off x="2570338" y="4359920"/>
            <a:ext cx="900000" cy="586085"/>
            <a:chOff x="995363" y="2443163"/>
            <a:chExt cx="3044825" cy="1982787"/>
          </a:xfrm>
        </p:grpSpPr>
        <p:sp>
          <p:nvSpPr>
            <p:cNvPr id="17" name="Chevron 5"/>
            <p:cNvSpPr>
              <a:spLocks noChangeArrowheads="1"/>
            </p:cNvSpPr>
            <p:nvPr/>
          </p:nvSpPr>
          <p:spPr bwMode="auto">
            <a:xfrm>
              <a:off x="995363" y="2974975"/>
              <a:ext cx="2132012" cy="1071563"/>
            </a:xfrm>
            <a:prstGeom prst="chevron">
              <a:avLst>
                <a:gd name="adj" fmla="val 50026"/>
              </a:avLst>
            </a:prstGeom>
            <a:solidFill>
              <a:schemeClr val="bg1">
                <a:lumMod val="40000"/>
                <a:lumOff val="60000"/>
                <a:alpha val="63136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pt-PT" sz="2400" i="0">
                <a:solidFill>
                  <a:srgbClr val="7DB900"/>
                </a:solidFill>
              </a:endParaRPr>
            </a:p>
          </p:txBody>
        </p:sp>
        <p:sp>
          <p:nvSpPr>
            <p:cNvPr id="18" name="Chevron 6"/>
            <p:cNvSpPr>
              <a:spLocks noChangeArrowheads="1"/>
            </p:cNvSpPr>
            <p:nvPr/>
          </p:nvSpPr>
          <p:spPr bwMode="auto">
            <a:xfrm>
              <a:off x="1376363" y="2443163"/>
              <a:ext cx="2663825" cy="1982787"/>
            </a:xfrm>
            <a:prstGeom prst="chevron">
              <a:avLst>
                <a:gd name="adj" fmla="val 50001"/>
              </a:avLst>
            </a:prstGeom>
            <a:solidFill>
              <a:srgbClr val="EBF1DE">
                <a:alpha val="63921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t-PT" sz="2400" i="0"/>
            </a:p>
          </p:txBody>
        </p:sp>
      </p:grpSp>
      <p:sp>
        <p:nvSpPr>
          <p:cNvPr id="19" name="Subtitle 2"/>
          <p:cNvSpPr txBox="1">
            <a:spLocks/>
          </p:cNvSpPr>
          <p:nvPr/>
        </p:nvSpPr>
        <p:spPr bwMode="auto">
          <a:xfrm>
            <a:off x="272483" y="5625248"/>
            <a:ext cx="2147339" cy="91751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tIns="180000" bIns="180000" anchor="ctr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defRPr sz="1800" b="0" i="0">
                <a:solidFill>
                  <a:schemeClr val="accent1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r>
              <a:rPr lang="pt-PT" sz="2000" b="1" dirty="0" smtClean="0"/>
              <a:t>Integração Orçamental</a:t>
            </a:r>
            <a:endParaRPr lang="pt-PT" sz="2000" b="1" dirty="0"/>
          </a:p>
        </p:txBody>
      </p:sp>
      <p:sp>
        <p:nvSpPr>
          <p:cNvPr id="20" name="Subtitle 2"/>
          <p:cNvSpPr txBox="1">
            <a:spLocks/>
          </p:cNvSpPr>
          <p:nvPr/>
        </p:nvSpPr>
        <p:spPr bwMode="auto">
          <a:xfrm>
            <a:off x="3620853" y="5671882"/>
            <a:ext cx="6050597" cy="824245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solidFill>
              <a:schemeClr val="tx1">
                <a:lumMod val="6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08000" tIns="360000" rIns="0" bIns="360000" anchor="ctr"/>
          <a:lstStyle>
            <a:defPPr>
              <a:defRPr lang="en-US"/>
            </a:defPPr>
            <a:lvl1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1pPr>
            <a:lvl2pPr marL="4763" lvl="1" indent="6350" algn="ctr" defTabSz="844550">
              <a:lnSpc>
                <a:spcPct val="90000"/>
              </a:lnSpc>
              <a:spcAft>
                <a:spcPct val="15000"/>
              </a:spcAft>
              <a:defRPr sz="1800" b="0" i="0">
                <a:solidFill>
                  <a:srgbClr val="4F4F4F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9pPr>
          </a:lstStyle>
          <a:p>
            <a:pPr lvl="1" algn="l">
              <a:defRPr/>
            </a:pPr>
            <a:r>
              <a:rPr lang="pt-PT" sz="2000" dirty="0">
                <a:solidFill>
                  <a:srgbClr val="333333"/>
                </a:solidFill>
              </a:rPr>
              <a:t>integração plena dos fluxos financeiros comunitários no orçamento do </a:t>
            </a:r>
            <a:r>
              <a:rPr lang="pt-PT" sz="2000" dirty="0" smtClean="0">
                <a:solidFill>
                  <a:srgbClr val="333333"/>
                </a:solidFill>
              </a:rPr>
              <a:t>Estado</a:t>
            </a:r>
            <a:endParaRPr lang="pt-PT" sz="2000" dirty="0">
              <a:solidFill>
                <a:srgbClr val="333333"/>
              </a:solidFill>
            </a:endParaRPr>
          </a:p>
        </p:txBody>
      </p:sp>
      <p:grpSp>
        <p:nvGrpSpPr>
          <p:cNvPr id="21" name="Group 20"/>
          <p:cNvGrpSpPr>
            <a:grpSpLocks noChangeAspect="1"/>
          </p:cNvGrpSpPr>
          <p:nvPr/>
        </p:nvGrpSpPr>
        <p:grpSpPr>
          <a:xfrm>
            <a:off x="2612740" y="5790962"/>
            <a:ext cx="900000" cy="586085"/>
            <a:chOff x="995363" y="2443163"/>
            <a:chExt cx="3044825" cy="1982787"/>
          </a:xfrm>
        </p:grpSpPr>
        <p:sp>
          <p:nvSpPr>
            <p:cNvPr id="22" name="Chevron 5"/>
            <p:cNvSpPr>
              <a:spLocks noChangeArrowheads="1"/>
            </p:cNvSpPr>
            <p:nvPr/>
          </p:nvSpPr>
          <p:spPr bwMode="auto">
            <a:xfrm>
              <a:off x="995363" y="2974975"/>
              <a:ext cx="2132012" cy="1071563"/>
            </a:xfrm>
            <a:prstGeom prst="chevron">
              <a:avLst>
                <a:gd name="adj" fmla="val 50026"/>
              </a:avLst>
            </a:prstGeom>
            <a:solidFill>
              <a:schemeClr val="bg1">
                <a:lumMod val="40000"/>
                <a:lumOff val="60000"/>
                <a:alpha val="63136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pt-PT" sz="2400" i="0">
                <a:solidFill>
                  <a:srgbClr val="7DB900"/>
                </a:solidFill>
              </a:endParaRPr>
            </a:p>
          </p:txBody>
        </p:sp>
        <p:sp>
          <p:nvSpPr>
            <p:cNvPr id="23" name="Chevron 6"/>
            <p:cNvSpPr>
              <a:spLocks noChangeArrowheads="1"/>
            </p:cNvSpPr>
            <p:nvPr/>
          </p:nvSpPr>
          <p:spPr bwMode="auto">
            <a:xfrm>
              <a:off x="1376363" y="2443163"/>
              <a:ext cx="2663825" cy="1982787"/>
            </a:xfrm>
            <a:prstGeom prst="chevron">
              <a:avLst>
                <a:gd name="adj" fmla="val 50001"/>
              </a:avLst>
            </a:prstGeom>
            <a:solidFill>
              <a:srgbClr val="EBF1DE">
                <a:alpha val="63921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t-PT" sz="2400" i="0"/>
            </a:p>
          </p:txBody>
        </p:sp>
      </p:grpSp>
      <p:sp>
        <p:nvSpPr>
          <p:cNvPr id="25" name="Title 1"/>
          <p:cNvSpPr txBox="1">
            <a:spLocks/>
          </p:cNvSpPr>
          <p:nvPr/>
        </p:nvSpPr>
        <p:spPr>
          <a:xfrm>
            <a:off x="1361282" y="144500"/>
            <a:ext cx="8420100" cy="584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PT" sz="2000" i="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Princípios gerais da programação</a:t>
            </a:r>
          </a:p>
        </p:txBody>
      </p:sp>
    </p:spTree>
    <p:extLst>
      <p:ext uri="{BB962C8B-B14F-4D97-AF65-F5344CB8AC3E}">
        <p14:creationId xmlns="" xmlns:p14="http://schemas.microsoft.com/office/powerpoint/2010/main" val="10704865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 advClick="0">
        <p:zoom/>
      </p:transition>
    </mc:Choice>
    <mc:Fallback>
      <p:transition advClick="0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5" grpId="0" animBg="1"/>
      <p:bldP spid="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479966" y="1830045"/>
            <a:ext cx="2147339" cy="17485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tIns="180000" bIns="180000" anchor="ctr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defRPr sz="1800" b="0" i="0">
                <a:solidFill>
                  <a:schemeClr val="accent1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r>
              <a:rPr lang="pt-PT" sz="2000" b="1" dirty="0" smtClean="0"/>
              <a:t>Segregação </a:t>
            </a:r>
            <a:r>
              <a:rPr lang="pt-PT" sz="2000" b="1" dirty="0"/>
              <a:t>das funções </a:t>
            </a:r>
            <a:r>
              <a:rPr lang="pt-PT" sz="2000" b="1" dirty="0" smtClean="0"/>
              <a:t>e prevenção </a:t>
            </a:r>
            <a:r>
              <a:rPr lang="pt-PT" sz="2000" b="1" dirty="0"/>
              <a:t>de conflitos de interesse</a:t>
            </a:r>
          </a:p>
        </p:txBody>
      </p:sp>
      <p:sp>
        <p:nvSpPr>
          <p:cNvPr id="5" name="Subtitle 2"/>
          <p:cNvSpPr txBox="1">
            <a:spLocks/>
          </p:cNvSpPr>
          <p:nvPr/>
        </p:nvSpPr>
        <p:spPr bwMode="auto">
          <a:xfrm>
            <a:off x="4016898" y="2020300"/>
            <a:ext cx="5760000" cy="1368000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solidFill>
              <a:schemeClr val="tx1">
                <a:lumMod val="6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80000" tIns="360000" rIns="180000" bIns="360000" anchor="ctr"/>
          <a:lstStyle>
            <a:defPPr>
              <a:defRPr lang="en-US"/>
            </a:defPPr>
            <a:lvl1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1pPr>
            <a:lvl2pPr marL="4763" lvl="1" indent="6350" algn="ctr" defTabSz="844550">
              <a:lnSpc>
                <a:spcPct val="90000"/>
              </a:lnSpc>
              <a:spcAft>
                <a:spcPct val="15000"/>
              </a:spcAft>
              <a:defRPr sz="1800" b="0" i="0">
                <a:solidFill>
                  <a:srgbClr val="4F4F4F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9pPr>
          </a:lstStyle>
          <a:p>
            <a:pPr lvl="1" algn="l">
              <a:defRPr/>
            </a:pPr>
            <a:r>
              <a:rPr lang="pt-PT" sz="2000" dirty="0">
                <a:solidFill>
                  <a:srgbClr val="333333"/>
                </a:solidFill>
              </a:rPr>
              <a:t>subordinação do modelo de gestão dos fundos ao primado da separação rigorosa de funções de análise e decisão, pagamento, certificação e de auditoria e </a:t>
            </a:r>
            <a:r>
              <a:rPr lang="pt-PT" sz="2000" dirty="0" smtClean="0">
                <a:solidFill>
                  <a:srgbClr val="333333"/>
                </a:solidFill>
              </a:rPr>
              <a:t>controlo</a:t>
            </a:r>
            <a:endParaRPr lang="pt-PT" sz="2000" dirty="0">
              <a:solidFill>
                <a:srgbClr val="333333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>
          <a:xfrm>
            <a:off x="2867832" y="2411262"/>
            <a:ext cx="900000" cy="586085"/>
            <a:chOff x="995363" y="2443163"/>
            <a:chExt cx="3044825" cy="1982787"/>
          </a:xfrm>
        </p:grpSpPr>
        <p:sp>
          <p:nvSpPr>
            <p:cNvPr id="7" name="Chevron 5"/>
            <p:cNvSpPr>
              <a:spLocks noChangeArrowheads="1"/>
            </p:cNvSpPr>
            <p:nvPr/>
          </p:nvSpPr>
          <p:spPr bwMode="auto">
            <a:xfrm>
              <a:off x="995363" y="2974975"/>
              <a:ext cx="2132012" cy="1071563"/>
            </a:xfrm>
            <a:prstGeom prst="chevron">
              <a:avLst>
                <a:gd name="adj" fmla="val 50026"/>
              </a:avLst>
            </a:prstGeom>
            <a:solidFill>
              <a:schemeClr val="bg1">
                <a:lumMod val="40000"/>
                <a:lumOff val="60000"/>
                <a:alpha val="63136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pt-PT" sz="2400" i="0">
                <a:solidFill>
                  <a:srgbClr val="7DB900"/>
                </a:solidFill>
              </a:endParaRPr>
            </a:p>
          </p:txBody>
        </p:sp>
        <p:sp>
          <p:nvSpPr>
            <p:cNvPr id="8" name="Chevron 6"/>
            <p:cNvSpPr>
              <a:spLocks noChangeArrowheads="1"/>
            </p:cNvSpPr>
            <p:nvPr/>
          </p:nvSpPr>
          <p:spPr bwMode="auto">
            <a:xfrm>
              <a:off x="1376363" y="2443163"/>
              <a:ext cx="2663825" cy="1982787"/>
            </a:xfrm>
            <a:prstGeom prst="chevron">
              <a:avLst>
                <a:gd name="adj" fmla="val 50001"/>
              </a:avLst>
            </a:prstGeom>
            <a:solidFill>
              <a:srgbClr val="EBF1DE">
                <a:alpha val="63921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t-PT" sz="2400" i="0"/>
            </a:p>
          </p:txBody>
        </p:sp>
      </p:grpSp>
      <p:sp>
        <p:nvSpPr>
          <p:cNvPr id="19" name="Subtitle 2"/>
          <p:cNvSpPr txBox="1">
            <a:spLocks/>
          </p:cNvSpPr>
          <p:nvPr/>
        </p:nvSpPr>
        <p:spPr bwMode="auto">
          <a:xfrm>
            <a:off x="505243" y="4471674"/>
            <a:ext cx="2147339" cy="11945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tIns="180000" bIns="180000" anchor="ctr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defRPr sz="1800" b="0" i="0">
                <a:solidFill>
                  <a:schemeClr val="accent1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r>
              <a:rPr lang="pt-PT" sz="2000" b="1" dirty="0"/>
              <a:t>transparência e prestação de contas</a:t>
            </a:r>
          </a:p>
        </p:txBody>
      </p:sp>
      <p:sp>
        <p:nvSpPr>
          <p:cNvPr id="20" name="Subtitle 2"/>
          <p:cNvSpPr txBox="1">
            <a:spLocks/>
          </p:cNvSpPr>
          <p:nvPr/>
        </p:nvSpPr>
        <p:spPr bwMode="auto">
          <a:xfrm>
            <a:off x="4016898" y="4474930"/>
            <a:ext cx="5760000" cy="1188000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solidFill>
              <a:schemeClr val="tx1">
                <a:lumMod val="6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80000" tIns="360000" rIns="36000" bIns="360000" anchor="ctr"/>
          <a:lstStyle>
            <a:defPPr>
              <a:defRPr lang="en-US"/>
            </a:defPPr>
            <a:lvl1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1pPr>
            <a:lvl2pPr marL="4763" lvl="1" indent="6350" algn="ctr" defTabSz="844550">
              <a:lnSpc>
                <a:spcPct val="90000"/>
              </a:lnSpc>
              <a:spcAft>
                <a:spcPct val="15000"/>
              </a:spcAft>
              <a:defRPr sz="1800" b="0" i="0">
                <a:solidFill>
                  <a:srgbClr val="4F4F4F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cs typeface="+mn-cs"/>
              </a:defRPr>
            </a:lvl9pPr>
          </a:lstStyle>
          <a:p>
            <a:pPr lvl="1" algn="l">
              <a:defRPr/>
            </a:pPr>
            <a:r>
              <a:rPr lang="pt-PT" sz="2000" dirty="0">
                <a:solidFill>
                  <a:srgbClr val="333333"/>
                </a:solidFill>
              </a:rPr>
              <a:t>aplicação à gestão dos fundos comunitários de boas práticas de informação pública dos apoios concedidos e </a:t>
            </a:r>
            <a:r>
              <a:rPr lang="pt-PT" sz="2000" dirty="0" smtClean="0">
                <a:solidFill>
                  <a:srgbClr val="333333"/>
                </a:solidFill>
              </a:rPr>
              <a:t>da </a:t>
            </a:r>
            <a:r>
              <a:rPr lang="pt-PT" sz="2000" dirty="0">
                <a:solidFill>
                  <a:srgbClr val="333333"/>
                </a:solidFill>
              </a:rPr>
              <a:t>avaliação dos resultados </a:t>
            </a:r>
            <a:r>
              <a:rPr lang="pt-PT" sz="2000" dirty="0" smtClean="0">
                <a:solidFill>
                  <a:srgbClr val="333333"/>
                </a:solidFill>
              </a:rPr>
              <a:t>obtidos</a:t>
            </a:r>
            <a:endParaRPr lang="pt-PT" sz="2000" dirty="0">
              <a:solidFill>
                <a:srgbClr val="333333"/>
              </a:solidFill>
            </a:endParaRPr>
          </a:p>
        </p:txBody>
      </p:sp>
      <p:grpSp>
        <p:nvGrpSpPr>
          <p:cNvPr id="21" name="Group 20"/>
          <p:cNvGrpSpPr>
            <a:grpSpLocks noChangeAspect="1"/>
          </p:cNvGrpSpPr>
          <p:nvPr/>
        </p:nvGrpSpPr>
        <p:grpSpPr>
          <a:xfrm>
            <a:off x="2936264" y="4775892"/>
            <a:ext cx="900000" cy="586085"/>
            <a:chOff x="995363" y="2443163"/>
            <a:chExt cx="3044825" cy="1982787"/>
          </a:xfrm>
        </p:grpSpPr>
        <p:sp>
          <p:nvSpPr>
            <p:cNvPr id="22" name="Chevron 5"/>
            <p:cNvSpPr>
              <a:spLocks noChangeArrowheads="1"/>
            </p:cNvSpPr>
            <p:nvPr/>
          </p:nvSpPr>
          <p:spPr bwMode="auto">
            <a:xfrm>
              <a:off x="995363" y="2974975"/>
              <a:ext cx="2132012" cy="1071563"/>
            </a:xfrm>
            <a:prstGeom prst="chevron">
              <a:avLst>
                <a:gd name="adj" fmla="val 50026"/>
              </a:avLst>
            </a:prstGeom>
            <a:solidFill>
              <a:schemeClr val="bg1">
                <a:lumMod val="40000"/>
                <a:lumOff val="60000"/>
                <a:alpha val="63136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pt-PT" sz="2400" i="0">
                <a:solidFill>
                  <a:srgbClr val="7DB900"/>
                </a:solidFill>
              </a:endParaRPr>
            </a:p>
          </p:txBody>
        </p:sp>
        <p:sp>
          <p:nvSpPr>
            <p:cNvPr id="23" name="Chevron 6"/>
            <p:cNvSpPr>
              <a:spLocks noChangeArrowheads="1"/>
            </p:cNvSpPr>
            <p:nvPr/>
          </p:nvSpPr>
          <p:spPr bwMode="auto">
            <a:xfrm>
              <a:off x="1376363" y="2443163"/>
              <a:ext cx="2663825" cy="1982787"/>
            </a:xfrm>
            <a:prstGeom prst="chevron">
              <a:avLst>
                <a:gd name="adj" fmla="val 50001"/>
              </a:avLst>
            </a:prstGeom>
            <a:solidFill>
              <a:srgbClr val="EBF1DE">
                <a:alpha val="63921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t-PT" sz="2400" i="0"/>
            </a:p>
          </p:txBody>
        </p:sp>
      </p:grpSp>
      <p:sp>
        <p:nvSpPr>
          <p:cNvPr id="24" name="Title 1"/>
          <p:cNvSpPr txBox="1">
            <a:spLocks/>
          </p:cNvSpPr>
          <p:nvPr/>
        </p:nvSpPr>
        <p:spPr>
          <a:xfrm>
            <a:off x="596516" y="0"/>
            <a:ext cx="8420100" cy="584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pt-PT" sz="2400" i="0" kern="0" dirty="0"/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1361282" y="144500"/>
            <a:ext cx="8420100" cy="584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PT" sz="2000" i="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Princípios gerais da programação</a:t>
            </a:r>
          </a:p>
        </p:txBody>
      </p:sp>
    </p:spTree>
    <p:extLst>
      <p:ext uri="{BB962C8B-B14F-4D97-AF65-F5344CB8AC3E}">
        <p14:creationId xmlns="" xmlns:p14="http://schemas.microsoft.com/office/powerpoint/2010/main" val="34453893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 advClick="0">
        <p:zoom/>
      </p:transition>
    </mc:Choice>
    <mc:Fallback>
      <p:transition advClick="0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8950469" y="3413262"/>
            <a:ext cx="994183" cy="504637"/>
            <a:chOff x="4668101" y="5088328"/>
            <a:chExt cx="1969633" cy="835800"/>
          </a:xfrm>
        </p:grpSpPr>
        <p:grpSp>
          <p:nvGrpSpPr>
            <p:cNvPr id="14" name="Group 143"/>
            <p:cNvGrpSpPr>
              <a:grpSpLocks/>
            </p:cNvGrpSpPr>
            <p:nvPr/>
          </p:nvGrpSpPr>
          <p:grpSpPr bwMode="auto">
            <a:xfrm>
              <a:off x="5148885" y="5419303"/>
              <a:ext cx="1004888" cy="504825"/>
              <a:chOff x="659" y="5617"/>
              <a:chExt cx="570" cy="349"/>
            </a:xfrm>
          </p:grpSpPr>
          <p:sp>
            <p:nvSpPr>
              <p:cNvPr id="15" name="Freeform 144"/>
              <p:cNvSpPr>
                <a:spLocks/>
              </p:cNvSpPr>
              <p:nvPr/>
            </p:nvSpPr>
            <p:spPr bwMode="auto">
              <a:xfrm>
                <a:off x="1075" y="5620"/>
                <a:ext cx="154" cy="131"/>
              </a:xfrm>
              <a:custGeom>
                <a:avLst/>
                <a:gdLst>
                  <a:gd name="T0" fmla="*/ 0 w 256"/>
                  <a:gd name="T1" fmla="*/ 0 h 221"/>
                  <a:gd name="T2" fmla="*/ 0 w 256"/>
                  <a:gd name="T3" fmla="*/ 46 h 221"/>
                  <a:gd name="T4" fmla="*/ 55 w 256"/>
                  <a:gd name="T5" fmla="*/ 46 h 221"/>
                  <a:gd name="T6" fmla="*/ 0 60000 65536"/>
                  <a:gd name="T7" fmla="*/ 0 60000 65536"/>
                  <a:gd name="T8" fmla="*/ 0 60000 65536"/>
                  <a:gd name="T9" fmla="*/ 0 w 256"/>
                  <a:gd name="T10" fmla="*/ 0 h 221"/>
                  <a:gd name="T11" fmla="*/ 256 w 256"/>
                  <a:gd name="T12" fmla="*/ 221 h 22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" h="221">
                    <a:moveTo>
                      <a:pt x="0" y="0"/>
                    </a:moveTo>
                    <a:lnTo>
                      <a:pt x="0" y="220"/>
                    </a:lnTo>
                    <a:lnTo>
                      <a:pt x="255" y="22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63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6" name="Rectangle 145"/>
              <p:cNvSpPr>
                <a:spLocks noChangeArrowheads="1"/>
              </p:cNvSpPr>
              <p:nvPr/>
            </p:nvSpPr>
            <p:spPr bwMode="auto">
              <a:xfrm rot="16200000" flipV="1">
                <a:off x="769" y="5507"/>
                <a:ext cx="349" cy="5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63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</p:grpSp>
        <p:sp>
          <p:nvSpPr>
            <p:cNvPr id="18" name="Rectangle 147"/>
            <p:cNvSpPr>
              <a:spLocks noChangeArrowheads="1"/>
            </p:cNvSpPr>
            <p:nvPr/>
          </p:nvSpPr>
          <p:spPr bwMode="auto">
            <a:xfrm>
              <a:off x="4668101" y="5088328"/>
              <a:ext cx="1969633" cy="407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7938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pt-PT" sz="1000" b="1" dirty="0">
                  <a:solidFill>
                    <a:srgbClr val="002060"/>
                  </a:solidFill>
                </a:rPr>
                <a:t>R. A.</a:t>
              </a:r>
              <a:r>
                <a:rPr lang="pt-PT" sz="1000" dirty="0">
                  <a:solidFill>
                    <a:srgbClr val="002060"/>
                  </a:solidFill>
                </a:rPr>
                <a:t> </a:t>
              </a:r>
              <a:r>
                <a:rPr lang="pt-PT" sz="1000" b="1" dirty="0">
                  <a:solidFill>
                    <a:srgbClr val="002060"/>
                  </a:solidFill>
                </a:rPr>
                <a:t>Madeira</a:t>
              </a:r>
            </a:p>
          </p:txBody>
        </p:sp>
        <p:grpSp>
          <p:nvGrpSpPr>
            <p:cNvPr id="19" name="Group 148"/>
            <p:cNvGrpSpPr>
              <a:grpSpLocks/>
            </p:cNvGrpSpPr>
            <p:nvPr/>
          </p:nvGrpSpPr>
          <p:grpSpPr bwMode="auto">
            <a:xfrm>
              <a:off x="5148885" y="5419303"/>
              <a:ext cx="1004888" cy="504825"/>
              <a:chOff x="659" y="5617"/>
              <a:chExt cx="570" cy="349"/>
            </a:xfrm>
          </p:grpSpPr>
          <p:sp>
            <p:nvSpPr>
              <p:cNvPr id="20" name="Freeform 149"/>
              <p:cNvSpPr>
                <a:spLocks/>
              </p:cNvSpPr>
              <p:nvPr/>
            </p:nvSpPr>
            <p:spPr bwMode="auto">
              <a:xfrm>
                <a:off x="1075" y="5620"/>
                <a:ext cx="154" cy="131"/>
              </a:xfrm>
              <a:custGeom>
                <a:avLst/>
                <a:gdLst>
                  <a:gd name="T0" fmla="*/ 0 w 256"/>
                  <a:gd name="T1" fmla="*/ 0 h 221"/>
                  <a:gd name="T2" fmla="*/ 0 w 256"/>
                  <a:gd name="T3" fmla="*/ 46 h 221"/>
                  <a:gd name="T4" fmla="*/ 55 w 256"/>
                  <a:gd name="T5" fmla="*/ 46 h 221"/>
                  <a:gd name="T6" fmla="*/ 0 60000 65536"/>
                  <a:gd name="T7" fmla="*/ 0 60000 65536"/>
                  <a:gd name="T8" fmla="*/ 0 60000 65536"/>
                  <a:gd name="T9" fmla="*/ 0 w 256"/>
                  <a:gd name="T10" fmla="*/ 0 h 221"/>
                  <a:gd name="T11" fmla="*/ 256 w 256"/>
                  <a:gd name="T12" fmla="*/ 221 h 22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" h="221">
                    <a:moveTo>
                      <a:pt x="0" y="0"/>
                    </a:moveTo>
                    <a:lnTo>
                      <a:pt x="0" y="220"/>
                    </a:lnTo>
                    <a:lnTo>
                      <a:pt x="255" y="220"/>
                    </a:lnTo>
                  </a:path>
                </a:pathLst>
              </a:custGeom>
              <a:noFill/>
              <a:ln w="6350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1" name="Rectangle 150"/>
              <p:cNvSpPr>
                <a:spLocks noChangeArrowheads="1"/>
              </p:cNvSpPr>
              <p:nvPr/>
            </p:nvSpPr>
            <p:spPr bwMode="auto">
              <a:xfrm rot="16200000" flipV="1">
                <a:off x="769" y="5507"/>
                <a:ext cx="349" cy="570"/>
              </a:xfrm>
              <a:prstGeom prst="rect">
                <a:avLst/>
              </a:prstGeom>
              <a:noFill/>
              <a:ln w="6350">
                <a:solidFill>
                  <a:schemeClr val="folHlink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</p:grpSp>
        <p:sp>
          <p:nvSpPr>
            <p:cNvPr id="22" name="Freeform 152"/>
            <p:cNvSpPr>
              <a:spLocks/>
            </p:cNvSpPr>
            <p:nvPr/>
          </p:nvSpPr>
          <p:spPr bwMode="auto">
            <a:xfrm>
              <a:off x="5248898" y="5545630"/>
              <a:ext cx="792521" cy="265786"/>
            </a:xfrm>
            <a:custGeom>
              <a:avLst/>
              <a:gdLst>
                <a:gd name="T0" fmla="*/ 16 w 1045"/>
                <a:gd name="T1" fmla="*/ 0 h 426"/>
                <a:gd name="T2" fmla="*/ 18 w 1045"/>
                <a:gd name="T3" fmla="*/ 2 h 426"/>
                <a:gd name="T4" fmla="*/ 20 w 1045"/>
                <a:gd name="T5" fmla="*/ 4 h 426"/>
                <a:gd name="T6" fmla="*/ 25 w 1045"/>
                <a:gd name="T7" fmla="*/ 7 h 426"/>
                <a:gd name="T8" fmla="*/ 28 w 1045"/>
                <a:gd name="T9" fmla="*/ 8 h 426"/>
                <a:gd name="T10" fmla="*/ 32 w 1045"/>
                <a:gd name="T11" fmla="*/ 10 h 426"/>
                <a:gd name="T12" fmla="*/ 36 w 1045"/>
                <a:gd name="T13" fmla="*/ 11 h 426"/>
                <a:gd name="T14" fmla="*/ 44 w 1045"/>
                <a:gd name="T15" fmla="*/ 9 h 426"/>
                <a:gd name="T16" fmla="*/ 47 w 1045"/>
                <a:gd name="T17" fmla="*/ 7 h 426"/>
                <a:gd name="T18" fmla="*/ 51 w 1045"/>
                <a:gd name="T19" fmla="*/ 7 h 426"/>
                <a:gd name="T20" fmla="*/ 54 w 1045"/>
                <a:gd name="T21" fmla="*/ 7 h 426"/>
                <a:gd name="T22" fmla="*/ 56 w 1045"/>
                <a:gd name="T23" fmla="*/ 7 h 426"/>
                <a:gd name="T24" fmla="*/ 62 w 1045"/>
                <a:gd name="T25" fmla="*/ 6 h 426"/>
                <a:gd name="T26" fmla="*/ 66 w 1045"/>
                <a:gd name="T27" fmla="*/ 8 h 426"/>
                <a:gd name="T28" fmla="*/ 68 w 1045"/>
                <a:gd name="T29" fmla="*/ 8 h 426"/>
                <a:gd name="T30" fmla="*/ 72 w 1045"/>
                <a:gd name="T31" fmla="*/ 12 h 426"/>
                <a:gd name="T32" fmla="*/ 76 w 1045"/>
                <a:gd name="T33" fmla="*/ 15 h 426"/>
                <a:gd name="T34" fmla="*/ 80 w 1045"/>
                <a:gd name="T35" fmla="*/ 17 h 426"/>
                <a:gd name="T36" fmla="*/ 80 w 1045"/>
                <a:gd name="T37" fmla="*/ 18 h 426"/>
                <a:gd name="T38" fmla="*/ 87 w 1045"/>
                <a:gd name="T39" fmla="*/ 19 h 426"/>
                <a:gd name="T40" fmla="*/ 93 w 1045"/>
                <a:gd name="T41" fmla="*/ 20 h 426"/>
                <a:gd name="T42" fmla="*/ 100 w 1045"/>
                <a:gd name="T43" fmla="*/ 20 h 426"/>
                <a:gd name="T44" fmla="*/ 104 w 1045"/>
                <a:gd name="T45" fmla="*/ 21 h 426"/>
                <a:gd name="T46" fmla="*/ 105 w 1045"/>
                <a:gd name="T47" fmla="*/ 22 h 426"/>
                <a:gd name="T48" fmla="*/ 104 w 1045"/>
                <a:gd name="T49" fmla="*/ 23 h 426"/>
                <a:gd name="T50" fmla="*/ 101 w 1045"/>
                <a:gd name="T51" fmla="*/ 21 h 426"/>
                <a:gd name="T52" fmla="*/ 95 w 1045"/>
                <a:gd name="T53" fmla="*/ 22 h 426"/>
                <a:gd name="T54" fmla="*/ 91 w 1045"/>
                <a:gd name="T55" fmla="*/ 24 h 426"/>
                <a:gd name="T56" fmla="*/ 90 w 1045"/>
                <a:gd name="T57" fmla="*/ 25 h 426"/>
                <a:gd name="T58" fmla="*/ 89 w 1045"/>
                <a:gd name="T59" fmla="*/ 27 h 426"/>
                <a:gd name="T60" fmla="*/ 88 w 1045"/>
                <a:gd name="T61" fmla="*/ 30 h 426"/>
                <a:gd name="T62" fmla="*/ 86 w 1045"/>
                <a:gd name="T63" fmla="*/ 32 h 426"/>
                <a:gd name="T64" fmla="*/ 84 w 1045"/>
                <a:gd name="T65" fmla="*/ 33 h 426"/>
                <a:gd name="T66" fmla="*/ 82 w 1045"/>
                <a:gd name="T67" fmla="*/ 36 h 426"/>
                <a:gd name="T68" fmla="*/ 80 w 1045"/>
                <a:gd name="T69" fmla="*/ 39 h 426"/>
                <a:gd name="T70" fmla="*/ 76 w 1045"/>
                <a:gd name="T71" fmla="*/ 41 h 426"/>
                <a:gd name="T72" fmla="*/ 70 w 1045"/>
                <a:gd name="T73" fmla="*/ 41 h 426"/>
                <a:gd name="T74" fmla="*/ 67 w 1045"/>
                <a:gd name="T75" fmla="*/ 40 h 426"/>
                <a:gd name="T76" fmla="*/ 62 w 1045"/>
                <a:gd name="T77" fmla="*/ 42 h 426"/>
                <a:gd name="T78" fmla="*/ 57 w 1045"/>
                <a:gd name="T79" fmla="*/ 44 h 426"/>
                <a:gd name="T80" fmla="*/ 56 w 1045"/>
                <a:gd name="T81" fmla="*/ 43 h 426"/>
                <a:gd name="T82" fmla="*/ 54 w 1045"/>
                <a:gd name="T83" fmla="*/ 42 h 426"/>
                <a:gd name="T84" fmla="*/ 48 w 1045"/>
                <a:gd name="T85" fmla="*/ 39 h 426"/>
                <a:gd name="T86" fmla="*/ 37 w 1045"/>
                <a:gd name="T87" fmla="*/ 38 h 426"/>
                <a:gd name="T88" fmla="*/ 33 w 1045"/>
                <a:gd name="T89" fmla="*/ 36 h 426"/>
                <a:gd name="T90" fmla="*/ 29 w 1045"/>
                <a:gd name="T91" fmla="*/ 35 h 426"/>
                <a:gd name="T92" fmla="*/ 24 w 1045"/>
                <a:gd name="T93" fmla="*/ 32 h 426"/>
                <a:gd name="T94" fmla="*/ 22 w 1045"/>
                <a:gd name="T95" fmla="*/ 31 h 426"/>
                <a:gd name="T96" fmla="*/ 19 w 1045"/>
                <a:gd name="T97" fmla="*/ 29 h 426"/>
                <a:gd name="T98" fmla="*/ 16 w 1045"/>
                <a:gd name="T99" fmla="*/ 28 h 426"/>
                <a:gd name="T100" fmla="*/ 15 w 1045"/>
                <a:gd name="T101" fmla="*/ 28 h 426"/>
                <a:gd name="T102" fmla="*/ 14 w 1045"/>
                <a:gd name="T103" fmla="*/ 27 h 426"/>
                <a:gd name="T104" fmla="*/ 7 w 1045"/>
                <a:gd name="T105" fmla="*/ 23 h 426"/>
                <a:gd name="T106" fmla="*/ 6 w 1045"/>
                <a:gd name="T107" fmla="*/ 22 h 426"/>
                <a:gd name="T108" fmla="*/ 4 w 1045"/>
                <a:gd name="T109" fmla="*/ 20 h 426"/>
                <a:gd name="T110" fmla="*/ 3 w 1045"/>
                <a:gd name="T111" fmla="*/ 15 h 426"/>
                <a:gd name="T112" fmla="*/ 0 w 1045"/>
                <a:gd name="T113" fmla="*/ 12 h 426"/>
                <a:gd name="T114" fmla="*/ 0 w 1045"/>
                <a:gd name="T115" fmla="*/ 11 h 426"/>
                <a:gd name="T116" fmla="*/ 2 w 1045"/>
                <a:gd name="T117" fmla="*/ 9 h 426"/>
                <a:gd name="T118" fmla="*/ 3 w 1045"/>
                <a:gd name="T119" fmla="*/ 7 h 426"/>
                <a:gd name="T120" fmla="*/ 8 w 1045"/>
                <a:gd name="T121" fmla="*/ 3 h 426"/>
                <a:gd name="T122" fmla="*/ 9 w 1045"/>
                <a:gd name="T123" fmla="*/ 2 h 42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45"/>
                <a:gd name="T187" fmla="*/ 0 h 426"/>
                <a:gd name="T188" fmla="*/ 1045 w 1045"/>
                <a:gd name="T189" fmla="*/ 426 h 42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45" h="426">
                  <a:moveTo>
                    <a:pt x="109" y="1"/>
                  </a:moveTo>
                  <a:cubicBezTo>
                    <a:pt x="126" y="1"/>
                    <a:pt x="143" y="0"/>
                    <a:pt x="160" y="2"/>
                  </a:cubicBezTo>
                  <a:cubicBezTo>
                    <a:pt x="160" y="2"/>
                    <a:pt x="165" y="9"/>
                    <a:pt x="167" y="10"/>
                  </a:cubicBezTo>
                  <a:cubicBezTo>
                    <a:pt x="168" y="14"/>
                    <a:pt x="170" y="16"/>
                    <a:pt x="173" y="18"/>
                  </a:cubicBezTo>
                  <a:cubicBezTo>
                    <a:pt x="174" y="22"/>
                    <a:pt x="176" y="24"/>
                    <a:pt x="179" y="26"/>
                  </a:cubicBezTo>
                  <a:cubicBezTo>
                    <a:pt x="180" y="30"/>
                    <a:pt x="185" y="38"/>
                    <a:pt x="190" y="40"/>
                  </a:cubicBezTo>
                  <a:cubicBezTo>
                    <a:pt x="194" y="52"/>
                    <a:pt x="220" y="62"/>
                    <a:pt x="232" y="66"/>
                  </a:cubicBezTo>
                  <a:cubicBezTo>
                    <a:pt x="237" y="67"/>
                    <a:pt x="241" y="68"/>
                    <a:pt x="246" y="69"/>
                  </a:cubicBezTo>
                  <a:cubicBezTo>
                    <a:pt x="247" y="69"/>
                    <a:pt x="250" y="70"/>
                    <a:pt x="250" y="70"/>
                  </a:cubicBezTo>
                  <a:cubicBezTo>
                    <a:pt x="256" y="74"/>
                    <a:pt x="263" y="75"/>
                    <a:pt x="270" y="76"/>
                  </a:cubicBezTo>
                  <a:cubicBezTo>
                    <a:pt x="273" y="78"/>
                    <a:pt x="276" y="80"/>
                    <a:pt x="280" y="81"/>
                  </a:cubicBezTo>
                  <a:cubicBezTo>
                    <a:pt x="289" y="88"/>
                    <a:pt x="300" y="92"/>
                    <a:pt x="311" y="94"/>
                  </a:cubicBezTo>
                  <a:cubicBezTo>
                    <a:pt x="318" y="99"/>
                    <a:pt x="326" y="99"/>
                    <a:pt x="334" y="100"/>
                  </a:cubicBezTo>
                  <a:cubicBezTo>
                    <a:pt x="340" y="104"/>
                    <a:pt x="349" y="104"/>
                    <a:pt x="356" y="105"/>
                  </a:cubicBezTo>
                  <a:cubicBezTo>
                    <a:pt x="372" y="104"/>
                    <a:pt x="381" y="105"/>
                    <a:pt x="394" y="102"/>
                  </a:cubicBezTo>
                  <a:cubicBezTo>
                    <a:pt x="399" y="95"/>
                    <a:pt x="415" y="89"/>
                    <a:pt x="424" y="87"/>
                  </a:cubicBezTo>
                  <a:cubicBezTo>
                    <a:pt x="429" y="85"/>
                    <a:pt x="432" y="81"/>
                    <a:pt x="437" y="79"/>
                  </a:cubicBezTo>
                  <a:cubicBezTo>
                    <a:pt x="443" y="73"/>
                    <a:pt x="453" y="70"/>
                    <a:pt x="461" y="67"/>
                  </a:cubicBezTo>
                  <a:cubicBezTo>
                    <a:pt x="465" y="66"/>
                    <a:pt x="473" y="62"/>
                    <a:pt x="473" y="62"/>
                  </a:cubicBezTo>
                  <a:cubicBezTo>
                    <a:pt x="481" y="72"/>
                    <a:pt x="489" y="67"/>
                    <a:pt x="505" y="68"/>
                  </a:cubicBezTo>
                  <a:cubicBezTo>
                    <a:pt x="510" y="69"/>
                    <a:pt x="510" y="71"/>
                    <a:pt x="514" y="74"/>
                  </a:cubicBezTo>
                  <a:cubicBezTo>
                    <a:pt x="521" y="73"/>
                    <a:pt x="520" y="72"/>
                    <a:pt x="526" y="69"/>
                  </a:cubicBezTo>
                  <a:cubicBezTo>
                    <a:pt x="529" y="67"/>
                    <a:pt x="535" y="66"/>
                    <a:pt x="535" y="66"/>
                  </a:cubicBezTo>
                  <a:cubicBezTo>
                    <a:pt x="539" y="67"/>
                    <a:pt x="543" y="68"/>
                    <a:pt x="547" y="69"/>
                  </a:cubicBezTo>
                  <a:cubicBezTo>
                    <a:pt x="560" y="68"/>
                    <a:pt x="567" y="68"/>
                    <a:pt x="578" y="66"/>
                  </a:cubicBezTo>
                  <a:cubicBezTo>
                    <a:pt x="587" y="62"/>
                    <a:pt x="598" y="61"/>
                    <a:pt x="608" y="60"/>
                  </a:cubicBezTo>
                  <a:cubicBezTo>
                    <a:pt x="622" y="56"/>
                    <a:pt x="623" y="64"/>
                    <a:pt x="634" y="67"/>
                  </a:cubicBezTo>
                  <a:cubicBezTo>
                    <a:pt x="638" y="70"/>
                    <a:pt x="642" y="73"/>
                    <a:pt x="646" y="74"/>
                  </a:cubicBezTo>
                  <a:cubicBezTo>
                    <a:pt x="648" y="75"/>
                    <a:pt x="652" y="76"/>
                    <a:pt x="652" y="76"/>
                  </a:cubicBezTo>
                  <a:cubicBezTo>
                    <a:pt x="654" y="81"/>
                    <a:pt x="664" y="84"/>
                    <a:pt x="664" y="84"/>
                  </a:cubicBezTo>
                  <a:cubicBezTo>
                    <a:pt x="673" y="97"/>
                    <a:pt x="687" y="96"/>
                    <a:pt x="701" y="100"/>
                  </a:cubicBezTo>
                  <a:cubicBezTo>
                    <a:pt x="703" y="105"/>
                    <a:pt x="700" y="110"/>
                    <a:pt x="698" y="114"/>
                  </a:cubicBezTo>
                  <a:cubicBezTo>
                    <a:pt x="702" y="125"/>
                    <a:pt x="710" y="123"/>
                    <a:pt x="720" y="126"/>
                  </a:cubicBezTo>
                  <a:cubicBezTo>
                    <a:pt x="722" y="133"/>
                    <a:pt x="734" y="144"/>
                    <a:pt x="742" y="147"/>
                  </a:cubicBezTo>
                  <a:cubicBezTo>
                    <a:pt x="745" y="152"/>
                    <a:pt x="754" y="158"/>
                    <a:pt x="760" y="160"/>
                  </a:cubicBezTo>
                  <a:cubicBezTo>
                    <a:pt x="763" y="164"/>
                    <a:pt x="770" y="166"/>
                    <a:pt x="775" y="168"/>
                  </a:cubicBezTo>
                  <a:cubicBezTo>
                    <a:pt x="778" y="169"/>
                    <a:pt x="781" y="170"/>
                    <a:pt x="784" y="171"/>
                  </a:cubicBezTo>
                  <a:cubicBezTo>
                    <a:pt x="785" y="171"/>
                    <a:pt x="787" y="172"/>
                    <a:pt x="787" y="172"/>
                  </a:cubicBezTo>
                  <a:cubicBezTo>
                    <a:pt x="817" y="171"/>
                    <a:pt x="810" y="171"/>
                    <a:pt x="826" y="176"/>
                  </a:cubicBezTo>
                  <a:cubicBezTo>
                    <a:pt x="830" y="183"/>
                    <a:pt x="838" y="182"/>
                    <a:pt x="846" y="183"/>
                  </a:cubicBezTo>
                  <a:cubicBezTo>
                    <a:pt x="854" y="185"/>
                    <a:pt x="856" y="186"/>
                    <a:pt x="866" y="187"/>
                  </a:cubicBezTo>
                  <a:cubicBezTo>
                    <a:pt x="881" y="191"/>
                    <a:pt x="895" y="192"/>
                    <a:pt x="911" y="193"/>
                  </a:cubicBezTo>
                  <a:cubicBezTo>
                    <a:pt x="915" y="194"/>
                    <a:pt x="919" y="195"/>
                    <a:pt x="923" y="196"/>
                  </a:cubicBezTo>
                  <a:cubicBezTo>
                    <a:pt x="934" y="203"/>
                    <a:pt x="963" y="196"/>
                    <a:pt x="978" y="194"/>
                  </a:cubicBezTo>
                  <a:cubicBezTo>
                    <a:pt x="981" y="189"/>
                    <a:pt x="982" y="188"/>
                    <a:pt x="988" y="187"/>
                  </a:cubicBezTo>
                  <a:cubicBezTo>
                    <a:pt x="998" y="188"/>
                    <a:pt x="1003" y="195"/>
                    <a:pt x="1012" y="200"/>
                  </a:cubicBezTo>
                  <a:cubicBezTo>
                    <a:pt x="1015" y="202"/>
                    <a:pt x="1018" y="204"/>
                    <a:pt x="1021" y="206"/>
                  </a:cubicBezTo>
                  <a:cubicBezTo>
                    <a:pt x="1022" y="207"/>
                    <a:pt x="1024" y="208"/>
                    <a:pt x="1024" y="208"/>
                  </a:cubicBezTo>
                  <a:cubicBezTo>
                    <a:pt x="1028" y="215"/>
                    <a:pt x="1038" y="220"/>
                    <a:pt x="1045" y="225"/>
                  </a:cubicBezTo>
                  <a:cubicBezTo>
                    <a:pt x="1043" y="232"/>
                    <a:pt x="1026" y="222"/>
                    <a:pt x="1020" y="220"/>
                  </a:cubicBezTo>
                  <a:cubicBezTo>
                    <a:pt x="1016" y="219"/>
                    <a:pt x="1009" y="217"/>
                    <a:pt x="1009" y="217"/>
                  </a:cubicBezTo>
                  <a:cubicBezTo>
                    <a:pt x="1001" y="209"/>
                    <a:pt x="995" y="206"/>
                    <a:pt x="984" y="204"/>
                  </a:cubicBezTo>
                  <a:cubicBezTo>
                    <a:pt x="977" y="206"/>
                    <a:pt x="977" y="212"/>
                    <a:pt x="970" y="214"/>
                  </a:cubicBezTo>
                  <a:cubicBezTo>
                    <a:pt x="954" y="213"/>
                    <a:pt x="942" y="212"/>
                    <a:pt x="926" y="213"/>
                  </a:cubicBezTo>
                  <a:cubicBezTo>
                    <a:pt x="920" y="219"/>
                    <a:pt x="910" y="223"/>
                    <a:pt x="901" y="225"/>
                  </a:cubicBezTo>
                  <a:cubicBezTo>
                    <a:pt x="896" y="226"/>
                    <a:pt x="897" y="226"/>
                    <a:pt x="892" y="230"/>
                  </a:cubicBezTo>
                  <a:cubicBezTo>
                    <a:pt x="891" y="231"/>
                    <a:pt x="889" y="232"/>
                    <a:pt x="889" y="232"/>
                  </a:cubicBezTo>
                  <a:cubicBezTo>
                    <a:pt x="888" y="236"/>
                    <a:pt x="886" y="238"/>
                    <a:pt x="883" y="240"/>
                  </a:cubicBezTo>
                  <a:cubicBezTo>
                    <a:pt x="881" y="243"/>
                    <a:pt x="877" y="247"/>
                    <a:pt x="874" y="249"/>
                  </a:cubicBezTo>
                  <a:cubicBezTo>
                    <a:pt x="872" y="253"/>
                    <a:pt x="869" y="261"/>
                    <a:pt x="869" y="261"/>
                  </a:cubicBezTo>
                  <a:cubicBezTo>
                    <a:pt x="868" y="268"/>
                    <a:pt x="866" y="275"/>
                    <a:pt x="860" y="279"/>
                  </a:cubicBezTo>
                  <a:cubicBezTo>
                    <a:pt x="857" y="283"/>
                    <a:pt x="857" y="287"/>
                    <a:pt x="854" y="291"/>
                  </a:cubicBezTo>
                  <a:cubicBezTo>
                    <a:pt x="852" y="300"/>
                    <a:pt x="852" y="305"/>
                    <a:pt x="844" y="310"/>
                  </a:cubicBezTo>
                  <a:cubicBezTo>
                    <a:pt x="839" y="313"/>
                    <a:pt x="842" y="312"/>
                    <a:pt x="835" y="314"/>
                  </a:cubicBezTo>
                  <a:cubicBezTo>
                    <a:pt x="834" y="314"/>
                    <a:pt x="832" y="315"/>
                    <a:pt x="832" y="315"/>
                  </a:cubicBezTo>
                  <a:cubicBezTo>
                    <a:pt x="829" y="318"/>
                    <a:pt x="823" y="322"/>
                    <a:pt x="823" y="322"/>
                  </a:cubicBezTo>
                  <a:cubicBezTo>
                    <a:pt x="820" y="326"/>
                    <a:pt x="816" y="330"/>
                    <a:pt x="812" y="333"/>
                  </a:cubicBezTo>
                  <a:cubicBezTo>
                    <a:pt x="811" y="337"/>
                    <a:pt x="808" y="341"/>
                    <a:pt x="806" y="345"/>
                  </a:cubicBezTo>
                  <a:cubicBezTo>
                    <a:pt x="805" y="358"/>
                    <a:pt x="804" y="368"/>
                    <a:pt x="793" y="375"/>
                  </a:cubicBezTo>
                  <a:cubicBezTo>
                    <a:pt x="791" y="379"/>
                    <a:pt x="786" y="381"/>
                    <a:pt x="782" y="382"/>
                  </a:cubicBezTo>
                  <a:cubicBezTo>
                    <a:pt x="779" y="386"/>
                    <a:pt x="770" y="390"/>
                    <a:pt x="770" y="390"/>
                  </a:cubicBezTo>
                  <a:cubicBezTo>
                    <a:pt x="764" y="399"/>
                    <a:pt x="750" y="399"/>
                    <a:pt x="740" y="400"/>
                  </a:cubicBezTo>
                  <a:cubicBezTo>
                    <a:pt x="734" y="402"/>
                    <a:pt x="728" y="403"/>
                    <a:pt x="722" y="404"/>
                  </a:cubicBezTo>
                  <a:cubicBezTo>
                    <a:pt x="709" y="403"/>
                    <a:pt x="683" y="400"/>
                    <a:pt x="683" y="400"/>
                  </a:cubicBezTo>
                  <a:cubicBezTo>
                    <a:pt x="678" y="399"/>
                    <a:pt x="672" y="397"/>
                    <a:pt x="667" y="396"/>
                  </a:cubicBezTo>
                  <a:cubicBezTo>
                    <a:pt x="663" y="393"/>
                    <a:pt x="659" y="392"/>
                    <a:pt x="654" y="391"/>
                  </a:cubicBezTo>
                  <a:cubicBezTo>
                    <a:pt x="648" y="392"/>
                    <a:pt x="637" y="394"/>
                    <a:pt x="637" y="394"/>
                  </a:cubicBezTo>
                  <a:cubicBezTo>
                    <a:pt x="632" y="401"/>
                    <a:pt x="616" y="404"/>
                    <a:pt x="608" y="406"/>
                  </a:cubicBezTo>
                  <a:cubicBezTo>
                    <a:pt x="593" y="416"/>
                    <a:pt x="574" y="416"/>
                    <a:pt x="559" y="426"/>
                  </a:cubicBezTo>
                  <a:cubicBezTo>
                    <a:pt x="558" y="425"/>
                    <a:pt x="558" y="424"/>
                    <a:pt x="557" y="423"/>
                  </a:cubicBezTo>
                  <a:cubicBezTo>
                    <a:pt x="556" y="422"/>
                    <a:pt x="555" y="423"/>
                    <a:pt x="554" y="422"/>
                  </a:cubicBezTo>
                  <a:cubicBezTo>
                    <a:pt x="553" y="420"/>
                    <a:pt x="552" y="414"/>
                    <a:pt x="550" y="412"/>
                  </a:cubicBezTo>
                  <a:cubicBezTo>
                    <a:pt x="547" y="410"/>
                    <a:pt x="541" y="409"/>
                    <a:pt x="541" y="409"/>
                  </a:cubicBezTo>
                  <a:cubicBezTo>
                    <a:pt x="540" y="405"/>
                    <a:pt x="534" y="403"/>
                    <a:pt x="530" y="402"/>
                  </a:cubicBezTo>
                  <a:cubicBezTo>
                    <a:pt x="525" y="397"/>
                    <a:pt x="518" y="397"/>
                    <a:pt x="511" y="396"/>
                  </a:cubicBezTo>
                  <a:cubicBezTo>
                    <a:pt x="497" y="387"/>
                    <a:pt x="479" y="382"/>
                    <a:pt x="463" y="379"/>
                  </a:cubicBezTo>
                  <a:cubicBezTo>
                    <a:pt x="456" y="380"/>
                    <a:pt x="450" y="381"/>
                    <a:pt x="443" y="384"/>
                  </a:cubicBezTo>
                  <a:cubicBezTo>
                    <a:pt x="417" y="381"/>
                    <a:pt x="390" y="370"/>
                    <a:pt x="365" y="363"/>
                  </a:cubicBezTo>
                  <a:cubicBezTo>
                    <a:pt x="354" y="360"/>
                    <a:pt x="339" y="359"/>
                    <a:pt x="329" y="354"/>
                  </a:cubicBezTo>
                  <a:cubicBezTo>
                    <a:pt x="325" y="352"/>
                    <a:pt x="324" y="349"/>
                    <a:pt x="320" y="348"/>
                  </a:cubicBezTo>
                  <a:cubicBezTo>
                    <a:pt x="312" y="340"/>
                    <a:pt x="299" y="340"/>
                    <a:pt x="289" y="339"/>
                  </a:cubicBezTo>
                  <a:cubicBezTo>
                    <a:pt x="285" y="338"/>
                    <a:pt x="277" y="336"/>
                    <a:pt x="277" y="336"/>
                  </a:cubicBezTo>
                  <a:cubicBezTo>
                    <a:pt x="272" y="331"/>
                    <a:pt x="265" y="327"/>
                    <a:pt x="259" y="325"/>
                  </a:cubicBezTo>
                  <a:cubicBezTo>
                    <a:pt x="253" y="316"/>
                    <a:pt x="242" y="312"/>
                    <a:pt x="233" y="306"/>
                  </a:cubicBezTo>
                  <a:cubicBezTo>
                    <a:pt x="229" y="303"/>
                    <a:pt x="225" y="302"/>
                    <a:pt x="221" y="301"/>
                  </a:cubicBezTo>
                  <a:cubicBezTo>
                    <a:pt x="220" y="301"/>
                    <a:pt x="218" y="300"/>
                    <a:pt x="218" y="300"/>
                  </a:cubicBezTo>
                  <a:cubicBezTo>
                    <a:pt x="211" y="293"/>
                    <a:pt x="199" y="293"/>
                    <a:pt x="191" y="288"/>
                  </a:cubicBezTo>
                  <a:cubicBezTo>
                    <a:pt x="186" y="285"/>
                    <a:pt x="189" y="286"/>
                    <a:pt x="182" y="284"/>
                  </a:cubicBezTo>
                  <a:cubicBezTo>
                    <a:pt x="181" y="284"/>
                    <a:pt x="179" y="283"/>
                    <a:pt x="179" y="283"/>
                  </a:cubicBezTo>
                  <a:cubicBezTo>
                    <a:pt x="174" y="278"/>
                    <a:pt x="164" y="273"/>
                    <a:pt x="158" y="270"/>
                  </a:cubicBezTo>
                  <a:cubicBezTo>
                    <a:pt x="157" y="269"/>
                    <a:pt x="156" y="268"/>
                    <a:pt x="155" y="268"/>
                  </a:cubicBezTo>
                  <a:cubicBezTo>
                    <a:pt x="153" y="267"/>
                    <a:pt x="151" y="267"/>
                    <a:pt x="149" y="266"/>
                  </a:cubicBezTo>
                  <a:cubicBezTo>
                    <a:pt x="148" y="266"/>
                    <a:pt x="146" y="265"/>
                    <a:pt x="146" y="265"/>
                  </a:cubicBezTo>
                  <a:cubicBezTo>
                    <a:pt x="141" y="260"/>
                    <a:pt x="136" y="261"/>
                    <a:pt x="131" y="258"/>
                  </a:cubicBezTo>
                  <a:cubicBezTo>
                    <a:pt x="120" y="251"/>
                    <a:pt x="105" y="244"/>
                    <a:pt x="92" y="240"/>
                  </a:cubicBezTo>
                  <a:cubicBezTo>
                    <a:pt x="87" y="235"/>
                    <a:pt x="80" y="232"/>
                    <a:pt x="74" y="228"/>
                  </a:cubicBezTo>
                  <a:cubicBezTo>
                    <a:pt x="71" y="226"/>
                    <a:pt x="65" y="222"/>
                    <a:pt x="65" y="222"/>
                  </a:cubicBezTo>
                  <a:cubicBezTo>
                    <a:pt x="64" y="218"/>
                    <a:pt x="62" y="218"/>
                    <a:pt x="58" y="216"/>
                  </a:cubicBezTo>
                  <a:cubicBezTo>
                    <a:pt x="55" y="211"/>
                    <a:pt x="53" y="208"/>
                    <a:pt x="49" y="205"/>
                  </a:cubicBezTo>
                  <a:cubicBezTo>
                    <a:pt x="48" y="201"/>
                    <a:pt x="42" y="196"/>
                    <a:pt x="38" y="193"/>
                  </a:cubicBezTo>
                  <a:cubicBezTo>
                    <a:pt x="36" y="188"/>
                    <a:pt x="33" y="186"/>
                    <a:pt x="31" y="181"/>
                  </a:cubicBezTo>
                  <a:cubicBezTo>
                    <a:pt x="31" y="176"/>
                    <a:pt x="35" y="152"/>
                    <a:pt x="26" y="146"/>
                  </a:cubicBezTo>
                  <a:cubicBezTo>
                    <a:pt x="23" y="141"/>
                    <a:pt x="19" y="131"/>
                    <a:pt x="14" y="128"/>
                  </a:cubicBezTo>
                  <a:cubicBezTo>
                    <a:pt x="12" y="124"/>
                    <a:pt x="11" y="121"/>
                    <a:pt x="7" y="120"/>
                  </a:cubicBezTo>
                  <a:cubicBezTo>
                    <a:pt x="4" y="110"/>
                    <a:pt x="9" y="125"/>
                    <a:pt x="2" y="115"/>
                  </a:cubicBezTo>
                  <a:cubicBezTo>
                    <a:pt x="1" y="113"/>
                    <a:pt x="0" y="109"/>
                    <a:pt x="0" y="109"/>
                  </a:cubicBezTo>
                  <a:cubicBezTo>
                    <a:pt x="1" y="105"/>
                    <a:pt x="6" y="100"/>
                    <a:pt x="10" y="98"/>
                  </a:cubicBezTo>
                  <a:cubicBezTo>
                    <a:pt x="12" y="94"/>
                    <a:pt x="17" y="89"/>
                    <a:pt x="22" y="87"/>
                  </a:cubicBezTo>
                  <a:cubicBezTo>
                    <a:pt x="25" y="84"/>
                    <a:pt x="26" y="81"/>
                    <a:pt x="28" y="78"/>
                  </a:cubicBezTo>
                  <a:cubicBezTo>
                    <a:pt x="30" y="69"/>
                    <a:pt x="28" y="71"/>
                    <a:pt x="34" y="68"/>
                  </a:cubicBezTo>
                  <a:cubicBezTo>
                    <a:pt x="37" y="64"/>
                    <a:pt x="39" y="64"/>
                    <a:pt x="43" y="60"/>
                  </a:cubicBezTo>
                  <a:cubicBezTo>
                    <a:pt x="45" y="53"/>
                    <a:pt x="68" y="33"/>
                    <a:pt x="76" y="30"/>
                  </a:cubicBezTo>
                  <a:cubicBezTo>
                    <a:pt x="77" y="27"/>
                    <a:pt x="80" y="24"/>
                    <a:pt x="82" y="22"/>
                  </a:cubicBezTo>
                  <a:cubicBezTo>
                    <a:pt x="84" y="20"/>
                    <a:pt x="88" y="18"/>
                    <a:pt x="88" y="18"/>
                  </a:cubicBezTo>
                  <a:cubicBezTo>
                    <a:pt x="92" y="11"/>
                    <a:pt x="102" y="6"/>
                    <a:pt x="109" y="1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prstShdw prst="shdw17" dist="17961" dir="2700000">
                <a:srgbClr val="4B6F00"/>
              </a:prstShdw>
            </a:effectLst>
            <a:extLst/>
          </p:spPr>
          <p:txBody>
            <a:bodyPr/>
            <a:lstStyle/>
            <a:p>
              <a:endParaRPr lang="en-GB"/>
            </a:p>
          </p:txBody>
        </p:sp>
        <p:sp>
          <p:nvSpPr>
            <p:cNvPr id="23" name="Freeform 153"/>
            <p:cNvSpPr>
              <a:spLocks/>
            </p:cNvSpPr>
            <p:nvPr/>
          </p:nvSpPr>
          <p:spPr bwMode="auto">
            <a:xfrm>
              <a:off x="5964331" y="5484834"/>
              <a:ext cx="107385" cy="76744"/>
            </a:xfrm>
            <a:custGeom>
              <a:avLst/>
              <a:gdLst>
                <a:gd name="T0" fmla="*/ 4 w 177"/>
                <a:gd name="T1" fmla="*/ 5 h 147"/>
                <a:gd name="T2" fmla="*/ 5 w 177"/>
                <a:gd name="T3" fmla="*/ 4 h 147"/>
                <a:gd name="T4" fmla="*/ 6 w 177"/>
                <a:gd name="T5" fmla="*/ 4 h 147"/>
                <a:gd name="T6" fmla="*/ 11 w 177"/>
                <a:gd name="T7" fmla="*/ 0 h 147"/>
                <a:gd name="T8" fmla="*/ 12 w 177"/>
                <a:gd name="T9" fmla="*/ 0 h 147"/>
                <a:gd name="T10" fmla="*/ 13 w 177"/>
                <a:gd name="T11" fmla="*/ 0 h 147"/>
                <a:gd name="T12" fmla="*/ 17 w 177"/>
                <a:gd name="T13" fmla="*/ 1 h 147"/>
                <a:gd name="T14" fmla="*/ 18 w 177"/>
                <a:gd name="T15" fmla="*/ 4 h 147"/>
                <a:gd name="T16" fmla="*/ 18 w 177"/>
                <a:gd name="T17" fmla="*/ 7 h 147"/>
                <a:gd name="T18" fmla="*/ 17 w 177"/>
                <a:gd name="T19" fmla="*/ 8 h 147"/>
                <a:gd name="T20" fmla="*/ 15 w 177"/>
                <a:gd name="T21" fmla="*/ 8 h 147"/>
                <a:gd name="T22" fmla="*/ 12 w 177"/>
                <a:gd name="T23" fmla="*/ 8 h 147"/>
                <a:gd name="T24" fmla="*/ 10 w 177"/>
                <a:gd name="T25" fmla="*/ 9 h 147"/>
                <a:gd name="T26" fmla="*/ 8 w 177"/>
                <a:gd name="T27" fmla="*/ 10 h 147"/>
                <a:gd name="T28" fmla="*/ 8 w 177"/>
                <a:gd name="T29" fmla="*/ 11 h 147"/>
                <a:gd name="T30" fmla="*/ 7 w 177"/>
                <a:gd name="T31" fmla="*/ 13 h 147"/>
                <a:gd name="T32" fmla="*/ 6 w 177"/>
                <a:gd name="T33" fmla="*/ 14 h 147"/>
                <a:gd name="T34" fmla="*/ 5 w 177"/>
                <a:gd name="T35" fmla="*/ 14 h 147"/>
                <a:gd name="T36" fmla="*/ 4 w 177"/>
                <a:gd name="T37" fmla="*/ 15 h 147"/>
                <a:gd name="T38" fmla="*/ 3 w 177"/>
                <a:gd name="T39" fmla="*/ 15 h 147"/>
                <a:gd name="T40" fmla="*/ 0 w 177"/>
                <a:gd name="T41" fmla="*/ 14 h 147"/>
                <a:gd name="T42" fmla="*/ 0 w 177"/>
                <a:gd name="T43" fmla="*/ 13 h 147"/>
                <a:gd name="T44" fmla="*/ 0 w 177"/>
                <a:gd name="T45" fmla="*/ 12 h 147"/>
                <a:gd name="T46" fmla="*/ 1 w 177"/>
                <a:gd name="T47" fmla="*/ 12 h 147"/>
                <a:gd name="T48" fmla="*/ 2 w 177"/>
                <a:gd name="T49" fmla="*/ 10 h 147"/>
                <a:gd name="T50" fmla="*/ 3 w 177"/>
                <a:gd name="T51" fmla="*/ 9 h 147"/>
                <a:gd name="T52" fmla="*/ 3 w 177"/>
                <a:gd name="T53" fmla="*/ 8 h 147"/>
                <a:gd name="T54" fmla="*/ 3 w 177"/>
                <a:gd name="T55" fmla="*/ 8 h 147"/>
                <a:gd name="T56" fmla="*/ 4 w 177"/>
                <a:gd name="T57" fmla="*/ 6 h 147"/>
                <a:gd name="T58" fmla="*/ 4 w 177"/>
                <a:gd name="T59" fmla="*/ 5 h 14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77"/>
                <a:gd name="T91" fmla="*/ 0 h 147"/>
                <a:gd name="T92" fmla="*/ 177 w 177"/>
                <a:gd name="T93" fmla="*/ 147 h 14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77" h="147">
                  <a:moveTo>
                    <a:pt x="37" y="45"/>
                  </a:moveTo>
                  <a:cubicBezTo>
                    <a:pt x="45" y="42"/>
                    <a:pt x="41" y="44"/>
                    <a:pt x="49" y="39"/>
                  </a:cubicBezTo>
                  <a:cubicBezTo>
                    <a:pt x="51" y="38"/>
                    <a:pt x="55" y="35"/>
                    <a:pt x="55" y="35"/>
                  </a:cubicBezTo>
                  <a:cubicBezTo>
                    <a:pt x="61" y="25"/>
                    <a:pt x="90" y="10"/>
                    <a:pt x="102" y="6"/>
                  </a:cubicBezTo>
                  <a:cubicBezTo>
                    <a:pt x="105" y="3"/>
                    <a:pt x="114" y="0"/>
                    <a:pt x="114" y="0"/>
                  </a:cubicBezTo>
                  <a:cubicBezTo>
                    <a:pt x="118" y="1"/>
                    <a:pt x="127" y="3"/>
                    <a:pt x="127" y="3"/>
                  </a:cubicBezTo>
                  <a:cubicBezTo>
                    <a:pt x="133" y="13"/>
                    <a:pt x="156" y="13"/>
                    <a:pt x="165" y="13"/>
                  </a:cubicBezTo>
                  <a:cubicBezTo>
                    <a:pt x="177" y="17"/>
                    <a:pt x="162" y="39"/>
                    <a:pt x="175" y="43"/>
                  </a:cubicBezTo>
                  <a:cubicBezTo>
                    <a:pt x="177" y="49"/>
                    <a:pt x="177" y="57"/>
                    <a:pt x="171" y="61"/>
                  </a:cubicBezTo>
                  <a:cubicBezTo>
                    <a:pt x="169" y="69"/>
                    <a:pt x="169" y="72"/>
                    <a:pt x="168" y="81"/>
                  </a:cubicBezTo>
                  <a:cubicBezTo>
                    <a:pt x="161" y="80"/>
                    <a:pt x="155" y="78"/>
                    <a:pt x="148" y="77"/>
                  </a:cubicBezTo>
                  <a:cubicBezTo>
                    <a:pt x="138" y="70"/>
                    <a:pt x="127" y="77"/>
                    <a:pt x="117" y="80"/>
                  </a:cubicBezTo>
                  <a:cubicBezTo>
                    <a:pt x="114" y="85"/>
                    <a:pt x="106" y="88"/>
                    <a:pt x="100" y="90"/>
                  </a:cubicBezTo>
                  <a:cubicBezTo>
                    <a:pt x="95" y="95"/>
                    <a:pt x="89" y="95"/>
                    <a:pt x="84" y="99"/>
                  </a:cubicBezTo>
                  <a:cubicBezTo>
                    <a:pt x="82" y="103"/>
                    <a:pt x="80" y="108"/>
                    <a:pt x="76" y="109"/>
                  </a:cubicBezTo>
                  <a:cubicBezTo>
                    <a:pt x="73" y="114"/>
                    <a:pt x="69" y="118"/>
                    <a:pt x="64" y="121"/>
                  </a:cubicBezTo>
                  <a:cubicBezTo>
                    <a:pt x="62" y="124"/>
                    <a:pt x="59" y="129"/>
                    <a:pt x="57" y="131"/>
                  </a:cubicBezTo>
                  <a:cubicBezTo>
                    <a:pt x="55" y="133"/>
                    <a:pt x="51" y="135"/>
                    <a:pt x="51" y="135"/>
                  </a:cubicBezTo>
                  <a:cubicBezTo>
                    <a:pt x="48" y="139"/>
                    <a:pt x="42" y="143"/>
                    <a:pt x="37" y="145"/>
                  </a:cubicBezTo>
                  <a:cubicBezTo>
                    <a:pt x="35" y="146"/>
                    <a:pt x="31" y="147"/>
                    <a:pt x="31" y="147"/>
                  </a:cubicBezTo>
                  <a:cubicBezTo>
                    <a:pt x="22" y="146"/>
                    <a:pt x="11" y="140"/>
                    <a:pt x="3" y="135"/>
                  </a:cubicBezTo>
                  <a:cubicBezTo>
                    <a:pt x="2" y="132"/>
                    <a:pt x="1" y="128"/>
                    <a:pt x="0" y="125"/>
                  </a:cubicBezTo>
                  <a:cubicBezTo>
                    <a:pt x="1" y="122"/>
                    <a:pt x="3" y="118"/>
                    <a:pt x="6" y="116"/>
                  </a:cubicBezTo>
                  <a:cubicBezTo>
                    <a:pt x="8" y="115"/>
                    <a:pt x="12" y="114"/>
                    <a:pt x="12" y="114"/>
                  </a:cubicBezTo>
                  <a:cubicBezTo>
                    <a:pt x="13" y="108"/>
                    <a:pt x="13" y="103"/>
                    <a:pt x="19" y="101"/>
                  </a:cubicBezTo>
                  <a:cubicBezTo>
                    <a:pt x="20" y="99"/>
                    <a:pt x="28" y="90"/>
                    <a:pt x="31" y="87"/>
                  </a:cubicBezTo>
                  <a:cubicBezTo>
                    <a:pt x="30" y="83"/>
                    <a:pt x="27" y="79"/>
                    <a:pt x="26" y="75"/>
                  </a:cubicBezTo>
                  <a:cubicBezTo>
                    <a:pt x="26" y="74"/>
                    <a:pt x="25" y="72"/>
                    <a:pt x="25" y="72"/>
                  </a:cubicBezTo>
                  <a:cubicBezTo>
                    <a:pt x="26" y="62"/>
                    <a:pt x="27" y="62"/>
                    <a:pt x="36" y="59"/>
                  </a:cubicBezTo>
                  <a:cubicBezTo>
                    <a:pt x="38" y="54"/>
                    <a:pt x="39" y="50"/>
                    <a:pt x="37" y="45"/>
                  </a:cubicBez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prstShdw prst="shdw17" dist="17961" dir="2700000">
                <a:srgbClr val="4B6F00"/>
              </a:prstShdw>
            </a:effectLst>
            <a:extLst/>
          </p:spPr>
          <p:txBody>
            <a:bodyPr/>
            <a:lstStyle/>
            <a:p>
              <a:endParaRPr lang="en-GB"/>
            </a:p>
          </p:txBody>
        </p:sp>
        <p:sp>
          <p:nvSpPr>
            <p:cNvPr id="24" name="Freeform 154"/>
            <p:cNvSpPr>
              <a:spLocks/>
            </p:cNvSpPr>
            <p:nvPr/>
          </p:nvSpPr>
          <p:spPr bwMode="auto">
            <a:xfrm>
              <a:off x="5613310" y="5561577"/>
              <a:ext cx="16207" cy="22592"/>
            </a:xfrm>
            <a:custGeom>
              <a:avLst/>
              <a:gdLst>
                <a:gd name="T0" fmla="*/ 0 w 21"/>
                <a:gd name="T1" fmla="*/ 2 h 37"/>
                <a:gd name="T2" fmla="*/ 1 w 21"/>
                <a:gd name="T3" fmla="*/ 0 h 37"/>
                <a:gd name="T4" fmla="*/ 2 w 21"/>
                <a:gd name="T5" fmla="*/ 2 h 37"/>
                <a:gd name="T6" fmla="*/ 2 w 21"/>
                <a:gd name="T7" fmla="*/ 3 h 37"/>
                <a:gd name="T8" fmla="*/ 1 w 21"/>
                <a:gd name="T9" fmla="*/ 3 h 37"/>
                <a:gd name="T10" fmla="*/ 0 w 21"/>
                <a:gd name="T11" fmla="*/ 2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"/>
                <a:gd name="T19" fmla="*/ 0 h 37"/>
                <a:gd name="T20" fmla="*/ 21 w 21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" h="37">
                  <a:moveTo>
                    <a:pt x="0" y="25"/>
                  </a:moveTo>
                  <a:cubicBezTo>
                    <a:pt x="6" y="13"/>
                    <a:pt x="2" y="7"/>
                    <a:pt x="13" y="0"/>
                  </a:cubicBezTo>
                  <a:cubicBezTo>
                    <a:pt x="21" y="8"/>
                    <a:pt x="14" y="0"/>
                    <a:pt x="17" y="23"/>
                  </a:cubicBezTo>
                  <a:cubicBezTo>
                    <a:pt x="17" y="25"/>
                    <a:pt x="19" y="29"/>
                    <a:pt x="19" y="29"/>
                  </a:cubicBezTo>
                  <a:cubicBezTo>
                    <a:pt x="17" y="37"/>
                    <a:pt x="14" y="34"/>
                    <a:pt x="8" y="32"/>
                  </a:cubicBezTo>
                  <a:cubicBezTo>
                    <a:pt x="5" y="28"/>
                    <a:pt x="6" y="25"/>
                    <a:pt x="0" y="25"/>
                  </a:cubicBezTo>
                  <a:close/>
                </a:path>
              </a:pathLst>
            </a:custGeom>
            <a:gradFill rotWithShape="0">
              <a:gsLst>
                <a:gs pos="0">
                  <a:srgbClr val="7DB900"/>
                </a:gs>
                <a:gs pos="100000">
                  <a:srgbClr val="81BB08"/>
                </a:gs>
              </a:gsLst>
              <a:lin ang="18900000" scaled="1"/>
            </a:gradFill>
            <a:ln>
              <a:noFill/>
            </a:ln>
            <a:effectLst>
              <a:prstShdw prst="shdw17" dist="17961" dir="2700000">
                <a:srgbClr val="4B6F00"/>
              </a:prstShdw>
            </a:effectLst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7" name="Freeform 130"/>
          <p:cNvSpPr>
            <a:spLocks/>
          </p:cNvSpPr>
          <p:nvPr/>
        </p:nvSpPr>
        <p:spPr bwMode="auto">
          <a:xfrm>
            <a:off x="8376668" y="769101"/>
            <a:ext cx="1208179" cy="789387"/>
          </a:xfrm>
          <a:custGeom>
            <a:avLst/>
            <a:gdLst>
              <a:gd name="T0" fmla="*/ 2830 w 1029"/>
              <a:gd name="T1" fmla="*/ 1228 h 725"/>
              <a:gd name="T2" fmla="*/ 2913 w 1029"/>
              <a:gd name="T3" fmla="*/ 1136 h 725"/>
              <a:gd name="T4" fmla="*/ 3006 w 1029"/>
              <a:gd name="T5" fmla="*/ 1033 h 725"/>
              <a:gd name="T6" fmla="*/ 3351 w 1029"/>
              <a:gd name="T7" fmla="*/ 910 h 725"/>
              <a:gd name="T8" fmla="*/ 3441 w 1029"/>
              <a:gd name="T9" fmla="*/ 831 h 725"/>
              <a:gd name="T10" fmla="*/ 3601 w 1029"/>
              <a:gd name="T11" fmla="*/ 671 h 725"/>
              <a:gd name="T12" fmla="*/ 3524 w 1029"/>
              <a:gd name="T13" fmla="*/ 513 h 725"/>
              <a:gd name="T14" fmla="*/ 3360 w 1029"/>
              <a:gd name="T15" fmla="*/ 482 h 725"/>
              <a:gd name="T16" fmla="*/ 3210 w 1029"/>
              <a:gd name="T17" fmla="*/ 497 h 725"/>
              <a:gd name="T18" fmla="*/ 3175 w 1029"/>
              <a:gd name="T19" fmla="*/ 448 h 725"/>
              <a:gd name="T20" fmla="*/ 3189 w 1029"/>
              <a:gd name="T21" fmla="*/ 306 h 725"/>
              <a:gd name="T22" fmla="*/ 3140 w 1029"/>
              <a:gd name="T23" fmla="*/ 248 h 725"/>
              <a:gd name="T24" fmla="*/ 3080 w 1029"/>
              <a:gd name="T25" fmla="*/ 166 h 725"/>
              <a:gd name="T26" fmla="*/ 2850 w 1029"/>
              <a:gd name="T27" fmla="*/ 166 h 725"/>
              <a:gd name="T28" fmla="*/ 2736 w 1029"/>
              <a:gd name="T29" fmla="*/ 183 h 725"/>
              <a:gd name="T30" fmla="*/ 2540 w 1029"/>
              <a:gd name="T31" fmla="*/ 175 h 725"/>
              <a:gd name="T32" fmla="*/ 2365 w 1029"/>
              <a:gd name="T33" fmla="*/ 153 h 725"/>
              <a:gd name="T34" fmla="*/ 2289 w 1029"/>
              <a:gd name="T35" fmla="*/ 226 h 725"/>
              <a:gd name="T36" fmla="*/ 2153 w 1029"/>
              <a:gd name="T37" fmla="*/ 304 h 725"/>
              <a:gd name="T38" fmla="*/ 1936 w 1029"/>
              <a:gd name="T39" fmla="*/ 350 h 725"/>
              <a:gd name="T40" fmla="*/ 1839 w 1029"/>
              <a:gd name="T41" fmla="*/ 309 h 725"/>
              <a:gd name="T42" fmla="*/ 1727 w 1029"/>
              <a:gd name="T43" fmla="*/ 310 h 725"/>
              <a:gd name="T44" fmla="*/ 1555 w 1029"/>
              <a:gd name="T45" fmla="*/ 266 h 725"/>
              <a:gd name="T46" fmla="*/ 1359 w 1029"/>
              <a:gd name="T47" fmla="*/ 306 h 725"/>
              <a:gd name="T48" fmla="*/ 1311 w 1029"/>
              <a:gd name="T49" fmla="*/ 248 h 725"/>
              <a:gd name="T50" fmla="*/ 1208 w 1029"/>
              <a:gd name="T51" fmla="*/ 306 h 725"/>
              <a:gd name="T52" fmla="*/ 1112 w 1029"/>
              <a:gd name="T53" fmla="*/ 374 h 725"/>
              <a:gd name="T54" fmla="*/ 966 w 1029"/>
              <a:gd name="T55" fmla="*/ 379 h 725"/>
              <a:gd name="T56" fmla="*/ 899 w 1029"/>
              <a:gd name="T57" fmla="*/ 279 h 725"/>
              <a:gd name="T58" fmla="*/ 980 w 1029"/>
              <a:gd name="T59" fmla="*/ 183 h 725"/>
              <a:gd name="T60" fmla="*/ 1076 w 1029"/>
              <a:gd name="T61" fmla="*/ 112 h 725"/>
              <a:gd name="T62" fmla="*/ 931 w 1029"/>
              <a:gd name="T63" fmla="*/ 55 h 725"/>
              <a:gd name="T64" fmla="*/ 783 w 1029"/>
              <a:gd name="T65" fmla="*/ 32 h 725"/>
              <a:gd name="T66" fmla="*/ 519 w 1029"/>
              <a:gd name="T67" fmla="*/ 74 h 725"/>
              <a:gd name="T68" fmla="*/ 305 w 1029"/>
              <a:gd name="T69" fmla="*/ 123 h 725"/>
              <a:gd name="T70" fmla="*/ 209 w 1029"/>
              <a:gd name="T71" fmla="*/ 210 h 725"/>
              <a:gd name="T72" fmla="*/ 67 w 1029"/>
              <a:gd name="T73" fmla="*/ 287 h 725"/>
              <a:gd name="T74" fmla="*/ 0 w 1029"/>
              <a:gd name="T75" fmla="*/ 485 h 725"/>
              <a:gd name="T76" fmla="*/ 75 w 1029"/>
              <a:gd name="T77" fmla="*/ 609 h 725"/>
              <a:gd name="T78" fmla="*/ 128 w 1029"/>
              <a:gd name="T79" fmla="*/ 776 h 725"/>
              <a:gd name="T80" fmla="*/ 150 w 1029"/>
              <a:gd name="T81" fmla="*/ 876 h 725"/>
              <a:gd name="T82" fmla="*/ 291 w 1029"/>
              <a:gd name="T83" fmla="*/ 1163 h 725"/>
              <a:gd name="T84" fmla="*/ 420 w 1029"/>
              <a:gd name="T85" fmla="*/ 1412 h 725"/>
              <a:gd name="T86" fmla="*/ 459 w 1029"/>
              <a:gd name="T87" fmla="*/ 1533 h 725"/>
              <a:gd name="T88" fmla="*/ 558 w 1029"/>
              <a:gd name="T89" fmla="*/ 1578 h 725"/>
              <a:gd name="T90" fmla="*/ 674 w 1029"/>
              <a:gd name="T91" fmla="*/ 1559 h 725"/>
              <a:gd name="T92" fmla="*/ 836 w 1029"/>
              <a:gd name="T93" fmla="*/ 1555 h 725"/>
              <a:gd name="T94" fmla="*/ 947 w 1029"/>
              <a:gd name="T95" fmla="*/ 1459 h 725"/>
              <a:gd name="T96" fmla="*/ 1108 w 1029"/>
              <a:gd name="T97" fmla="*/ 1424 h 725"/>
              <a:gd name="T98" fmla="*/ 1080 w 1029"/>
              <a:gd name="T99" fmla="*/ 1328 h 725"/>
              <a:gd name="T100" fmla="*/ 1231 w 1029"/>
              <a:gd name="T101" fmla="*/ 1329 h 725"/>
              <a:gd name="T102" fmla="*/ 1352 w 1029"/>
              <a:gd name="T103" fmla="*/ 1254 h 725"/>
              <a:gd name="T104" fmla="*/ 1466 w 1029"/>
              <a:gd name="T105" fmla="*/ 1329 h 725"/>
              <a:gd name="T106" fmla="*/ 1593 w 1029"/>
              <a:gd name="T107" fmla="*/ 1347 h 725"/>
              <a:gd name="T108" fmla="*/ 1741 w 1029"/>
              <a:gd name="T109" fmla="*/ 1446 h 725"/>
              <a:gd name="T110" fmla="*/ 1846 w 1029"/>
              <a:gd name="T111" fmla="*/ 1429 h 725"/>
              <a:gd name="T112" fmla="*/ 1980 w 1029"/>
              <a:gd name="T113" fmla="*/ 1487 h 725"/>
              <a:gd name="T114" fmla="*/ 2025 w 1029"/>
              <a:gd name="T115" fmla="*/ 1412 h 725"/>
              <a:gd name="T116" fmla="*/ 2139 w 1029"/>
              <a:gd name="T117" fmla="*/ 1328 h 725"/>
              <a:gd name="T118" fmla="*/ 2130 w 1029"/>
              <a:gd name="T119" fmla="*/ 1254 h 725"/>
              <a:gd name="T120" fmla="*/ 2281 w 1029"/>
              <a:gd name="T121" fmla="*/ 1249 h 725"/>
              <a:gd name="T122" fmla="*/ 2363 w 1029"/>
              <a:gd name="T123" fmla="*/ 1294 h 725"/>
              <a:gd name="T124" fmla="*/ 2525 w 1029"/>
              <a:gd name="T125" fmla="*/ 1304 h 72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029"/>
              <a:gd name="T190" fmla="*/ 0 h 725"/>
              <a:gd name="T191" fmla="*/ 1029 w 1029"/>
              <a:gd name="T192" fmla="*/ 725 h 72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029" h="725">
                <a:moveTo>
                  <a:pt x="760" y="568"/>
                </a:moveTo>
                <a:lnTo>
                  <a:pt x="760" y="568"/>
                </a:lnTo>
                <a:lnTo>
                  <a:pt x="767" y="568"/>
                </a:lnTo>
                <a:lnTo>
                  <a:pt x="772" y="564"/>
                </a:lnTo>
                <a:lnTo>
                  <a:pt x="786" y="564"/>
                </a:lnTo>
                <a:lnTo>
                  <a:pt x="797" y="562"/>
                </a:lnTo>
                <a:lnTo>
                  <a:pt x="805" y="556"/>
                </a:lnTo>
                <a:lnTo>
                  <a:pt x="815" y="545"/>
                </a:lnTo>
                <a:lnTo>
                  <a:pt x="822" y="538"/>
                </a:lnTo>
                <a:lnTo>
                  <a:pt x="823" y="530"/>
                </a:lnTo>
                <a:lnTo>
                  <a:pt x="820" y="526"/>
                </a:lnTo>
                <a:lnTo>
                  <a:pt x="820" y="519"/>
                </a:lnTo>
                <a:lnTo>
                  <a:pt x="823" y="515"/>
                </a:lnTo>
                <a:lnTo>
                  <a:pt x="824" y="506"/>
                </a:lnTo>
                <a:lnTo>
                  <a:pt x="839" y="492"/>
                </a:lnTo>
                <a:lnTo>
                  <a:pt x="842" y="484"/>
                </a:lnTo>
                <a:lnTo>
                  <a:pt x="845" y="479"/>
                </a:lnTo>
                <a:lnTo>
                  <a:pt x="846" y="472"/>
                </a:lnTo>
                <a:lnTo>
                  <a:pt x="859" y="459"/>
                </a:lnTo>
                <a:lnTo>
                  <a:pt x="869" y="454"/>
                </a:lnTo>
                <a:lnTo>
                  <a:pt x="891" y="450"/>
                </a:lnTo>
                <a:lnTo>
                  <a:pt x="913" y="443"/>
                </a:lnTo>
                <a:lnTo>
                  <a:pt x="925" y="436"/>
                </a:lnTo>
                <a:lnTo>
                  <a:pt x="943" y="416"/>
                </a:lnTo>
                <a:lnTo>
                  <a:pt x="950" y="406"/>
                </a:lnTo>
                <a:lnTo>
                  <a:pt x="952" y="395"/>
                </a:lnTo>
                <a:lnTo>
                  <a:pt x="957" y="390"/>
                </a:lnTo>
                <a:lnTo>
                  <a:pt x="956" y="390"/>
                </a:lnTo>
                <a:lnTo>
                  <a:pt x="960" y="384"/>
                </a:lnTo>
                <a:lnTo>
                  <a:pt x="969" y="380"/>
                </a:lnTo>
                <a:lnTo>
                  <a:pt x="979" y="376"/>
                </a:lnTo>
                <a:lnTo>
                  <a:pt x="984" y="372"/>
                </a:lnTo>
                <a:lnTo>
                  <a:pt x="987" y="356"/>
                </a:lnTo>
                <a:lnTo>
                  <a:pt x="990" y="335"/>
                </a:lnTo>
                <a:lnTo>
                  <a:pt x="1010" y="315"/>
                </a:lnTo>
                <a:lnTo>
                  <a:pt x="1014" y="307"/>
                </a:lnTo>
                <a:lnTo>
                  <a:pt x="1018" y="302"/>
                </a:lnTo>
                <a:lnTo>
                  <a:pt x="1023" y="294"/>
                </a:lnTo>
                <a:lnTo>
                  <a:pt x="1028" y="282"/>
                </a:lnTo>
                <a:lnTo>
                  <a:pt x="1028" y="273"/>
                </a:lnTo>
                <a:lnTo>
                  <a:pt x="1023" y="266"/>
                </a:lnTo>
                <a:lnTo>
                  <a:pt x="992" y="234"/>
                </a:lnTo>
                <a:lnTo>
                  <a:pt x="984" y="227"/>
                </a:lnTo>
                <a:lnTo>
                  <a:pt x="972" y="223"/>
                </a:lnTo>
                <a:lnTo>
                  <a:pt x="964" y="220"/>
                </a:lnTo>
                <a:lnTo>
                  <a:pt x="956" y="223"/>
                </a:lnTo>
                <a:lnTo>
                  <a:pt x="951" y="223"/>
                </a:lnTo>
                <a:lnTo>
                  <a:pt x="946" y="220"/>
                </a:lnTo>
                <a:lnTo>
                  <a:pt x="937" y="219"/>
                </a:lnTo>
                <a:lnTo>
                  <a:pt x="932" y="221"/>
                </a:lnTo>
                <a:lnTo>
                  <a:pt x="926" y="229"/>
                </a:lnTo>
                <a:lnTo>
                  <a:pt x="917" y="231"/>
                </a:lnTo>
                <a:lnTo>
                  <a:pt x="909" y="231"/>
                </a:lnTo>
                <a:lnTo>
                  <a:pt x="904" y="227"/>
                </a:lnTo>
                <a:lnTo>
                  <a:pt x="896" y="223"/>
                </a:lnTo>
                <a:lnTo>
                  <a:pt x="891" y="220"/>
                </a:lnTo>
                <a:lnTo>
                  <a:pt x="890" y="216"/>
                </a:lnTo>
                <a:lnTo>
                  <a:pt x="892" y="210"/>
                </a:lnTo>
                <a:lnTo>
                  <a:pt x="896" y="208"/>
                </a:lnTo>
                <a:lnTo>
                  <a:pt x="894" y="205"/>
                </a:lnTo>
                <a:lnTo>
                  <a:pt x="888" y="194"/>
                </a:lnTo>
                <a:lnTo>
                  <a:pt x="887" y="185"/>
                </a:lnTo>
                <a:lnTo>
                  <a:pt x="890" y="175"/>
                </a:lnTo>
                <a:lnTo>
                  <a:pt x="894" y="164"/>
                </a:lnTo>
                <a:lnTo>
                  <a:pt x="895" y="153"/>
                </a:lnTo>
                <a:lnTo>
                  <a:pt x="898" y="140"/>
                </a:lnTo>
                <a:lnTo>
                  <a:pt x="898" y="134"/>
                </a:lnTo>
                <a:lnTo>
                  <a:pt x="895" y="129"/>
                </a:lnTo>
                <a:lnTo>
                  <a:pt x="891" y="122"/>
                </a:lnTo>
                <a:lnTo>
                  <a:pt x="886" y="120"/>
                </a:lnTo>
                <a:lnTo>
                  <a:pt x="883" y="117"/>
                </a:lnTo>
                <a:lnTo>
                  <a:pt x="884" y="113"/>
                </a:lnTo>
                <a:lnTo>
                  <a:pt x="890" y="106"/>
                </a:lnTo>
                <a:lnTo>
                  <a:pt x="891" y="102"/>
                </a:lnTo>
                <a:lnTo>
                  <a:pt x="887" y="90"/>
                </a:lnTo>
                <a:lnTo>
                  <a:pt x="882" y="82"/>
                </a:lnTo>
                <a:lnTo>
                  <a:pt x="874" y="76"/>
                </a:lnTo>
                <a:lnTo>
                  <a:pt x="867" y="76"/>
                </a:lnTo>
                <a:lnTo>
                  <a:pt x="850" y="86"/>
                </a:lnTo>
                <a:lnTo>
                  <a:pt x="839" y="92"/>
                </a:lnTo>
                <a:lnTo>
                  <a:pt x="817" y="92"/>
                </a:lnTo>
                <a:lnTo>
                  <a:pt x="810" y="88"/>
                </a:lnTo>
                <a:lnTo>
                  <a:pt x="804" y="84"/>
                </a:lnTo>
                <a:lnTo>
                  <a:pt x="802" y="76"/>
                </a:lnTo>
                <a:lnTo>
                  <a:pt x="796" y="67"/>
                </a:lnTo>
                <a:lnTo>
                  <a:pt x="790" y="64"/>
                </a:lnTo>
                <a:lnTo>
                  <a:pt x="786" y="64"/>
                </a:lnTo>
                <a:lnTo>
                  <a:pt x="779" y="72"/>
                </a:lnTo>
                <a:lnTo>
                  <a:pt x="775" y="79"/>
                </a:lnTo>
                <a:lnTo>
                  <a:pt x="770" y="84"/>
                </a:lnTo>
                <a:lnTo>
                  <a:pt x="771" y="88"/>
                </a:lnTo>
                <a:lnTo>
                  <a:pt x="766" y="91"/>
                </a:lnTo>
                <a:lnTo>
                  <a:pt x="752" y="92"/>
                </a:lnTo>
                <a:lnTo>
                  <a:pt x="736" y="84"/>
                </a:lnTo>
                <a:lnTo>
                  <a:pt x="726" y="81"/>
                </a:lnTo>
                <a:lnTo>
                  <a:pt x="715" y="80"/>
                </a:lnTo>
                <a:lnTo>
                  <a:pt x="702" y="86"/>
                </a:lnTo>
                <a:lnTo>
                  <a:pt x="696" y="90"/>
                </a:lnTo>
                <a:lnTo>
                  <a:pt x="692" y="90"/>
                </a:lnTo>
                <a:lnTo>
                  <a:pt x="683" y="82"/>
                </a:lnTo>
                <a:lnTo>
                  <a:pt x="678" y="74"/>
                </a:lnTo>
                <a:lnTo>
                  <a:pt x="666" y="70"/>
                </a:lnTo>
                <a:lnTo>
                  <a:pt x="658" y="69"/>
                </a:lnTo>
                <a:lnTo>
                  <a:pt x="646" y="74"/>
                </a:lnTo>
                <a:lnTo>
                  <a:pt x="637" y="82"/>
                </a:lnTo>
                <a:lnTo>
                  <a:pt x="636" y="89"/>
                </a:lnTo>
                <a:lnTo>
                  <a:pt x="642" y="98"/>
                </a:lnTo>
                <a:lnTo>
                  <a:pt x="644" y="103"/>
                </a:lnTo>
                <a:lnTo>
                  <a:pt x="641" y="112"/>
                </a:lnTo>
                <a:lnTo>
                  <a:pt x="638" y="125"/>
                </a:lnTo>
                <a:lnTo>
                  <a:pt x="634" y="132"/>
                </a:lnTo>
                <a:lnTo>
                  <a:pt x="620" y="134"/>
                </a:lnTo>
                <a:lnTo>
                  <a:pt x="612" y="134"/>
                </a:lnTo>
                <a:lnTo>
                  <a:pt x="606" y="139"/>
                </a:lnTo>
                <a:lnTo>
                  <a:pt x="595" y="144"/>
                </a:lnTo>
                <a:lnTo>
                  <a:pt x="579" y="147"/>
                </a:lnTo>
                <a:lnTo>
                  <a:pt x="568" y="152"/>
                </a:lnTo>
                <a:lnTo>
                  <a:pt x="559" y="161"/>
                </a:lnTo>
                <a:lnTo>
                  <a:pt x="552" y="162"/>
                </a:lnTo>
                <a:lnTo>
                  <a:pt x="545" y="160"/>
                </a:lnTo>
                <a:lnTo>
                  <a:pt x="543" y="150"/>
                </a:lnTo>
                <a:lnTo>
                  <a:pt x="539" y="144"/>
                </a:lnTo>
                <a:lnTo>
                  <a:pt x="532" y="139"/>
                </a:lnTo>
                <a:lnTo>
                  <a:pt x="529" y="137"/>
                </a:lnTo>
                <a:lnTo>
                  <a:pt x="523" y="137"/>
                </a:lnTo>
                <a:lnTo>
                  <a:pt x="518" y="141"/>
                </a:lnTo>
                <a:lnTo>
                  <a:pt x="514" y="146"/>
                </a:lnTo>
                <a:lnTo>
                  <a:pt x="509" y="152"/>
                </a:lnTo>
                <a:lnTo>
                  <a:pt x="501" y="155"/>
                </a:lnTo>
                <a:lnTo>
                  <a:pt x="494" y="155"/>
                </a:lnTo>
                <a:lnTo>
                  <a:pt x="490" y="153"/>
                </a:lnTo>
                <a:lnTo>
                  <a:pt x="486" y="142"/>
                </a:lnTo>
                <a:lnTo>
                  <a:pt x="484" y="134"/>
                </a:lnTo>
                <a:lnTo>
                  <a:pt x="472" y="132"/>
                </a:lnTo>
                <a:lnTo>
                  <a:pt x="464" y="130"/>
                </a:lnTo>
                <a:lnTo>
                  <a:pt x="461" y="126"/>
                </a:lnTo>
                <a:lnTo>
                  <a:pt x="446" y="122"/>
                </a:lnTo>
                <a:lnTo>
                  <a:pt x="438" y="122"/>
                </a:lnTo>
                <a:lnTo>
                  <a:pt x="428" y="125"/>
                </a:lnTo>
                <a:lnTo>
                  <a:pt x="412" y="128"/>
                </a:lnTo>
                <a:lnTo>
                  <a:pt x="402" y="132"/>
                </a:lnTo>
                <a:lnTo>
                  <a:pt x="393" y="133"/>
                </a:lnTo>
                <a:lnTo>
                  <a:pt x="387" y="139"/>
                </a:lnTo>
                <a:lnTo>
                  <a:pt x="383" y="140"/>
                </a:lnTo>
                <a:lnTo>
                  <a:pt x="379" y="140"/>
                </a:lnTo>
                <a:lnTo>
                  <a:pt x="376" y="135"/>
                </a:lnTo>
                <a:lnTo>
                  <a:pt x="378" y="125"/>
                </a:lnTo>
                <a:lnTo>
                  <a:pt x="378" y="117"/>
                </a:lnTo>
                <a:lnTo>
                  <a:pt x="375" y="114"/>
                </a:lnTo>
                <a:lnTo>
                  <a:pt x="369" y="113"/>
                </a:lnTo>
                <a:lnTo>
                  <a:pt x="364" y="114"/>
                </a:lnTo>
                <a:lnTo>
                  <a:pt x="360" y="118"/>
                </a:lnTo>
                <a:lnTo>
                  <a:pt x="358" y="125"/>
                </a:lnTo>
                <a:lnTo>
                  <a:pt x="354" y="131"/>
                </a:lnTo>
                <a:lnTo>
                  <a:pt x="346" y="134"/>
                </a:lnTo>
                <a:lnTo>
                  <a:pt x="340" y="140"/>
                </a:lnTo>
                <a:lnTo>
                  <a:pt x="330" y="144"/>
                </a:lnTo>
                <a:lnTo>
                  <a:pt x="324" y="148"/>
                </a:lnTo>
                <a:lnTo>
                  <a:pt x="322" y="154"/>
                </a:lnTo>
                <a:lnTo>
                  <a:pt x="316" y="161"/>
                </a:lnTo>
                <a:lnTo>
                  <a:pt x="312" y="171"/>
                </a:lnTo>
                <a:lnTo>
                  <a:pt x="313" y="171"/>
                </a:lnTo>
                <a:lnTo>
                  <a:pt x="304" y="172"/>
                </a:lnTo>
                <a:lnTo>
                  <a:pt x="294" y="172"/>
                </a:lnTo>
                <a:lnTo>
                  <a:pt x="289" y="172"/>
                </a:lnTo>
                <a:lnTo>
                  <a:pt x="283" y="172"/>
                </a:lnTo>
                <a:lnTo>
                  <a:pt x="278" y="173"/>
                </a:lnTo>
                <a:lnTo>
                  <a:pt x="272" y="173"/>
                </a:lnTo>
                <a:lnTo>
                  <a:pt x="274" y="159"/>
                </a:lnTo>
                <a:lnTo>
                  <a:pt x="273" y="152"/>
                </a:lnTo>
                <a:lnTo>
                  <a:pt x="268" y="148"/>
                </a:lnTo>
                <a:lnTo>
                  <a:pt x="262" y="148"/>
                </a:lnTo>
                <a:lnTo>
                  <a:pt x="259" y="145"/>
                </a:lnTo>
                <a:lnTo>
                  <a:pt x="253" y="128"/>
                </a:lnTo>
                <a:lnTo>
                  <a:pt x="250" y="120"/>
                </a:lnTo>
                <a:lnTo>
                  <a:pt x="250" y="115"/>
                </a:lnTo>
                <a:lnTo>
                  <a:pt x="254" y="110"/>
                </a:lnTo>
                <a:lnTo>
                  <a:pt x="260" y="108"/>
                </a:lnTo>
                <a:lnTo>
                  <a:pt x="274" y="94"/>
                </a:lnTo>
                <a:lnTo>
                  <a:pt x="276" y="84"/>
                </a:lnTo>
                <a:lnTo>
                  <a:pt x="281" y="80"/>
                </a:lnTo>
                <a:lnTo>
                  <a:pt x="291" y="76"/>
                </a:lnTo>
                <a:lnTo>
                  <a:pt x="295" y="72"/>
                </a:lnTo>
                <a:lnTo>
                  <a:pt x="299" y="63"/>
                </a:lnTo>
                <a:lnTo>
                  <a:pt x="303" y="55"/>
                </a:lnTo>
                <a:lnTo>
                  <a:pt x="303" y="51"/>
                </a:lnTo>
                <a:lnTo>
                  <a:pt x="300" y="46"/>
                </a:lnTo>
                <a:lnTo>
                  <a:pt x="296" y="37"/>
                </a:lnTo>
                <a:lnTo>
                  <a:pt x="286" y="34"/>
                </a:lnTo>
                <a:lnTo>
                  <a:pt x="273" y="32"/>
                </a:lnTo>
                <a:lnTo>
                  <a:pt x="265" y="30"/>
                </a:lnTo>
                <a:lnTo>
                  <a:pt x="262" y="25"/>
                </a:lnTo>
                <a:lnTo>
                  <a:pt x="257" y="11"/>
                </a:lnTo>
                <a:lnTo>
                  <a:pt x="254" y="2"/>
                </a:lnTo>
                <a:lnTo>
                  <a:pt x="246" y="0"/>
                </a:lnTo>
                <a:lnTo>
                  <a:pt x="237" y="2"/>
                </a:lnTo>
                <a:lnTo>
                  <a:pt x="230" y="8"/>
                </a:lnTo>
                <a:lnTo>
                  <a:pt x="220" y="15"/>
                </a:lnTo>
                <a:lnTo>
                  <a:pt x="213" y="22"/>
                </a:lnTo>
                <a:lnTo>
                  <a:pt x="201" y="28"/>
                </a:lnTo>
                <a:lnTo>
                  <a:pt x="189" y="36"/>
                </a:lnTo>
                <a:lnTo>
                  <a:pt x="172" y="38"/>
                </a:lnTo>
                <a:lnTo>
                  <a:pt x="158" y="34"/>
                </a:lnTo>
                <a:lnTo>
                  <a:pt x="146" y="34"/>
                </a:lnTo>
                <a:lnTo>
                  <a:pt x="139" y="37"/>
                </a:lnTo>
                <a:lnTo>
                  <a:pt x="130" y="40"/>
                </a:lnTo>
                <a:lnTo>
                  <a:pt x="119" y="48"/>
                </a:lnTo>
                <a:lnTo>
                  <a:pt x="104" y="50"/>
                </a:lnTo>
                <a:lnTo>
                  <a:pt x="93" y="56"/>
                </a:lnTo>
                <a:lnTo>
                  <a:pt x="86" y="56"/>
                </a:lnTo>
                <a:lnTo>
                  <a:pt x="83" y="59"/>
                </a:lnTo>
                <a:lnTo>
                  <a:pt x="81" y="68"/>
                </a:lnTo>
                <a:lnTo>
                  <a:pt x="78" y="78"/>
                </a:lnTo>
                <a:lnTo>
                  <a:pt x="75" y="83"/>
                </a:lnTo>
                <a:lnTo>
                  <a:pt x="68" y="86"/>
                </a:lnTo>
                <a:lnTo>
                  <a:pt x="59" y="96"/>
                </a:lnTo>
                <a:lnTo>
                  <a:pt x="48" y="102"/>
                </a:lnTo>
                <a:lnTo>
                  <a:pt x="44" y="107"/>
                </a:lnTo>
                <a:lnTo>
                  <a:pt x="44" y="116"/>
                </a:lnTo>
                <a:lnTo>
                  <a:pt x="36" y="123"/>
                </a:lnTo>
                <a:lnTo>
                  <a:pt x="28" y="127"/>
                </a:lnTo>
                <a:lnTo>
                  <a:pt x="19" y="131"/>
                </a:lnTo>
                <a:lnTo>
                  <a:pt x="17" y="135"/>
                </a:lnTo>
                <a:lnTo>
                  <a:pt x="10" y="138"/>
                </a:lnTo>
                <a:lnTo>
                  <a:pt x="6" y="146"/>
                </a:lnTo>
                <a:lnTo>
                  <a:pt x="3" y="150"/>
                </a:lnTo>
                <a:lnTo>
                  <a:pt x="0" y="162"/>
                </a:lnTo>
                <a:lnTo>
                  <a:pt x="0" y="222"/>
                </a:lnTo>
                <a:lnTo>
                  <a:pt x="3" y="232"/>
                </a:lnTo>
                <a:lnTo>
                  <a:pt x="7" y="241"/>
                </a:lnTo>
                <a:lnTo>
                  <a:pt x="14" y="253"/>
                </a:lnTo>
                <a:lnTo>
                  <a:pt x="18" y="261"/>
                </a:lnTo>
                <a:lnTo>
                  <a:pt x="18" y="272"/>
                </a:lnTo>
                <a:lnTo>
                  <a:pt x="21" y="278"/>
                </a:lnTo>
                <a:lnTo>
                  <a:pt x="26" y="284"/>
                </a:lnTo>
                <a:lnTo>
                  <a:pt x="27" y="304"/>
                </a:lnTo>
                <a:lnTo>
                  <a:pt x="32" y="319"/>
                </a:lnTo>
                <a:lnTo>
                  <a:pt x="35" y="328"/>
                </a:lnTo>
                <a:lnTo>
                  <a:pt x="38" y="346"/>
                </a:lnTo>
                <a:lnTo>
                  <a:pt x="36" y="355"/>
                </a:lnTo>
                <a:lnTo>
                  <a:pt x="35" y="356"/>
                </a:lnTo>
                <a:lnTo>
                  <a:pt x="34" y="364"/>
                </a:lnTo>
                <a:lnTo>
                  <a:pt x="32" y="377"/>
                </a:lnTo>
                <a:lnTo>
                  <a:pt x="32" y="383"/>
                </a:lnTo>
                <a:lnTo>
                  <a:pt x="34" y="391"/>
                </a:lnTo>
                <a:lnTo>
                  <a:pt x="42" y="401"/>
                </a:lnTo>
                <a:lnTo>
                  <a:pt x="48" y="420"/>
                </a:lnTo>
                <a:lnTo>
                  <a:pt x="52" y="436"/>
                </a:lnTo>
                <a:lnTo>
                  <a:pt x="56" y="455"/>
                </a:lnTo>
                <a:lnTo>
                  <a:pt x="59" y="478"/>
                </a:lnTo>
                <a:lnTo>
                  <a:pt x="66" y="496"/>
                </a:lnTo>
                <a:lnTo>
                  <a:pt x="82" y="532"/>
                </a:lnTo>
                <a:lnTo>
                  <a:pt x="93" y="570"/>
                </a:lnTo>
                <a:lnTo>
                  <a:pt x="94" y="589"/>
                </a:lnTo>
                <a:lnTo>
                  <a:pt x="93" y="613"/>
                </a:lnTo>
                <a:lnTo>
                  <a:pt x="105" y="613"/>
                </a:lnTo>
                <a:lnTo>
                  <a:pt x="109" y="625"/>
                </a:lnTo>
                <a:lnTo>
                  <a:pt x="118" y="646"/>
                </a:lnTo>
                <a:lnTo>
                  <a:pt x="122" y="660"/>
                </a:lnTo>
                <a:lnTo>
                  <a:pt x="126" y="663"/>
                </a:lnTo>
                <a:lnTo>
                  <a:pt x="134" y="666"/>
                </a:lnTo>
                <a:lnTo>
                  <a:pt x="135" y="670"/>
                </a:lnTo>
                <a:lnTo>
                  <a:pt x="131" y="692"/>
                </a:lnTo>
                <a:lnTo>
                  <a:pt x="129" y="701"/>
                </a:lnTo>
                <a:lnTo>
                  <a:pt x="130" y="707"/>
                </a:lnTo>
                <a:lnTo>
                  <a:pt x="138" y="713"/>
                </a:lnTo>
                <a:lnTo>
                  <a:pt x="142" y="718"/>
                </a:lnTo>
                <a:lnTo>
                  <a:pt x="146" y="724"/>
                </a:lnTo>
                <a:lnTo>
                  <a:pt x="152" y="724"/>
                </a:lnTo>
                <a:lnTo>
                  <a:pt x="157" y="722"/>
                </a:lnTo>
                <a:lnTo>
                  <a:pt x="161" y="716"/>
                </a:lnTo>
                <a:lnTo>
                  <a:pt x="167" y="714"/>
                </a:lnTo>
                <a:lnTo>
                  <a:pt x="174" y="714"/>
                </a:lnTo>
                <a:lnTo>
                  <a:pt x="180" y="718"/>
                </a:lnTo>
                <a:lnTo>
                  <a:pt x="186" y="718"/>
                </a:lnTo>
                <a:lnTo>
                  <a:pt x="190" y="713"/>
                </a:lnTo>
                <a:lnTo>
                  <a:pt x="197" y="704"/>
                </a:lnTo>
                <a:lnTo>
                  <a:pt x="202" y="702"/>
                </a:lnTo>
                <a:lnTo>
                  <a:pt x="209" y="702"/>
                </a:lnTo>
                <a:lnTo>
                  <a:pt x="214" y="707"/>
                </a:lnTo>
                <a:lnTo>
                  <a:pt x="221" y="711"/>
                </a:lnTo>
                <a:lnTo>
                  <a:pt x="235" y="711"/>
                </a:lnTo>
                <a:lnTo>
                  <a:pt x="243" y="707"/>
                </a:lnTo>
                <a:lnTo>
                  <a:pt x="247" y="700"/>
                </a:lnTo>
                <a:lnTo>
                  <a:pt x="248" y="683"/>
                </a:lnTo>
                <a:lnTo>
                  <a:pt x="250" y="675"/>
                </a:lnTo>
                <a:lnTo>
                  <a:pt x="258" y="670"/>
                </a:lnTo>
                <a:lnTo>
                  <a:pt x="267" y="667"/>
                </a:lnTo>
                <a:lnTo>
                  <a:pt x="276" y="669"/>
                </a:lnTo>
                <a:lnTo>
                  <a:pt x="288" y="672"/>
                </a:lnTo>
                <a:lnTo>
                  <a:pt x="298" y="669"/>
                </a:lnTo>
                <a:lnTo>
                  <a:pt x="304" y="662"/>
                </a:lnTo>
                <a:lnTo>
                  <a:pt x="308" y="654"/>
                </a:lnTo>
                <a:lnTo>
                  <a:pt x="312" y="651"/>
                </a:lnTo>
                <a:lnTo>
                  <a:pt x="314" y="645"/>
                </a:lnTo>
                <a:lnTo>
                  <a:pt x="310" y="639"/>
                </a:lnTo>
                <a:lnTo>
                  <a:pt x="306" y="627"/>
                </a:lnTo>
                <a:lnTo>
                  <a:pt x="302" y="621"/>
                </a:lnTo>
                <a:lnTo>
                  <a:pt x="301" y="614"/>
                </a:lnTo>
                <a:lnTo>
                  <a:pt x="304" y="607"/>
                </a:lnTo>
                <a:lnTo>
                  <a:pt x="308" y="602"/>
                </a:lnTo>
                <a:lnTo>
                  <a:pt x="310" y="596"/>
                </a:lnTo>
                <a:lnTo>
                  <a:pt x="311" y="596"/>
                </a:lnTo>
                <a:lnTo>
                  <a:pt x="327" y="599"/>
                </a:lnTo>
                <a:lnTo>
                  <a:pt x="339" y="606"/>
                </a:lnTo>
                <a:lnTo>
                  <a:pt x="347" y="608"/>
                </a:lnTo>
                <a:lnTo>
                  <a:pt x="357" y="604"/>
                </a:lnTo>
                <a:lnTo>
                  <a:pt x="362" y="597"/>
                </a:lnTo>
                <a:lnTo>
                  <a:pt x="364" y="587"/>
                </a:lnTo>
                <a:lnTo>
                  <a:pt x="370" y="582"/>
                </a:lnTo>
                <a:lnTo>
                  <a:pt x="376" y="574"/>
                </a:lnTo>
                <a:lnTo>
                  <a:pt x="381" y="573"/>
                </a:lnTo>
                <a:lnTo>
                  <a:pt x="386" y="576"/>
                </a:lnTo>
                <a:lnTo>
                  <a:pt x="389" y="583"/>
                </a:lnTo>
                <a:lnTo>
                  <a:pt x="393" y="594"/>
                </a:lnTo>
                <a:lnTo>
                  <a:pt x="402" y="599"/>
                </a:lnTo>
                <a:lnTo>
                  <a:pt x="407" y="603"/>
                </a:lnTo>
                <a:lnTo>
                  <a:pt x="413" y="608"/>
                </a:lnTo>
                <a:lnTo>
                  <a:pt x="419" y="607"/>
                </a:lnTo>
                <a:lnTo>
                  <a:pt x="423" y="603"/>
                </a:lnTo>
                <a:lnTo>
                  <a:pt x="429" y="603"/>
                </a:lnTo>
                <a:lnTo>
                  <a:pt x="435" y="608"/>
                </a:lnTo>
                <a:lnTo>
                  <a:pt x="440" y="614"/>
                </a:lnTo>
                <a:lnTo>
                  <a:pt x="448" y="616"/>
                </a:lnTo>
                <a:lnTo>
                  <a:pt x="456" y="620"/>
                </a:lnTo>
                <a:lnTo>
                  <a:pt x="460" y="627"/>
                </a:lnTo>
                <a:lnTo>
                  <a:pt x="462" y="647"/>
                </a:lnTo>
                <a:lnTo>
                  <a:pt x="466" y="655"/>
                </a:lnTo>
                <a:lnTo>
                  <a:pt x="479" y="658"/>
                </a:lnTo>
                <a:lnTo>
                  <a:pt x="490" y="661"/>
                </a:lnTo>
                <a:lnTo>
                  <a:pt x="494" y="666"/>
                </a:lnTo>
                <a:lnTo>
                  <a:pt x="499" y="667"/>
                </a:lnTo>
                <a:lnTo>
                  <a:pt x="505" y="666"/>
                </a:lnTo>
                <a:lnTo>
                  <a:pt x="509" y="660"/>
                </a:lnTo>
                <a:lnTo>
                  <a:pt x="514" y="655"/>
                </a:lnTo>
                <a:lnTo>
                  <a:pt x="520" y="653"/>
                </a:lnTo>
                <a:lnTo>
                  <a:pt x="531" y="654"/>
                </a:lnTo>
                <a:lnTo>
                  <a:pt x="541" y="659"/>
                </a:lnTo>
                <a:lnTo>
                  <a:pt x="549" y="666"/>
                </a:lnTo>
                <a:lnTo>
                  <a:pt x="551" y="672"/>
                </a:lnTo>
                <a:lnTo>
                  <a:pt x="558" y="681"/>
                </a:lnTo>
                <a:lnTo>
                  <a:pt x="558" y="680"/>
                </a:lnTo>
                <a:lnTo>
                  <a:pt x="559" y="680"/>
                </a:lnTo>
                <a:lnTo>
                  <a:pt x="564" y="676"/>
                </a:lnTo>
                <a:lnTo>
                  <a:pt x="570" y="670"/>
                </a:lnTo>
                <a:lnTo>
                  <a:pt x="575" y="661"/>
                </a:lnTo>
                <a:lnTo>
                  <a:pt x="575" y="653"/>
                </a:lnTo>
                <a:lnTo>
                  <a:pt x="570" y="646"/>
                </a:lnTo>
                <a:lnTo>
                  <a:pt x="570" y="637"/>
                </a:lnTo>
                <a:lnTo>
                  <a:pt x="576" y="630"/>
                </a:lnTo>
                <a:lnTo>
                  <a:pt x="587" y="627"/>
                </a:lnTo>
                <a:lnTo>
                  <a:pt x="598" y="624"/>
                </a:lnTo>
                <a:lnTo>
                  <a:pt x="602" y="618"/>
                </a:lnTo>
                <a:lnTo>
                  <a:pt x="602" y="607"/>
                </a:lnTo>
                <a:lnTo>
                  <a:pt x="602" y="600"/>
                </a:lnTo>
                <a:lnTo>
                  <a:pt x="595" y="593"/>
                </a:lnTo>
                <a:lnTo>
                  <a:pt x="589" y="586"/>
                </a:lnTo>
                <a:lnTo>
                  <a:pt x="589" y="583"/>
                </a:lnTo>
                <a:lnTo>
                  <a:pt x="594" y="578"/>
                </a:lnTo>
                <a:lnTo>
                  <a:pt x="600" y="573"/>
                </a:lnTo>
                <a:lnTo>
                  <a:pt x="606" y="573"/>
                </a:lnTo>
                <a:lnTo>
                  <a:pt x="609" y="577"/>
                </a:lnTo>
                <a:lnTo>
                  <a:pt x="614" y="581"/>
                </a:lnTo>
                <a:lnTo>
                  <a:pt x="621" y="581"/>
                </a:lnTo>
                <a:lnTo>
                  <a:pt x="628" y="575"/>
                </a:lnTo>
                <a:lnTo>
                  <a:pt x="642" y="571"/>
                </a:lnTo>
                <a:lnTo>
                  <a:pt x="652" y="565"/>
                </a:lnTo>
                <a:lnTo>
                  <a:pt x="657" y="565"/>
                </a:lnTo>
                <a:lnTo>
                  <a:pt x="663" y="569"/>
                </a:lnTo>
                <a:lnTo>
                  <a:pt x="666" y="574"/>
                </a:lnTo>
                <a:lnTo>
                  <a:pt x="667" y="580"/>
                </a:lnTo>
                <a:lnTo>
                  <a:pt x="665" y="592"/>
                </a:lnTo>
                <a:lnTo>
                  <a:pt x="667" y="608"/>
                </a:lnTo>
                <a:lnTo>
                  <a:pt x="673" y="616"/>
                </a:lnTo>
                <a:lnTo>
                  <a:pt x="680" y="616"/>
                </a:lnTo>
                <a:lnTo>
                  <a:pt x="689" y="612"/>
                </a:lnTo>
                <a:lnTo>
                  <a:pt x="700" y="598"/>
                </a:lnTo>
                <a:lnTo>
                  <a:pt x="711" y="596"/>
                </a:lnTo>
                <a:lnTo>
                  <a:pt x="729" y="590"/>
                </a:lnTo>
                <a:lnTo>
                  <a:pt x="738" y="580"/>
                </a:lnTo>
                <a:lnTo>
                  <a:pt x="741" y="569"/>
                </a:lnTo>
                <a:lnTo>
                  <a:pt x="750" y="566"/>
                </a:lnTo>
                <a:lnTo>
                  <a:pt x="760" y="568"/>
                </a:lnTo>
              </a:path>
            </a:pathLst>
          </a:custGeom>
          <a:blipFill>
            <a:blip r:embed="rId6" cstate="print"/>
            <a:stretch>
              <a:fillRect/>
            </a:stretch>
          </a:blipFill>
          <a:ln>
            <a:noFill/>
          </a:ln>
          <a:effectLst>
            <a:prstShdw prst="shdw17" dist="17961" dir="2700000">
              <a:srgbClr val="4B6F00"/>
            </a:prstShdw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" name="Freeform 131"/>
          <p:cNvSpPr>
            <a:spLocks/>
          </p:cNvSpPr>
          <p:nvPr/>
        </p:nvSpPr>
        <p:spPr bwMode="auto">
          <a:xfrm>
            <a:off x="8154912" y="1390594"/>
            <a:ext cx="1185383" cy="1114428"/>
          </a:xfrm>
          <a:custGeom>
            <a:avLst/>
            <a:gdLst>
              <a:gd name="T0" fmla="*/ 179 w 1994"/>
              <a:gd name="T1" fmla="*/ 359 h 2218"/>
              <a:gd name="T2" fmla="*/ 203 w 1994"/>
              <a:gd name="T3" fmla="*/ 279 h 2218"/>
              <a:gd name="T4" fmla="*/ 219 w 1994"/>
              <a:gd name="T5" fmla="*/ 224 h 2218"/>
              <a:gd name="T6" fmla="*/ 264 w 1994"/>
              <a:gd name="T7" fmla="*/ 101 h 2218"/>
              <a:gd name="T8" fmla="*/ 305 w 1994"/>
              <a:gd name="T9" fmla="*/ 36 h 2218"/>
              <a:gd name="T10" fmla="*/ 326 w 1994"/>
              <a:gd name="T11" fmla="*/ 75 h 2218"/>
              <a:gd name="T12" fmla="*/ 346 w 1994"/>
              <a:gd name="T13" fmla="*/ 94 h 2218"/>
              <a:gd name="T14" fmla="*/ 379 w 1994"/>
              <a:gd name="T15" fmla="*/ 90 h 2218"/>
              <a:gd name="T16" fmla="*/ 412 w 1994"/>
              <a:gd name="T17" fmla="*/ 86 h 2218"/>
              <a:gd name="T18" fmla="*/ 448 w 1994"/>
              <a:gd name="T19" fmla="*/ 62 h 2218"/>
              <a:gd name="T20" fmla="*/ 495 w 1994"/>
              <a:gd name="T21" fmla="*/ 53 h 2218"/>
              <a:gd name="T22" fmla="*/ 488 w 1994"/>
              <a:gd name="T23" fmla="*/ 29 h 2218"/>
              <a:gd name="T24" fmla="*/ 525 w 1994"/>
              <a:gd name="T25" fmla="*/ 24 h 2218"/>
              <a:gd name="T26" fmla="*/ 560 w 1994"/>
              <a:gd name="T27" fmla="*/ 5 h 2218"/>
              <a:gd name="T28" fmla="*/ 590 w 1994"/>
              <a:gd name="T29" fmla="*/ 22 h 2218"/>
              <a:gd name="T30" fmla="*/ 621 w 1994"/>
              <a:gd name="T31" fmla="*/ 29 h 2218"/>
              <a:gd name="T32" fmla="*/ 659 w 1994"/>
              <a:gd name="T33" fmla="*/ 55 h 2218"/>
              <a:gd name="T34" fmla="*/ 692 w 1994"/>
              <a:gd name="T35" fmla="*/ 53 h 2218"/>
              <a:gd name="T36" fmla="*/ 734 w 1994"/>
              <a:gd name="T37" fmla="*/ 69 h 2218"/>
              <a:gd name="T38" fmla="*/ 750 w 1994"/>
              <a:gd name="T39" fmla="*/ 52 h 2218"/>
              <a:gd name="T40" fmla="*/ 776 w 1994"/>
              <a:gd name="T41" fmla="*/ 31 h 2218"/>
              <a:gd name="T42" fmla="*/ 768 w 1994"/>
              <a:gd name="T43" fmla="*/ 7 h 2218"/>
              <a:gd name="T44" fmla="*/ 801 w 1994"/>
              <a:gd name="T45" fmla="*/ 6 h 2218"/>
              <a:gd name="T46" fmla="*/ 838 w 1994"/>
              <a:gd name="T47" fmla="*/ 9 h 2218"/>
              <a:gd name="T48" fmla="*/ 870 w 1994"/>
              <a:gd name="T49" fmla="*/ 20 h 2218"/>
              <a:gd name="T50" fmla="*/ 927 w 1994"/>
              <a:gd name="T51" fmla="*/ 2 h 2218"/>
              <a:gd name="T52" fmla="*/ 959 w 1994"/>
              <a:gd name="T53" fmla="*/ 41 h 2218"/>
              <a:gd name="T54" fmla="*/ 968 w 1994"/>
              <a:gd name="T55" fmla="*/ 73 h 2218"/>
              <a:gd name="T56" fmla="*/ 970 w 1994"/>
              <a:gd name="T57" fmla="*/ 124 h 2218"/>
              <a:gd name="T58" fmla="*/ 973 w 1994"/>
              <a:gd name="T59" fmla="*/ 144 h 2218"/>
              <a:gd name="T60" fmla="*/ 973 w 1994"/>
              <a:gd name="T61" fmla="*/ 167 h 2218"/>
              <a:gd name="T62" fmla="*/ 981 w 1994"/>
              <a:gd name="T63" fmla="*/ 196 h 2218"/>
              <a:gd name="T64" fmla="*/ 968 w 1994"/>
              <a:gd name="T65" fmla="*/ 221 h 2218"/>
              <a:gd name="T66" fmla="*/ 903 w 1994"/>
              <a:gd name="T67" fmla="*/ 254 h 2218"/>
              <a:gd name="T68" fmla="*/ 935 w 1994"/>
              <a:gd name="T69" fmla="*/ 281 h 2218"/>
              <a:gd name="T70" fmla="*/ 958 w 1994"/>
              <a:gd name="T71" fmla="*/ 331 h 2218"/>
              <a:gd name="T72" fmla="*/ 927 w 1994"/>
              <a:gd name="T73" fmla="*/ 372 h 2218"/>
              <a:gd name="T74" fmla="*/ 893 w 1994"/>
              <a:gd name="T75" fmla="*/ 418 h 2218"/>
              <a:gd name="T76" fmla="*/ 792 w 1994"/>
              <a:gd name="T77" fmla="*/ 423 h 2218"/>
              <a:gd name="T78" fmla="*/ 714 w 1994"/>
              <a:gd name="T79" fmla="*/ 426 h 2218"/>
              <a:gd name="T80" fmla="*/ 676 w 1994"/>
              <a:gd name="T81" fmla="*/ 430 h 2218"/>
              <a:gd name="T82" fmla="*/ 643 w 1994"/>
              <a:gd name="T83" fmla="*/ 448 h 2218"/>
              <a:gd name="T84" fmla="*/ 590 w 1994"/>
              <a:gd name="T85" fmla="*/ 458 h 2218"/>
              <a:gd name="T86" fmla="*/ 542 w 1994"/>
              <a:gd name="T87" fmla="*/ 480 h 2218"/>
              <a:gd name="T88" fmla="*/ 552 w 1994"/>
              <a:gd name="T89" fmla="*/ 512 h 2218"/>
              <a:gd name="T90" fmla="*/ 499 w 1994"/>
              <a:gd name="T91" fmla="*/ 541 h 2218"/>
              <a:gd name="T92" fmla="*/ 446 w 1994"/>
              <a:gd name="T93" fmla="*/ 531 h 2218"/>
              <a:gd name="T94" fmla="*/ 389 w 1994"/>
              <a:gd name="T95" fmla="*/ 490 h 2218"/>
              <a:gd name="T96" fmla="*/ 310 w 1994"/>
              <a:gd name="T97" fmla="*/ 500 h 2218"/>
              <a:gd name="T98" fmla="*/ 273 w 1994"/>
              <a:gd name="T99" fmla="*/ 495 h 2218"/>
              <a:gd name="T100" fmla="*/ 211 w 1994"/>
              <a:gd name="T101" fmla="*/ 492 h 2218"/>
              <a:gd name="T102" fmla="*/ 178 w 1994"/>
              <a:gd name="T103" fmla="*/ 557 h 2218"/>
              <a:gd name="T104" fmla="*/ 180 w 1994"/>
              <a:gd name="T105" fmla="*/ 612 h 2218"/>
              <a:gd name="T106" fmla="*/ 134 w 1994"/>
              <a:gd name="T107" fmla="*/ 650 h 2218"/>
              <a:gd name="T108" fmla="*/ 56 w 1994"/>
              <a:gd name="T109" fmla="*/ 672 h 2218"/>
              <a:gd name="T110" fmla="*/ 6 w 1994"/>
              <a:gd name="T111" fmla="*/ 619 h 2218"/>
              <a:gd name="T112" fmla="*/ 10 w 1994"/>
              <a:gd name="T113" fmla="*/ 522 h 2218"/>
              <a:gd name="T114" fmla="*/ 105 w 1994"/>
              <a:gd name="T115" fmla="*/ 478 h 2218"/>
              <a:gd name="T116" fmla="*/ 139 w 1994"/>
              <a:gd name="T117" fmla="*/ 423 h 221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994"/>
              <a:gd name="T178" fmla="*/ 0 h 2218"/>
              <a:gd name="T179" fmla="*/ 1994 w 1994"/>
              <a:gd name="T180" fmla="*/ 2218 h 221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994" h="2218">
                <a:moveTo>
                  <a:pt x="300" y="1349"/>
                </a:moveTo>
                <a:lnTo>
                  <a:pt x="301" y="1320"/>
                </a:lnTo>
                <a:lnTo>
                  <a:pt x="309" y="1295"/>
                </a:lnTo>
                <a:lnTo>
                  <a:pt x="328" y="1264"/>
                </a:lnTo>
                <a:lnTo>
                  <a:pt x="340" y="1229"/>
                </a:lnTo>
                <a:lnTo>
                  <a:pt x="361" y="1179"/>
                </a:lnTo>
                <a:lnTo>
                  <a:pt x="372" y="1137"/>
                </a:lnTo>
                <a:lnTo>
                  <a:pt x="390" y="1077"/>
                </a:lnTo>
                <a:lnTo>
                  <a:pt x="411" y="1017"/>
                </a:lnTo>
                <a:lnTo>
                  <a:pt x="426" y="969"/>
                </a:lnTo>
                <a:lnTo>
                  <a:pt x="426" y="946"/>
                </a:lnTo>
                <a:lnTo>
                  <a:pt x="411" y="915"/>
                </a:lnTo>
                <a:lnTo>
                  <a:pt x="397" y="886"/>
                </a:lnTo>
                <a:lnTo>
                  <a:pt x="397" y="872"/>
                </a:lnTo>
                <a:lnTo>
                  <a:pt x="415" y="836"/>
                </a:lnTo>
                <a:lnTo>
                  <a:pt x="424" y="803"/>
                </a:lnTo>
                <a:lnTo>
                  <a:pt x="432" y="760"/>
                </a:lnTo>
                <a:lnTo>
                  <a:pt x="442" y="735"/>
                </a:lnTo>
                <a:lnTo>
                  <a:pt x="448" y="689"/>
                </a:lnTo>
                <a:lnTo>
                  <a:pt x="459" y="654"/>
                </a:lnTo>
                <a:lnTo>
                  <a:pt x="480" y="577"/>
                </a:lnTo>
                <a:lnTo>
                  <a:pt x="498" y="502"/>
                </a:lnTo>
                <a:lnTo>
                  <a:pt x="513" y="426"/>
                </a:lnTo>
                <a:lnTo>
                  <a:pt x="532" y="332"/>
                </a:lnTo>
                <a:lnTo>
                  <a:pt x="552" y="249"/>
                </a:lnTo>
                <a:lnTo>
                  <a:pt x="569" y="168"/>
                </a:lnTo>
                <a:lnTo>
                  <a:pt x="579" y="122"/>
                </a:lnTo>
                <a:lnTo>
                  <a:pt x="584" y="93"/>
                </a:lnTo>
                <a:lnTo>
                  <a:pt x="608" y="93"/>
                </a:lnTo>
                <a:lnTo>
                  <a:pt x="615" y="116"/>
                </a:lnTo>
                <a:lnTo>
                  <a:pt x="633" y="156"/>
                </a:lnTo>
                <a:lnTo>
                  <a:pt x="640" y="183"/>
                </a:lnTo>
                <a:lnTo>
                  <a:pt x="648" y="189"/>
                </a:lnTo>
                <a:lnTo>
                  <a:pt x="664" y="195"/>
                </a:lnTo>
                <a:lnTo>
                  <a:pt x="665" y="203"/>
                </a:lnTo>
                <a:lnTo>
                  <a:pt x="658" y="245"/>
                </a:lnTo>
                <a:lnTo>
                  <a:pt x="654" y="262"/>
                </a:lnTo>
                <a:lnTo>
                  <a:pt x="656" y="274"/>
                </a:lnTo>
                <a:lnTo>
                  <a:pt x="671" y="286"/>
                </a:lnTo>
                <a:lnTo>
                  <a:pt x="679" y="295"/>
                </a:lnTo>
                <a:lnTo>
                  <a:pt x="687" y="307"/>
                </a:lnTo>
                <a:lnTo>
                  <a:pt x="698" y="307"/>
                </a:lnTo>
                <a:lnTo>
                  <a:pt x="708" y="303"/>
                </a:lnTo>
                <a:lnTo>
                  <a:pt x="716" y="291"/>
                </a:lnTo>
                <a:lnTo>
                  <a:pt x="727" y="288"/>
                </a:lnTo>
                <a:lnTo>
                  <a:pt x="741" y="288"/>
                </a:lnTo>
                <a:lnTo>
                  <a:pt x="752" y="295"/>
                </a:lnTo>
                <a:lnTo>
                  <a:pt x="764" y="295"/>
                </a:lnTo>
                <a:lnTo>
                  <a:pt x="772" y="286"/>
                </a:lnTo>
                <a:lnTo>
                  <a:pt x="785" y="268"/>
                </a:lnTo>
                <a:lnTo>
                  <a:pt x="795" y="264"/>
                </a:lnTo>
                <a:lnTo>
                  <a:pt x="808" y="264"/>
                </a:lnTo>
                <a:lnTo>
                  <a:pt x="818" y="274"/>
                </a:lnTo>
                <a:lnTo>
                  <a:pt x="831" y="282"/>
                </a:lnTo>
                <a:lnTo>
                  <a:pt x="858" y="282"/>
                </a:lnTo>
                <a:lnTo>
                  <a:pt x="874" y="274"/>
                </a:lnTo>
                <a:lnTo>
                  <a:pt x="881" y="260"/>
                </a:lnTo>
                <a:lnTo>
                  <a:pt x="883" y="228"/>
                </a:lnTo>
                <a:lnTo>
                  <a:pt x="887" y="212"/>
                </a:lnTo>
                <a:lnTo>
                  <a:pt x="903" y="203"/>
                </a:lnTo>
                <a:lnTo>
                  <a:pt x="920" y="197"/>
                </a:lnTo>
                <a:lnTo>
                  <a:pt x="937" y="201"/>
                </a:lnTo>
                <a:lnTo>
                  <a:pt x="960" y="206"/>
                </a:lnTo>
                <a:lnTo>
                  <a:pt x="980" y="201"/>
                </a:lnTo>
                <a:lnTo>
                  <a:pt x="991" y="187"/>
                </a:lnTo>
                <a:lnTo>
                  <a:pt x="999" y="172"/>
                </a:lnTo>
                <a:lnTo>
                  <a:pt x="1007" y="166"/>
                </a:lnTo>
                <a:lnTo>
                  <a:pt x="1011" y="154"/>
                </a:lnTo>
                <a:lnTo>
                  <a:pt x="1003" y="143"/>
                </a:lnTo>
                <a:lnTo>
                  <a:pt x="995" y="120"/>
                </a:lnTo>
                <a:lnTo>
                  <a:pt x="987" y="108"/>
                </a:lnTo>
                <a:lnTo>
                  <a:pt x="986" y="95"/>
                </a:lnTo>
                <a:lnTo>
                  <a:pt x="991" y="81"/>
                </a:lnTo>
                <a:lnTo>
                  <a:pt x="999" y="71"/>
                </a:lnTo>
                <a:lnTo>
                  <a:pt x="1003" y="60"/>
                </a:lnTo>
                <a:lnTo>
                  <a:pt x="1005" y="60"/>
                </a:lnTo>
                <a:lnTo>
                  <a:pt x="1036" y="66"/>
                </a:lnTo>
                <a:lnTo>
                  <a:pt x="1059" y="79"/>
                </a:lnTo>
                <a:lnTo>
                  <a:pt x="1074" y="83"/>
                </a:lnTo>
                <a:lnTo>
                  <a:pt x="1094" y="75"/>
                </a:lnTo>
                <a:lnTo>
                  <a:pt x="1103" y="62"/>
                </a:lnTo>
                <a:lnTo>
                  <a:pt x="1107" y="42"/>
                </a:lnTo>
                <a:lnTo>
                  <a:pt x="1119" y="33"/>
                </a:lnTo>
                <a:lnTo>
                  <a:pt x="1130" y="17"/>
                </a:lnTo>
                <a:lnTo>
                  <a:pt x="1140" y="15"/>
                </a:lnTo>
                <a:lnTo>
                  <a:pt x="1149" y="21"/>
                </a:lnTo>
                <a:lnTo>
                  <a:pt x="1155" y="35"/>
                </a:lnTo>
                <a:lnTo>
                  <a:pt x="1163" y="56"/>
                </a:lnTo>
                <a:lnTo>
                  <a:pt x="1180" y="66"/>
                </a:lnTo>
                <a:lnTo>
                  <a:pt x="1190" y="73"/>
                </a:lnTo>
                <a:lnTo>
                  <a:pt x="1202" y="83"/>
                </a:lnTo>
                <a:lnTo>
                  <a:pt x="1213" y="81"/>
                </a:lnTo>
                <a:lnTo>
                  <a:pt x="1221" y="73"/>
                </a:lnTo>
                <a:lnTo>
                  <a:pt x="1232" y="73"/>
                </a:lnTo>
                <a:lnTo>
                  <a:pt x="1244" y="83"/>
                </a:lnTo>
                <a:lnTo>
                  <a:pt x="1254" y="95"/>
                </a:lnTo>
                <a:lnTo>
                  <a:pt x="1269" y="98"/>
                </a:lnTo>
                <a:lnTo>
                  <a:pt x="1284" y="106"/>
                </a:lnTo>
                <a:lnTo>
                  <a:pt x="1292" y="120"/>
                </a:lnTo>
                <a:lnTo>
                  <a:pt x="1296" y="158"/>
                </a:lnTo>
                <a:lnTo>
                  <a:pt x="1304" y="174"/>
                </a:lnTo>
                <a:lnTo>
                  <a:pt x="1329" y="179"/>
                </a:lnTo>
                <a:lnTo>
                  <a:pt x="1350" y="185"/>
                </a:lnTo>
                <a:lnTo>
                  <a:pt x="1358" y="195"/>
                </a:lnTo>
                <a:lnTo>
                  <a:pt x="1367" y="197"/>
                </a:lnTo>
                <a:lnTo>
                  <a:pt x="1379" y="195"/>
                </a:lnTo>
                <a:lnTo>
                  <a:pt x="1387" y="183"/>
                </a:lnTo>
                <a:lnTo>
                  <a:pt x="1396" y="174"/>
                </a:lnTo>
                <a:lnTo>
                  <a:pt x="1408" y="170"/>
                </a:lnTo>
                <a:lnTo>
                  <a:pt x="1429" y="172"/>
                </a:lnTo>
                <a:lnTo>
                  <a:pt x="1448" y="181"/>
                </a:lnTo>
                <a:lnTo>
                  <a:pt x="1464" y="195"/>
                </a:lnTo>
                <a:lnTo>
                  <a:pt x="1468" y="206"/>
                </a:lnTo>
                <a:lnTo>
                  <a:pt x="1481" y="224"/>
                </a:lnTo>
                <a:lnTo>
                  <a:pt x="1481" y="222"/>
                </a:lnTo>
                <a:lnTo>
                  <a:pt x="1483" y="222"/>
                </a:lnTo>
                <a:lnTo>
                  <a:pt x="1493" y="214"/>
                </a:lnTo>
                <a:lnTo>
                  <a:pt x="1504" y="203"/>
                </a:lnTo>
                <a:lnTo>
                  <a:pt x="1514" y="185"/>
                </a:lnTo>
                <a:lnTo>
                  <a:pt x="1514" y="170"/>
                </a:lnTo>
                <a:lnTo>
                  <a:pt x="1504" y="156"/>
                </a:lnTo>
                <a:lnTo>
                  <a:pt x="1504" y="139"/>
                </a:lnTo>
                <a:lnTo>
                  <a:pt x="1516" y="125"/>
                </a:lnTo>
                <a:lnTo>
                  <a:pt x="1537" y="120"/>
                </a:lnTo>
                <a:lnTo>
                  <a:pt x="1558" y="114"/>
                </a:lnTo>
                <a:lnTo>
                  <a:pt x="1566" y="102"/>
                </a:lnTo>
                <a:lnTo>
                  <a:pt x="1566" y="81"/>
                </a:lnTo>
                <a:lnTo>
                  <a:pt x="1566" y="68"/>
                </a:lnTo>
                <a:lnTo>
                  <a:pt x="1552" y="54"/>
                </a:lnTo>
                <a:lnTo>
                  <a:pt x="1541" y="41"/>
                </a:lnTo>
                <a:lnTo>
                  <a:pt x="1541" y="35"/>
                </a:lnTo>
                <a:lnTo>
                  <a:pt x="1551" y="25"/>
                </a:lnTo>
                <a:lnTo>
                  <a:pt x="1562" y="15"/>
                </a:lnTo>
                <a:lnTo>
                  <a:pt x="1574" y="15"/>
                </a:lnTo>
                <a:lnTo>
                  <a:pt x="1579" y="23"/>
                </a:lnTo>
                <a:lnTo>
                  <a:pt x="1589" y="31"/>
                </a:lnTo>
                <a:lnTo>
                  <a:pt x="1603" y="31"/>
                </a:lnTo>
                <a:lnTo>
                  <a:pt x="1616" y="19"/>
                </a:lnTo>
                <a:lnTo>
                  <a:pt x="1643" y="12"/>
                </a:lnTo>
                <a:lnTo>
                  <a:pt x="1662" y="0"/>
                </a:lnTo>
                <a:lnTo>
                  <a:pt x="1672" y="0"/>
                </a:lnTo>
                <a:lnTo>
                  <a:pt x="1684" y="8"/>
                </a:lnTo>
                <a:lnTo>
                  <a:pt x="1689" y="17"/>
                </a:lnTo>
                <a:lnTo>
                  <a:pt x="1691" y="29"/>
                </a:lnTo>
                <a:lnTo>
                  <a:pt x="1687" y="52"/>
                </a:lnTo>
                <a:lnTo>
                  <a:pt x="1691" y="83"/>
                </a:lnTo>
                <a:lnTo>
                  <a:pt x="1703" y="98"/>
                </a:lnTo>
                <a:lnTo>
                  <a:pt x="1716" y="98"/>
                </a:lnTo>
                <a:lnTo>
                  <a:pt x="1734" y="91"/>
                </a:lnTo>
                <a:lnTo>
                  <a:pt x="1755" y="64"/>
                </a:lnTo>
                <a:lnTo>
                  <a:pt x="1776" y="60"/>
                </a:lnTo>
                <a:lnTo>
                  <a:pt x="1811" y="48"/>
                </a:lnTo>
                <a:lnTo>
                  <a:pt x="1828" y="29"/>
                </a:lnTo>
                <a:lnTo>
                  <a:pt x="1834" y="8"/>
                </a:lnTo>
                <a:lnTo>
                  <a:pt x="1851" y="2"/>
                </a:lnTo>
                <a:lnTo>
                  <a:pt x="1871" y="6"/>
                </a:lnTo>
                <a:lnTo>
                  <a:pt x="1871" y="15"/>
                </a:lnTo>
                <a:lnTo>
                  <a:pt x="1873" y="25"/>
                </a:lnTo>
                <a:lnTo>
                  <a:pt x="1905" y="54"/>
                </a:lnTo>
                <a:lnTo>
                  <a:pt x="1909" y="64"/>
                </a:lnTo>
                <a:lnTo>
                  <a:pt x="1923" y="87"/>
                </a:lnTo>
                <a:lnTo>
                  <a:pt x="1934" y="135"/>
                </a:lnTo>
                <a:lnTo>
                  <a:pt x="1948" y="149"/>
                </a:lnTo>
                <a:lnTo>
                  <a:pt x="1969" y="174"/>
                </a:lnTo>
                <a:lnTo>
                  <a:pt x="1971" y="187"/>
                </a:lnTo>
                <a:lnTo>
                  <a:pt x="1963" y="197"/>
                </a:lnTo>
                <a:lnTo>
                  <a:pt x="1961" y="210"/>
                </a:lnTo>
                <a:lnTo>
                  <a:pt x="1952" y="237"/>
                </a:lnTo>
                <a:lnTo>
                  <a:pt x="1948" y="257"/>
                </a:lnTo>
                <a:lnTo>
                  <a:pt x="1956" y="286"/>
                </a:lnTo>
                <a:lnTo>
                  <a:pt x="1967" y="332"/>
                </a:lnTo>
                <a:lnTo>
                  <a:pt x="1971" y="357"/>
                </a:lnTo>
                <a:lnTo>
                  <a:pt x="1967" y="382"/>
                </a:lnTo>
                <a:lnTo>
                  <a:pt x="1957" y="407"/>
                </a:lnTo>
                <a:lnTo>
                  <a:pt x="1957" y="409"/>
                </a:lnTo>
                <a:lnTo>
                  <a:pt x="1950" y="425"/>
                </a:lnTo>
                <a:lnTo>
                  <a:pt x="1940" y="438"/>
                </a:lnTo>
                <a:lnTo>
                  <a:pt x="1940" y="453"/>
                </a:lnTo>
                <a:lnTo>
                  <a:pt x="1948" y="467"/>
                </a:lnTo>
                <a:lnTo>
                  <a:pt x="1963" y="473"/>
                </a:lnTo>
                <a:lnTo>
                  <a:pt x="1979" y="488"/>
                </a:lnTo>
                <a:lnTo>
                  <a:pt x="1984" y="504"/>
                </a:lnTo>
                <a:lnTo>
                  <a:pt x="1984" y="511"/>
                </a:lnTo>
                <a:lnTo>
                  <a:pt x="1979" y="525"/>
                </a:lnTo>
                <a:lnTo>
                  <a:pt x="1971" y="531"/>
                </a:lnTo>
                <a:lnTo>
                  <a:pt x="1963" y="546"/>
                </a:lnTo>
                <a:lnTo>
                  <a:pt x="1956" y="571"/>
                </a:lnTo>
                <a:lnTo>
                  <a:pt x="1948" y="585"/>
                </a:lnTo>
                <a:lnTo>
                  <a:pt x="1948" y="598"/>
                </a:lnTo>
                <a:lnTo>
                  <a:pt x="1954" y="608"/>
                </a:lnTo>
                <a:lnTo>
                  <a:pt x="1965" y="635"/>
                </a:lnTo>
                <a:lnTo>
                  <a:pt x="1977" y="644"/>
                </a:lnTo>
                <a:lnTo>
                  <a:pt x="1986" y="660"/>
                </a:lnTo>
                <a:lnTo>
                  <a:pt x="1994" y="675"/>
                </a:lnTo>
                <a:lnTo>
                  <a:pt x="1990" y="695"/>
                </a:lnTo>
                <a:lnTo>
                  <a:pt x="1973" y="714"/>
                </a:lnTo>
                <a:lnTo>
                  <a:pt x="1957" y="724"/>
                </a:lnTo>
                <a:lnTo>
                  <a:pt x="1952" y="727"/>
                </a:lnTo>
                <a:lnTo>
                  <a:pt x="1948" y="739"/>
                </a:lnTo>
                <a:lnTo>
                  <a:pt x="1927" y="762"/>
                </a:lnTo>
                <a:lnTo>
                  <a:pt x="1896" y="772"/>
                </a:lnTo>
                <a:lnTo>
                  <a:pt x="1878" y="772"/>
                </a:lnTo>
                <a:lnTo>
                  <a:pt x="1853" y="801"/>
                </a:lnTo>
                <a:lnTo>
                  <a:pt x="1822" y="832"/>
                </a:lnTo>
                <a:lnTo>
                  <a:pt x="1822" y="861"/>
                </a:lnTo>
                <a:lnTo>
                  <a:pt x="1819" y="837"/>
                </a:lnTo>
                <a:lnTo>
                  <a:pt x="1822" y="880"/>
                </a:lnTo>
                <a:lnTo>
                  <a:pt x="1848" y="909"/>
                </a:lnTo>
                <a:lnTo>
                  <a:pt x="1875" y="917"/>
                </a:lnTo>
                <a:lnTo>
                  <a:pt x="1888" y="922"/>
                </a:lnTo>
                <a:lnTo>
                  <a:pt x="1894" y="934"/>
                </a:lnTo>
                <a:lnTo>
                  <a:pt x="1919" y="959"/>
                </a:lnTo>
                <a:lnTo>
                  <a:pt x="1932" y="982"/>
                </a:lnTo>
                <a:lnTo>
                  <a:pt x="1944" y="1009"/>
                </a:lnTo>
                <a:lnTo>
                  <a:pt x="1944" y="1050"/>
                </a:lnTo>
                <a:lnTo>
                  <a:pt x="1932" y="1084"/>
                </a:lnTo>
                <a:lnTo>
                  <a:pt x="1921" y="1113"/>
                </a:lnTo>
                <a:lnTo>
                  <a:pt x="1913" y="1154"/>
                </a:lnTo>
                <a:lnTo>
                  <a:pt x="1900" y="1185"/>
                </a:lnTo>
                <a:lnTo>
                  <a:pt x="1892" y="1202"/>
                </a:lnTo>
                <a:lnTo>
                  <a:pt x="1875" y="1210"/>
                </a:lnTo>
                <a:lnTo>
                  <a:pt x="1871" y="1218"/>
                </a:lnTo>
                <a:lnTo>
                  <a:pt x="1861" y="1241"/>
                </a:lnTo>
                <a:lnTo>
                  <a:pt x="1855" y="1299"/>
                </a:lnTo>
                <a:lnTo>
                  <a:pt x="1844" y="1328"/>
                </a:lnTo>
                <a:lnTo>
                  <a:pt x="1836" y="1362"/>
                </a:lnTo>
                <a:lnTo>
                  <a:pt x="1824" y="1368"/>
                </a:lnTo>
                <a:lnTo>
                  <a:pt x="1803" y="1370"/>
                </a:lnTo>
                <a:lnTo>
                  <a:pt x="1763" y="1376"/>
                </a:lnTo>
                <a:lnTo>
                  <a:pt x="1736" y="1376"/>
                </a:lnTo>
                <a:lnTo>
                  <a:pt x="1689" y="1368"/>
                </a:lnTo>
                <a:lnTo>
                  <a:pt x="1660" y="1376"/>
                </a:lnTo>
                <a:lnTo>
                  <a:pt x="1632" y="1389"/>
                </a:lnTo>
                <a:lnTo>
                  <a:pt x="1599" y="1387"/>
                </a:lnTo>
                <a:lnTo>
                  <a:pt x="1531" y="1385"/>
                </a:lnTo>
                <a:lnTo>
                  <a:pt x="1512" y="1380"/>
                </a:lnTo>
                <a:lnTo>
                  <a:pt x="1483" y="1385"/>
                </a:lnTo>
                <a:lnTo>
                  <a:pt x="1466" y="1389"/>
                </a:lnTo>
                <a:lnTo>
                  <a:pt x="1462" y="1389"/>
                </a:lnTo>
                <a:lnTo>
                  <a:pt x="1441" y="1397"/>
                </a:lnTo>
                <a:lnTo>
                  <a:pt x="1423" y="1403"/>
                </a:lnTo>
                <a:lnTo>
                  <a:pt x="1410" y="1416"/>
                </a:lnTo>
                <a:lnTo>
                  <a:pt x="1394" y="1422"/>
                </a:lnTo>
                <a:lnTo>
                  <a:pt x="1385" y="1422"/>
                </a:lnTo>
                <a:lnTo>
                  <a:pt x="1371" y="1416"/>
                </a:lnTo>
                <a:lnTo>
                  <a:pt x="1364" y="1411"/>
                </a:lnTo>
                <a:lnTo>
                  <a:pt x="1352" y="1411"/>
                </a:lnTo>
                <a:lnTo>
                  <a:pt x="1340" y="1420"/>
                </a:lnTo>
                <a:lnTo>
                  <a:pt x="1329" y="1430"/>
                </a:lnTo>
                <a:lnTo>
                  <a:pt x="1321" y="1445"/>
                </a:lnTo>
                <a:lnTo>
                  <a:pt x="1311" y="1457"/>
                </a:lnTo>
                <a:lnTo>
                  <a:pt x="1298" y="1468"/>
                </a:lnTo>
                <a:lnTo>
                  <a:pt x="1284" y="1486"/>
                </a:lnTo>
                <a:lnTo>
                  <a:pt x="1265" y="1499"/>
                </a:lnTo>
                <a:lnTo>
                  <a:pt x="1240" y="1507"/>
                </a:lnTo>
                <a:lnTo>
                  <a:pt x="1215" y="1528"/>
                </a:lnTo>
                <a:lnTo>
                  <a:pt x="1207" y="1521"/>
                </a:lnTo>
                <a:lnTo>
                  <a:pt x="1190" y="1503"/>
                </a:lnTo>
                <a:lnTo>
                  <a:pt x="1173" y="1499"/>
                </a:lnTo>
                <a:lnTo>
                  <a:pt x="1159" y="1505"/>
                </a:lnTo>
                <a:lnTo>
                  <a:pt x="1130" y="1511"/>
                </a:lnTo>
                <a:lnTo>
                  <a:pt x="1115" y="1522"/>
                </a:lnTo>
                <a:lnTo>
                  <a:pt x="1107" y="1542"/>
                </a:lnTo>
                <a:lnTo>
                  <a:pt x="1094" y="1573"/>
                </a:lnTo>
                <a:lnTo>
                  <a:pt x="1111" y="1599"/>
                </a:lnTo>
                <a:lnTo>
                  <a:pt x="1116" y="1610"/>
                </a:lnTo>
                <a:lnTo>
                  <a:pt x="1146" y="1629"/>
                </a:lnTo>
                <a:lnTo>
                  <a:pt x="1151" y="1660"/>
                </a:lnTo>
                <a:lnTo>
                  <a:pt x="1134" y="1682"/>
                </a:lnTo>
                <a:lnTo>
                  <a:pt x="1114" y="1677"/>
                </a:lnTo>
                <a:lnTo>
                  <a:pt x="1093" y="1691"/>
                </a:lnTo>
                <a:lnTo>
                  <a:pt x="1076" y="1706"/>
                </a:lnTo>
                <a:lnTo>
                  <a:pt x="1069" y="1732"/>
                </a:lnTo>
                <a:lnTo>
                  <a:pt x="1046" y="1751"/>
                </a:lnTo>
                <a:lnTo>
                  <a:pt x="1025" y="1766"/>
                </a:lnTo>
                <a:lnTo>
                  <a:pt x="1006" y="1772"/>
                </a:lnTo>
                <a:lnTo>
                  <a:pt x="990" y="1787"/>
                </a:lnTo>
                <a:lnTo>
                  <a:pt x="976" y="1817"/>
                </a:lnTo>
                <a:lnTo>
                  <a:pt x="949" y="1809"/>
                </a:lnTo>
                <a:lnTo>
                  <a:pt x="929" y="1797"/>
                </a:lnTo>
                <a:lnTo>
                  <a:pt x="914" y="1781"/>
                </a:lnTo>
                <a:lnTo>
                  <a:pt x="901" y="1741"/>
                </a:lnTo>
                <a:lnTo>
                  <a:pt x="878" y="1695"/>
                </a:lnTo>
                <a:lnTo>
                  <a:pt x="868" y="1646"/>
                </a:lnTo>
                <a:lnTo>
                  <a:pt x="854" y="1625"/>
                </a:lnTo>
                <a:lnTo>
                  <a:pt x="846" y="1605"/>
                </a:lnTo>
                <a:lnTo>
                  <a:pt x="816" y="1605"/>
                </a:lnTo>
                <a:lnTo>
                  <a:pt x="785" y="1607"/>
                </a:lnTo>
                <a:lnTo>
                  <a:pt x="775" y="1661"/>
                </a:lnTo>
                <a:lnTo>
                  <a:pt x="728" y="1636"/>
                </a:lnTo>
                <a:lnTo>
                  <a:pt x="703" y="1654"/>
                </a:lnTo>
                <a:lnTo>
                  <a:pt x="668" y="1666"/>
                </a:lnTo>
                <a:lnTo>
                  <a:pt x="642" y="1652"/>
                </a:lnTo>
                <a:lnTo>
                  <a:pt x="626" y="1640"/>
                </a:lnTo>
                <a:lnTo>
                  <a:pt x="605" y="1639"/>
                </a:lnTo>
                <a:lnTo>
                  <a:pt x="581" y="1653"/>
                </a:lnTo>
                <a:lnTo>
                  <a:pt x="546" y="1665"/>
                </a:lnTo>
                <a:lnTo>
                  <a:pt x="529" y="1663"/>
                </a:lnTo>
                <a:lnTo>
                  <a:pt x="539" y="1634"/>
                </a:lnTo>
                <a:lnTo>
                  <a:pt x="551" y="1624"/>
                </a:lnTo>
                <a:lnTo>
                  <a:pt x="542" y="1604"/>
                </a:lnTo>
                <a:lnTo>
                  <a:pt x="529" y="1584"/>
                </a:lnTo>
                <a:lnTo>
                  <a:pt x="513" y="1594"/>
                </a:lnTo>
                <a:lnTo>
                  <a:pt x="459" y="1594"/>
                </a:lnTo>
                <a:lnTo>
                  <a:pt x="440" y="1602"/>
                </a:lnTo>
                <a:lnTo>
                  <a:pt x="426" y="1613"/>
                </a:lnTo>
                <a:lnTo>
                  <a:pt x="414" y="1616"/>
                </a:lnTo>
                <a:lnTo>
                  <a:pt x="397" y="1654"/>
                </a:lnTo>
                <a:lnTo>
                  <a:pt x="360" y="1688"/>
                </a:lnTo>
                <a:lnTo>
                  <a:pt x="352" y="1733"/>
                </a:lnTo>
                <a:lnTo>
                  <a:pt x="344" y="1773"/>
                </a:lnTo>
                <a:lnTo>
                  <a:pt x="359" y="1827"/>
                </a:lnTo>
                <a:lnTo>
                  <a:pt x="335" y="1882"/>
                </a:lnTo>
                <a:lnTo>
                  <a:pt x="349" y="1891"/>
                </a:lnTo>
                <a:lnTo>
                  <a:pt x="367" y="1918"/>
                </a:lnTo>
                <a:lnTo>
                  <a:pt x="377" y="1933"/>
                </a:lnTo>
                <a:lnTo>
                  <a:pt x="377" y="1966"/>
                </a:lnTo>
                <a:lnTo>
                  <a:pt x="364" y="2005"/>
                </a:lnTo>
                <a:lnTo>
                  <a:pt x="385" y="2050"/>
                </a:lnTo>
                <a:lnTo>
                  <a:pt x="380" y="2060"/>
                </a:lnTo>
                <a:lnTo>
                  <a:pt x="322" y="2072"/>
                </a:lnTo>
                <a:lnTo>
                  <a:pt x="316" y="2099"/>
                </a:lnTo>
                <a:lnTo>
                  <a:pt x="299" y="2121"/>
                </a:lnTo>
                <a:lnTo>
                  <a:pt x="270" y="2129"/>
                </a:lnTo>
                <a:lnTo>
                  <a:pt x="259" y="2149"/>
                </a:lnTo>
                <a:lnTo>
                  <a:pt x="214" y="2144"/>
                </a:lnTo>
                <a:lnTo>
                  <a:pt x="198" y="2157"/>
                </a:lnTo>
                <a:lnTo>
                  <a:pt x="157" y="2171"/>
                </a:lnTo>
                <a:lnTo>
                  <a:pt x="148" y="2218"/>
                </a:lnTo>
                <a:lnTo>
                  <a:pt x="114" y="2203"/>
                </a:lnTo>
                <a:lnTo>
                  <a:pt x="74" y="2195"/>
                </a:lnTo>
                <a:lnTo>
                  <a:pt x="54" y="2186"/>
                </a:lnTo>
                <a:lnTo>
                  <a:pt x="31" y="2163"/>
                </a:lnTo>
                <a:lnTo>
                  <a:pt x="0" y="2145"/>
                </a:lnTo>
                <a:lnTo>
                  <a:pt x="4" y="2041"/>
                </a:lnTo>
                <a:lnTo>
                  <a:pt x="13" y="2030"/>
                </a:lnTo>
                <a:lnTo>
                  <a:pt x="14" y="1973"/>
                </a:lnTo>
                <a:lnTo>
                  <a:pt x="52" y="1897"/>
                </a:lnTo>
                <a:lnTo>
                  <a:pt x="64" y="1845"/>
                </a:lnTo>
                <a:lnTo>
                  <a:pt x="67" y="1781"/>
                </a:lnTo>
                <a:lnTo>
                  <a:pt x="46" y="1737"/>
                </a:lnTo>
                <a:lnTo>
                  <a:pt x="22" y="1713"/>
                </a:lnTo>
                <a:lnTo>
                  <a:pt x="35" y="1705"/>
                </a:lnTo>
                <a:lnTo>
                  <a:pt x="72" y="1707"/>
                </a:lnTo>
                <a:lnTo>
                  <a:pt x="107" y="1694"/>
                </a:lnTo>
                <a:lnTo>
                  <a:pt x="155" y="1645"/>
                </a:lnTo>
                <a:lnTo>
                  <a:pt x="181" y="1606"/>
                </a:lnTo>
                <a:lnTo>
                  <a:pt x="212" y="1568"/>
                </a:lnTo>
                <a:lnTo>
                  <a:pt x="222" y="1570"/>
                </a:lnTo>
                <a:lnTo>
                  <a:pt x="248" y="1528"/>
                </a:lnTo>
                <a:lnTo>
                  <a:pt x="268" y="1480"/>
                </a:lnTo>
                <a:lnTo>
                  <a:pt x="260" y="1449"/>
                </a:lnTo>
                <a:lnTo>
                  <a:pt x="272" y="1421"/>
                </a:lnTo>
                <a:lnTo>
                  <a:pt x="281" y="1387"/>
                </a:lnTo>
                <a:lnTo>
                  <a:pt x="305" y="1347"/>
                </a:lnTo>
                <a:lnTo>
                  <a:pt x="305" y="1349"/>
                </a:lnTo>
                <a:lnTo>
                  <a:pt x="301" y="1349"/>
                </a:lnTo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prstShdw prst="shdw17" dist="17961" dir="2700000">
              <a:srgbClr val="4B6F00"/>
            </a:prstShdw>
          </a:effectLst>
          <a:extLst/>
        </p:spPr>
        <p:txBody>
          <a:bodyPr/>
          <a:lstStyle/>
          <a:p>
            <a:endParaRPr lang="en-GB"/>
          </a:p>
        </p:txBody>
      </p:sp>
      <p:sp>
        <p:nvSpPr>
          <p:cNvPr id="10" name="Freeform 132"/>
          <p:cNvSpPr>
            <a:spLocks/>
          </p:cNvSpPr>
          <p:nvPr/>
        </p:nvSpPr>
        <p:spPr bwMode="auto">
          <a:xfrm>
            <a:off x="8348203" y="2098192"/>
            <a:ext cx="1003016" cy="1207277"/>
          </a:xfrm>
          <a:custGeom>
            <a:avLst/>
            <a:gdLst>
              <a:gd name="T0" fmla="*/ 605 w 1621"/>
              <a:gd name="T1" fmla="*/ 604 h 2334"/>
              <a:gd name="T2" fmla="*/ 649 w 1621"/>
              <a:gd name="T3" fmla="*/ 558 h 2334"/>
              <a:gd name="T4" fmla="*/ 676 w 1621"/>
              <a:gd name="T5" fmla="*/ 514 h 2334"/>
              <a:gd name="T6" fmla="*/ 719 w 1621"/>
              <a:gd name="T7" fmla="*/ 499 h 2334"/>
              <a:gd name="T8" fmla="*/ 760 w 1621"/>
              <a:gd name="T9" fmla="*/ 495 h 2334"/>
              <a:gd name="T10" fmla="*/ 787 w 1621"/>
              <a:gd name="T11" fmla="*/ 462 h 2334"/>
              <a:gd name="T12" fmla="*/ 799 w 1621"/>
              <a:gd name="T13" fmla="*/ 441 h 2334"/>
              <a:gd name="T14" fmla="*/ 773 w 1621"/>
              <a:gd name="T15" fmla="*/ 435 h 2334"/>
              <a:gd name="T16" fmla="*/ 740 w 1621"/>
              <a:gd name="T17" fmla="*/ 440 h 2334"/>
              <a:gd name="T18" fmla="*/ 714 w 1621"/>
              <a:gd name="T19" fmla="*/ 420 h 2334"/>
              <a:gd name="T20" fmla="*/ 681 w 1621"/>
              <a:gd name="T21" fmla="*/ 388 h 2334"/>
              <a:gd name="T22" fmla="*/ 646 w 1621"/>
              <a:gd name="T23" fmla="*/ 355 h 2334"/>
              <a:gd name="T24" fmla="*/ 660 w 1621"/>
              <a:gd name="T25" fmla="*/ 321 h 2334"/>
              <a:gd name="T26" fmla="*/ 661 w 1621"/>
              <a:gd name="T27" fmla="*/ 287 h 2334"/>
              <a:gd name="T28" fmla="*/ 670 w 1621"/>
              <a:gd name="T29" fmla="*/ 269 h 2334"/>
              <a:gd name="T30" fmla="*/ 729 w 1621"/>
              <a:gd name="T31" fmla="*/ 243 h 2334"/>
              <a:gd name="T32" fmla="*/ 744 w 1621"/>
              <a:gd name="T33" fmla="*/ 218 h 2334"/>
              <a:gd name="T34" fmla="*/ 778 w 1621"/>
              <a:gd name="T35" fmla="*/ 180 h 2334"/>
              <a:gd name="T36" fmla="*/ 729 w 1621"/>
              <a:gd name="T37" fmla="*/ 164 h 2334"/>
              <a:gd name="T38" fmla="*/ 695 w 1621"/>
              <a:gd name="T39" fmla="*/ 139 h 2334"/>
              <a:gd name="T40" fmla="*/ 650 w 1621"/>
              <a:gd name="T41" fmla="*/ 97 h 2334"/>
              <a:gd name="T42" fmla="*/ 615 w 1621"/>
              <a:gd name="T43" fmla="*/ 46 h 2334"/>
              <a:gd name="T44" fmla="*/ 571 w 1621"/>
              <a:gd name="T45" fmla="*/ 18 h 2334"/>
              <a:gd name="T46" fmla="*/ 522 w 1621"/>
              <a:gd name="T47" fmla="*/ 10 h 2334"/>
              <a:gd name="T48" fmla="*/ 486 w 1621"/>
              <a:gd name="T49" fmla="*/ 18 h 2334"/>
              <a:gd name="T50" fmla="*/ 423 w 1621"/>
              <a:gd name="T51" fmla="*/ 35 h 2334"/>
              <a:gd name="T52" fmla="*/ 401 w 1621"/>
              <a:gd name="T53" fmla="*/ 73 h 2334"/>
              <a:gd name="T54" fmla="*/ 367 w 1621"/>
              <a:gd name="T55" fmla="*/ 96 h 2334"/>
              <a:gd name="T56" fmla="*/ 321 w 1621"/>
              <a:gd name="T57" fmla="*/ 124 h 2334"/>
              <a:gd name="T58" fmla="*/ 263 w 1621"/>
              <a:gd name="T59" fmla="*/ 78 h 2334"/>
              <a:gd name="T60" fmla="*/ 143 w 1621"/>
              <a:gd name="T61" fmla="*/ 77 h 2334"/>
              <a:gd name="T62" fmla="*/ 96 w 1621"/>
              <a:gd name="T63" fmla="*/ 59 h 2334"/>
              <a:gd name="T64" fmla="*/ 11 w 1621"/>
              <a:gd name="T65" fmla="*/ 91 h 2334"/>
              <a:gd name="T66" fmla="*/ 14 w 1621"/>
              <a:gd name="T67" fmla="*/ 188 h 2334"/>
              <a:gd name="T68" fmla="*/ 25 w 1621"/>
              <a:gd name="T69" fmla="*/ 283 h 2334"/>
              <a:gd name="T70" fmla="*/ 98 w 1621"/>
              <a:gd name="T71" fmla="*/ 289 h 2334"/>
              <a:gd name="T72" fmla="*/ 157 w 1621"/>
              <a:gd name="T73" fmla="*/ 267 h 2334"/>
              <a:gd name="T74" fmla="*/ 188 w 1621"/>
              <a:gd name="T75" fmla="*/ 291 h 2334"/>
              <a:gd name="T76" fmla="*/ 145 w 1621"/>
              <a:gd name="T77" fmla="*/ 318 h 2334"/>
              <a:gd name="T78" fmla="*/ 131 w 1621"/>
              <a:gd name="T79" fmla="*/ 344 h 2334"/>
              <a:gd name="T80" fmla="*/ 91 w 1621"/>
              <a:gd name="T81" fmla="*/ 359 h 2334"/>
              <a:gd name="T82" fmla="*/ 122 w 1621"/>
              <a:gd name="T83" fmla="*/ 386 h 2334"/>
              <a:gd name="T84" fmla="*/ 53 w 1621"/>
              <a:gd name="T85" fmla="*/ 370 h 2334"/>
              <a:gd name="T86" fmla="*/ 58 w 1621"/>
              <a:gd name="T87" fmla="*/ 383 h 2334"/>
              <a:gd name="T88" fmla="*/ 86 w 1621"/>
              <a:gd name="T89" fmla="*/ 435 h 2334"/>
              <a:gd name="T90" fmla="*/ 70 w 1621"/>
              <a:gd name="T91" fmla="*/ 489 h 2334"/>
              <a:gd name="T92" fmla="*/ 50 w 1621"/>
              <a:gd name="T93" fmla="*/ 516 h 2334"/>
              <a:gd name="T94" fmla="*/ 70 w 1621"/>
              <a:gd name="T95" fmla="*/ 533 h 2334"/>
              <a:gd name="T96" fmla="*/ 84 w 1621"/>
              <a:gd name="T97" fmla="*/ 567 h 2334"/>
              <a:gd name="T98" fmla="*/ 85 w 1621"/>
              <a:gd name="T99" fmla="*/ 609 h 2334"/>
              <a:gd name="T100" fmla="*/ 85 w 1621"/>
              <a:gd name="T101" fmla="*/ 654 h 2334"/>
              <a:gd name="T102" fmla="*/ 115 w 1621"/>
              <a:gd name="T103" fmla="*/ 688 h 2334"/>
              <a:gd name="T104" fmla="*/ 189 w 1621"/>
              <a:gd name="T105" fmla="*/ 692 h 2334"/>
              <a:gd name="T106" fmla="*/ 249 w 1621"/>
              <a:gd name="T107" fmla="*/ 678 h 2334"/>
              <a:gd name="T108" fmla="*/ 326 w 1621"/>
              <a:gd name="T109" fmla="*/ 707 h 2334"/>
              <a:gd name="T110" fmla="*/ 418 w 1621"/>
              <a:gd name="T111" fmla="*/ 684 h 2334"/>
              <a:gd name="T112" fmla="*/ 478 w 1621"/>
              <a:gd name="T113" fmla="*/ 666 h 2334"/>
              <a:gd name="T114" fmla="*/ 549 w 1621"/>
              <a:gd name="T115" fmla="*/ 655 h 233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621"/>
              <a:gd name="T175" fmla="*/ 0 h 2334"/>
              <a:gd name="T176" fmla="*/ 1621 w 1621"/>
              <a:gd name="T177" fmla="*/ 2334 h 2334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621" h="2334">
                <a:moveTo>
                  <a:pt x="1187" y="2120"/>
                </a:moveTo>
                <a:lnTo>
                  <a:pt x="1187" y="2091"/>
                </a:lnTo>
                <a:lnTo>
                  <a:pt x="1193" y="2066"/>
                </a:lnTo>
                <a:lnTo>
                  <a:pt x="1196" y="2043"/>
                </a:lnTo>
                <a:lnTo>
                  <a:pt x="1203" y="2025"/>
                </a:lnTo>
                <a:lnTo>
                  <a:pt x="1218" y="2004"/>
                </a:lnTo>
                <a:lnTo>
                  <a:pt x="1226" y="1979"/>
                </a:lnTo>
                <a:lnTo>
                  <a:pt x="1233" y="1962"/>
                </a:lnTo>
                <a:lnTo>
                  <a:pt x="1237" y="1949"/>
                </a:lnTo>
                <a:lnTo>
                  <a:pt x="1242" y="1930"/>
                </a:lnTo>
                <a:lnTo>
                  <a:pt x="1242" y="1912"/>
                </a:lnTo>
                <a:lnTo>
                  <a:pt x="1255" y="1895"/>
                </a:lnTo>
                <a:lnTo>
                  <a:pt x="1288" y="1865"/>
                </a:lnTo>
                <a:lnTo>
                  <a:pt x="1315" y="1829"/>
                </a:lnTo>
                <a:lnTo>
                  <a:pt x="1344" y="1798"/>
                </a:lnTo>
                <a:lnTo>
                  <a:pt x="1353" y="1783"/>
                </a:lnTo>
                <a:lnTo>
                  <a:pt x="1361" y="1760"/>
                </a:lnTo>
                <a:lnTo>
                  <a:pt x="1366" y="1737"/>
                </a:lnTo>
                <a:lnTo>
                  <a:pt x="1366" y="1716"/>
                </a:lnTo>
                <a:lnTo>
                  <a:pt x="1369" y="1716"/>
                </a:lnTo>
                <a:lnTo>
                  <a:pt x="1370" y="1686"/>
                </a:lnTo>
                <a:lnTo>
                  <a:pt x="1374" y="1673"/>
                </a:lnTo>
                <a:lnTo>
                  <a:pt x="1380" y="1659"/>
                </a:lnTo>
                <a:lnTo>
                  <a:pt x="1380" y="1651"/>
                </a:lnTo>
                <a:lnTo>
                  <a:pt x="1388" y="1646"/>
                </a:lnTo>
                <a:lnTo>
                  <a:pt x="1399" y="1640"/>
                </a:lnTo>
                <a:lnTo>
                  <a:pt x="1426" y="1637"/>
                </a:lnTo>
                <a:lnTo>
                  <a:pt x="1457" y="1637"/>
                </a:lnTo>
                <a:lnTo>
                  <a:pt x="1475" y="1624"/>
                </a:lnTo>
                <a:lnTo>
                  <a:pt x="1488" y="1615"/>
                </a:lnTo>
                <a:lnTo>
                  <a:pt x="1505" y="1602"/>
                </a:lnTo>
                <a:lnTo>
                  <a:pt x="1518" y="1604"/>
                </a:lnTo>
                <a:lnTo>
                  <a:pt x="1524" y="1613"/>
                </a:lnTo>
                <a:lnTo>
                  <a:pt x="1534" y="1618"/>
                </a:lnTo>
                <a:lnTo>
                  <a:pt x="1540" y="1623"/>
                </a:lnTo>
                <a:lnTo>
                  <a:pt x="1551" y="1621"/>
                </a:lnTo>
                <a:lnTo>
                  <a:pt x="1561" y="1611"/>
                </a:lnTo>
                <a:lnTo>
                  <a:pt x="1577" y="1594"/>
                </a:lnTo>
                <a:lnTo>
                  <a:pt x="1584" y="1578"/>
                </a:lnTo>
                <a:lnTo>
                  <a:pt x="1591" y="1557"/>
                </a:lnTo>
                <a:lnTo>
                  <a:pt x="1591" y="1538"/>
                </a:lnTo>
                <a:lnTo>
                  <a:pt x="1594" y="1517"/>
                </a:lnTo>
                <a:lnTo>
                  <a:pt x="1604" y="1511"/>
                </a:lnTo>
                <a:lnTo>
                  <a:pt x="1607" y="1504"/>
                </a:lnTo>
                <a:lnTo>
                  <a:pt x="1607" y="1494"/>
                </a:lnTo>
                <a:lnTo>
                  <a:pt x="1596" y="1484"/>
                </a:lnTo>
                <a:lnTo>
                  <a:pt x="1604" y="1472"/>
                </a:lnTo>
                <a:lnTo>
                  <a:pt x="1613" y="1463"/>
                </a:lnTo>
                <a:lnTo>
                  <a:pt x="1618" y="1445"/>
                </a:lnTo>
                <a:lnTo>
                  <a:pt x="1621" y="1440"/>
                </a:lnTo>
                <a:lnTo>
                  <a:pt x="1619" y="1431"/>
                </a:lnTo>
                <a:lnTo>
                  <a:pt x="1619" y="1423"/>
                </a:lnTo>
                <a:lnTo>
                  <a:pt x="1613" y="1420"/>
                </a:lnTo>
                <a:lnTo>
                  <a:pt x="1596" y="1420"/>
                </a:lnTo>
                <a:lnTo>
                  <a:pt x="1580" y="1426"/>
                </a:lnTo>
                <a:lnTo>
                  <a:pt x="1567" y="1428"/>
                </a:lnTo>
                <a:lnTo>
                  <a:pt x="1561" y="1440"/>
                </a:lnTo>
                <a:lnTo>
                  <a:pt x="1548" y="1442"/>
                </a:lnTo>
                <a:lnTo>
                  <a:pt x="1540" y="1451"/>
                </a:lnTo>
                <a:lnTo>
                  <a:pt x="1524" y="1455"/>
                </a:lnTo>
                <a:lnTo>
                  <a:pt x="1507" y="1453"/>
                </a:lnTo>
                <a:lnTo>
                  <a:pt x="1505" y="1447"/>
                </a:lnTo>
                <a:lnTo>
                  <a:pt x="1499" y="1442"/>
                </a:lnTo>
                <a:lnTo>
                  <a:pt x="1486" y="1436"/>
                </a:lnTo>
                <a:lnTo>
                  <a:pt x="1478" y="1426"/>
                </a:lnTo>
                <a:lnTo>
                  <a:pt x="1475" y="1410"/>
                </a:lnTo>
                <a:lnTo>
                  <a:pt x="1463" y="1399"/>
                </a:lnTo>
                <a:lnTo>
                  <a:pt x="1463" y="1390"/>
                </a:lnTo>
                <a:lnTo>
                  <a:pt x="1457" y="1383"/>
                </a:lnTo>
                <a:lnTo>
                  <a:pt x="1447" y="1377"/>
                </a:lnTo>
                <a:lnTo>
                  <a:pt x="1442" y="1355"/>
                </a:lnTo>
                <a:lnTo>
                  <a:pt x="1436" y="1344"/>
                </a:lnTo>
                <a:lnTo>
                  <a:pt x="1423" y="1324"/>
                </a:lnTo>
                <a:lnTo>
                  <a:pt x="1417" y="1312"/>
                </a:lnTo>
                <a:lnTo>
                  <a:pt x="1397" y="1295"/>
                </a:lnTo>
                <a:lnTo>
                  <a:pt x="1383" y="1282"/>
                </a:lnTo>
                <a:lnTo>
                  <a:pt x="1380" y="1272"/>
                </a:lnTo>
                <a:lnTo>
                  <a:pt x="1369" y="1257"/>
                </a:lnTo>
                <a:lnTo>
                  <a:pt x="1349" y="1239"/>
                </a:lnTo>
                <a:lnTo>
                  <a:pt x="1337" y="1222"/>
                </a:lnTo>
                <a:lnTo>
                  <a:pt x="1328" y="1204"/>
                </a:lnTo>
                <a:lnTo>
                  <a:pt x="1317" y="1191"/>
                </a:lnTo>
                <a:lnTo>
                  <a:pt x="1312" y="1184"/>
                </a:lnTo>
                <a:lnTo>
                  <a:pt x="1310" y="1166"/>
                </a:lnTo>
                <a:lnTo>
                  <a:pt x="1309" y="1144"/>
                </a:lnTo>
                <a:lnTo>
                  <a:pt x="1310" y="1120"/>
                </a:lnTo>
                <a:lnTo>
                  <a:pt x="1315" y="1112"/>
                </a:lnTo>
                <a:lnTo>
                  <a:pt x="1320" y="1101"/>
                </a:lnTo>
                <a:lnTo>
                  <a:pt x="1326" y="1079"/>
                </a:lnTo>
                <a:lnTo>
                  <a:pt x="1331" y="1062"/>
                </a:lnTo>
                <a:lnTo>
                  <a:pt x="1336" y="1052"/>
                </a:lnTo>
                <a:lnTo>
                  <a:pt x="1345" y="1035"/>
                </a:lnTo>
                <a:lnTo>
                  <a:pt x="1353" y="1022"/>
                </a:lnTo>
                <a:lnTo>
                  <a:pt x="1353" y="1004"/>
                </a:lnTo>
                <a:lnTo>
                  <a:pt x="1347" y="995"/>
                </a:lnTo>
                <a:lnTo>
                  <a:pt x="1344" y="979"/>
                </a:lnTo>
                <a:lnTo>
                  <a:pt x="1337" y="957"/>
                </a:lnTo>
                <a:lnTo>
                  <a:pt x="1339" y="944"/>
                </a:lnTo>
                <a:lnTo>
                  <a:pt x="1347" y="927"/>
                </a:lnTo>
                <a:lnTo>
                  <a:pt x="1355" y="917"/>
                </a:lnTo>
                <a:lnTo>
                  <a:pt x="1353" y="911"/>
                </a:lnTo>
                <a:lnTo>
                  <a:pt x="1345" y="911"/>
                </a:lnTo>
                <a:lnTo>
                  <a:pt x="1336" y="908"/>
                </a:lnTo>
                <a:lnTo>
                  <a:pt x="1344" y="894"/>
                </a:lnTo>
                <a:lnTo>
                  <a:pt x="1358" y="881"/>
                </a:lnTo>
                <a:lnTo>
                  <a:pt x="1377" y="870"/>
                </a:lnTo>
                <a:lnTo>
                  <a:pt x="1390" y="857"/>
                </a:lnTo>
                <a:lnTo>
                  <a:pt x="1405" y="856"/>
                </a:lnTo>
                <a:lnTo>
                  <a:pt x="1417" y="843"/>
                </a:lnTo>
                <a:lnTo>
                  <a:pt x="1431" y="837"/>
                </a:lnTo>
                <a:lnTo>
                  <a:pt x="1464" y="803"/>
                </a:lnTo>
                <a:lnTo>
                  <a:pt x="1477" y="798"/>
                </a:lnTo>
                <a:lnTo>
                  <a:pt x="1490" y="792"/>
                </a:lnTo>
                <a:lnTo>
                  <a:pt x="1491" y="781"/>
                </a:lnTo>
                <a:lnTo>
                  <a:pt x="1499" y="764"/>
                </a:lnTo>
                <a:lnTo>
                  <a:pt x="1504" y="746"/>
                </a:lnTo>
                <a:lnTo>
                  <a:pt x="1499" y="734"/>
                </a:lnTo>
                <a:lnTo>
                  <a:pt x="1497" y="729"/>
                </a:lnTo>
                <a:lnTo>
                  <a:pt x="1509" y="716"/>
                </a:lnTo>
                <a:lnTo>
                  <a:pt x="1521" y="697"/>
                </a:lnTo>
                <a:lnTo>
                  <a:pt x="1531" y="688"/>
                </a:lnTo>
                <a:lnTo>
                  <a:pt x="1537" y="672"/>
                </a:lnTo>
                <a:lnTo>
                  <a:pt x="1558" y="650"/>
                </a:lnTo>
                <a:lnTo>
                  <a:pt x="1564" y="617"/>
                </a:lnTo>
                <a:lnTo>
                  <a:pt x="1569" y="607"/>
                </a:lnTo>
                <a:lnTo>
                  <a:pt x="1577" y="591"/>
                </a:lnTo>
                <a:lnTo>
                  <a:pt x="1573" y="580"/>
                </a:lnTo>
                <a:lnTo>
                  <a:pt x="1556" y="564"/>
                </a:lnTo>
                <a:lnTo>
                  <a:pt x="1542" y="543"/>
                </a:lnTo>
                <a:lnTo>
                  <a:pt x="1532" y="537"/>
                </a:lnTo>
                <a:lnTo>
                  <a:pt x="1496" y="528"/>
                </a:lnTo>
                <a:lnTo>
                  <a:pt x="1484" y="531"/>
                </a:lnTo>
                <a:lnTo>
                  <a:pt x="1477" y="537"/>
                </a:lnTo>
                <a:lnTo>
                  <a:pt x="1457" y="537"/>
                </a:lnTo>
                <a:lnTo>
                  <a:pt x="1437" y="528"/>
                </a:lnTo>
                <a:lnTo>
                  <a:pt x="1432" y="518"/>
                </a:lnTo>
                <a:lnTo>
                  <a:pt x="1432" y="488"/>
                </a:lnTo>
                <a:lnTo>
                  <a:pt x="1424" y="476"/>
                </a:lnTo>
                <a:lnTo>
                  <a:pt x="1424" y="474"/>
                </a:lnTo>
                <a:lnTo>
                  <a:pt x="1409" y="458"/>
                </a:lnTo>
                <a:lnTo>
                  <a:pt x="1393" y="451"/>
                </a:lnTo>
                <a:lnTo>
                  <a:pt x="1369" y="436"/>
                </a:lnTo>
                <a:lnTo>
                  <a:pt x="1356" y="430"/>
                </a:lnTo>
                <a:lnTo>
                  <a:pt x="1353" y="415"/>
                </a:lnTo>
                <a:lnTo>
                  <a:pt x="1337" y="345"/>
                </a:lnTo>
                <a:lnTo>
                  <a:pt x="1326" y="336"/>
                </a:lnTo>
                <a:lnTo>
                  <a:pt x="1317" y="318"/>
                </a:lnTo>
                <a:lnTo>
                  <a:pt x="1299" y="295"/>
                </a:lnTo>
                <a:lnTo>
                  <a:pt x="1295" y="264"/>
                </a:lnTo>
                <a:lnTo>
                  <a:pt x="1290" y="204"/>
                </a:lnTo>
                <a:lnTo>
                  <a:pt x="1283" y="185"/>
                </a:lnTo>
                <a:lnTo>
                  <a:pt x="1274" y="171"/>
                </a:lnTo>
                <a:lnTo>
                  <a:pt x="1260" y="163"/>
                </a:lnTo>
                <a:lnTo>
                  <a:pt x="1247" y="152"/>
                </a:lnTo>
                <a:lnTo>
                  <a:pt x="1239" y="135"/>
                </a:lnTo>
                <a:lnTo>
                  <a:pt x="1223" y="125"/>
                </a:lnTo>
                <a:lnTo>
                  <a:pt x="1210" y="114"/>
                </a:lnTo>
                <a:lnTo>
                  <a:pt x="1199" y="106"/>
                </a:lnTo>
                <a:lnTo>
                  <a:pt x="1179" y="90"/>
                </a:lnTo>
                <a:lnTo>
                  <a:pt x="1168" y="73"/>
                </a:lnTo>
                <a:lnTo>
                  <a:pt x="1156" y="56"/>
                </a:lnTo>
                <a:lnTo>
                  <a:pt x="1144" y="37"/>
                </a:lnTo>
                <a:lnTo>
                  <a:pt x="1133" y="17"/>
                </a:lnTo>
                <a:lnTo>
                  <a:pt x="1125" y="0"/>
                </a:lnTo>
                <a:lnTo>
                  <a:pt x="1104" y="8"/>
                </a:lnTo>
                <a:lnTo>
                  <a:pt x="1087" y="14"/>
                </a:lnTo>
                <a:lnTo>
                  <a:pt x="1073" y="27"/>
                </a:lnTo>
                <a:lnTo>
                  <a:pt x="1058" y="33"/>
                </a:lnTo>
                <a:lnTo>
                  <a:pt x="1049" y="33"/>
                </a:lnTo>
                <a:lnTo>
                  <a:pt x="1035" y="27"/>
                </a:lnTo>
                <a:lnTo>
                  <a:pt x="1027" y="21"/>
                </a:lnTo>
                <a:lnTo>
                  <a:pt x="1016" y="21"/>
                </a:lnTo>
                <a:lnTo>
                  <a:pt x="1004" y="30"/>
                </a:lnTo>
                <a:lnTo>
                  <a:pt x="992" y="41"/>
                </a:lnTo>
                <a:lnTo>
                  <a:pt x="984" y="56"/>
                </a:lnTo>
                <a:lnTo>
                  <a:pt x="975" y="68"/>
                </a:lnTo>
                <a:lnTo>
                  <a:pt x="962" y="79"/>
                </a:lnTo>
                <a:lnTo>
                  <a:pt x="948" y="97"/>
                </a:lnTo>
                <a:lnTo>
                  <a:pt x="928" y="110"/>
                </a:lnTo>
                <a:lnTo>
                  <a:pt x="903" y="117"/>
                </a:lnTo>
                <a:lnTo>
                  <a:pt x="879" y="139"/>
                </a:lnTo>
                <a:lnTo>
                  <a:pt x="857" y="115"/>
                </a:lnTo>
                <a:lnTo>
                  <a:pt x="840" y="108"/>
                </a:lnTo>
                <a:lnTo>
                  <a:pt x="822" y="117"/>
                </a:lnTo>
                <a:lnTo>
                  <a:pt x="792" y="122"/>
                </a:lnTo>
                <a:lnTo>
                  <a:pt x="776" y="139"/>
                </a:lnTo>
                <a:lnTo>
                  <a:pt x="759" y="181"/>
                </a:lnTo>
                <a:lnTo>
                  <a:pt x="777" y="217"/>
                </a:lnTo>
                <a:lnTo>
                  <a:pt x="811" y="239"/>
                </a:lnTo>
                <a:lnTo>
                  <a:pt x="814" y="268"/>
                </a:lnTo>
                <a:lnTo>
                  <a:pt x="797" y="291"/>
                </a:lnTo>
                <a:lnTo>
                  <a:pt x="788" y="285"/>
                </a:lnTo>
                <a:lnTo>
                  <a:pt x="776" y="285"/>
                </a:lnTo>
                <a:lnTo>
                  <a:pt x="767" y="293"/>
                </a:lnTo>
                <a:lnTo>
                  <a:pt x="753" y="306"/>
                </a:lnTo>
                <a:lnTo>
                  <a:pt x="743" y="314"/>
                </a:lnTo>
                <a:lnTo>
                  <a:pt x="738" y="330"/>
                </a:lnTo>
                <a:lnTo>
                  <a:pt x="730" y="345"/>
                </a:lnTo>
                <a:lnTo>
                  <a:pt x="707" y="366"/>
                </a:lnTo>
                <a:lnTo>
                  <a:pt x="687" y="376"/>
                </a:lnTo>
                <a:lnTo>
                  <a:pt x="668" y="382"/>
                </a:lnTo>
                <a:lnTo>
                  <a:pt x="659" y="393"/>
                </a:lnTo>
                <a:lnTo>
                  <a:pt x="651" y="407"/>
                </a:lnTo>
                <a:lnTo>
                  <a:pt x="641" y="427"/>
                </a:lnTo>
                <a:lnTo>
                  <a:pt x="611" y="419"/>
                </a:lnTo>
                <a:lnTo>
                  <a:pt x="594" y="407"/>
                </a:lnTo>
                <a:lnTo>
                  <a:pt x="578" y="393"/>
                </a:lnTo>
                <a:lnTo>
                  <a:pt x="562" y="348"/>
                </a:lnTo>
                <a:lnTo>
                  <a:pt x="544" y="310"/>
                </a:lnTo>
                <a:lnTo>
                  <a:pt x="533" y="256"/>
                </a:lnTo>
                <a:lnTo>
                  <a:pt x="510" y="215"/>
                </a:lnTo>
                <a:lnTo>
                  <a:pt x="450" y="215"/>
                </a:lnTo>
                <a:lnTo>
                  <a:pt x="439" y="268"/>
                </a:lnTo>
                <a:lnTo>
                  <a:pt x="392" y="247"/>
                </a:lnTo>
                <a:lnTo>
                  <a:pt x="368" y="262"/>
                </a:lnTo>
                <a:lnTo>
                  <a:pt x="331" y="276"/>
                </a:lnTo>
                <a:lnTo>
                  <a:pt x="290" y="251"/>
                </a:lnTo>
                <a:lnTo>
                  <a:pt x="270" y="249"/>
                </a:lnTo>
                <a:lnTo>
                  <a:pt x="242" y="264"/>
                </a:lnTo>
                <a:lnTo>
                  <a:pt x="212" y="275"/>
                </a:lnTo>
                <a:lnTo>
                  <a:pt x="196" y="271"/>
                </a:lnTo>
                <a:lnTo>
                  <a:pt x="200" y="244"/>
                </a:lnTo>
                <a:lnTo>
                  <a:pt x="214" y="233"/>
                </a:lnTo>
                <a:lnTo>
                  <a:pt x="196" y="193"/>
                </a:lnTo>
                <a:lnTo>
                  <a:pt x="178" y="203"/>
                </a:lnTo>
                <a:lnTo>
                  <a:pt x="124" y="204"/>
                </a:lnTo>
                <a:lnTo>
                  <a:pt x="103" y="209"/>
                </a:lnTo>
                <a:lnTo>
                  <a:pt x="92" y="223"/>
                </a:lnTo>
                <a:lnTo>
                  <a:pt x="77" y="226"/>
                </a:lnTo>
                <a:lnTo>
                  <a:pt x="61" y="264"/>
                </a:lnTo>
                <a:lnTo>
                  <a:pt x="23" y="298"/>
                </a:lnTo>
                <a:lnTo>
                  <a:pt x="8" y="382"/>
                </a:lnTo>
                <a:lnTo>
                  <a:pt x="23" y="436"/>
                </a:lnTo>
                <a:lnTo>
                  <a:pt x="0" y="491"/>
                </a:lnTo>
                <a:lnTo>
                  <a:pt x="13" y="502"/>
                </a:lnTo>
                <a:lnTo>
                  <a:pt x="41" y="544"/>
                </a:lnTo>
                <a:lnTo>
                  <a:pt x="40" y="577"/>
                </a:lnTo>
                <a:lnTo>
                  <a:pt x="29" y="615"/>
                </a:lnTo>
                <a:lnTo>
                  <a:pt x="48" y="660"/>
                </a:lnTo>
                <a:lnTo>
                  <a:pt x="128" y="659"/>
                </a:lnTo>
                <a:lnTo>
                  <a:pt x="91" y="742"/>
                </a:lnTo>
                <a:lnTo>
                  <a:pt x="54" y="817"/>
                </a:lnTo>
                <a:lnTo>
                  <a:pt x="28" y="851"/>
                </a:lnTo>
                <a:lnTo>
                  <a:pt x="49" y="900"/>
                </a:lnTo>
                <a:lnTo>
                  <a:pt x="52" y="927"/>
                </a:lnTo>
                <a:lnTo>
                  <a:pt x="65" y="931"/>
                </a:lnTo>
                <a:lnTo>
                  <a:pt x="80" y="949"/>
                </a:lnTo>
                <a:lnTo>
                  <a:pt x="107" y="937"/>
                </a:lnTo>
                <a:lnTo>
                  <a:pt x="138" y="937"/>
                </a:lnTo>
                <a:lnTo>
                  <a:pt x="146" y="953"/>
                </a:lnTo>
                <a:lnTo>
                  <a:pt x="176" y="957"/>
                </a:lnTo>
                <a:lnTo>
                  <a:pt x="199" y="948"/>
                </a:lnTo>
                <a:lnTo>
                  <a:pt x="211" y="925"/>
                </a:lnTo>
                <a:lnTo>
                  <a:pt x="199" y="905"/>
                </a:lnTo>
                <a:lnTo>
                  <a:pt x="197" y="887"/>
                </a:lnTo>
                <a:lnTo>
                  <a:pt x="234" y="850"/>
                </a:lnTo>
                <a:lnTo>
                  <a:pt x="250" y="858"/>
                </a:lnTo>
                <a:lnTo>
                  <a:pt x="287" y="868"/>
                </a:lnTo>
                <a:lnTo>
                  <a:pt x="319" y="874"/>
                </a:lnTo>
                <a:lnTo>
                  <a:pt x="359" y="874"/>
                </a:lnTo>
                <a:lnTo>
                  <a:pt x="366" y="884"/>
                </a:lnTo>
                <a:lnTo>
                  <a:pt x="366" y="883"/>
                </a:lnTo>
                <a:lnTo>
                  <a:pt x="354" y="900"/>
                </a:lnTo>
                <a:lnTo>
                  <a:pt x="359" y="921"/>
                </a:lnTo>
                <a:lnTo>
                  <a:pt x="372" y="937"/>
                </a:lnTo>
                <a:lnTo>
                  <a:pt x="381" y="957"/>
                </a:lnTo>
                <a:lnTo>
                  <a:pt x="394" y="970"/>
                </a:lnTo>
                <a:lnTo>
                  <a:pt x="394" y="979"/>
                </a:lnTo>
                <a:lnTo>
                  <a:pt x="381" y="992"/>
                </a:lnTo>
                <a:lnTo>
                  <a:pt x="348" y="1003"/>
                </a:lnTo>
                <a:lnTo>
                  <a:pt x="326" y="1014"/>
                </a:lnTo>
                <a:lnTo>
                  <a:pt x="313" y="1031"/>
                </a:lnTo>
                <a:lnTo>
                  <a:pt x="293" y="1044"/>
                </a:lnTo>
                <a:lnTo>
                  <a:pt x="279" y="1063"/>
                </a:lnTo>
                <a:lnTo>
                  <a:pt x="279" y="1081"/>
                </a:lnTo>
                <a:lnTo>
                  <a:pt x="286" y="1098"/>
                </a:lnTo>
                <a:lnTo>
                  <a:pt x="286" y="1120"/>
                </a:lnTo>
                <a:lnTo>
                  <a:pt x="293" y="1122"/>
                </a:lnTo>
                <a:lnTo>
                  <a:pt x="280" y="1124"/>
                </a:lnTo>
                <a:lnTo>
                  <a:pt x="266" y="1128"/>
                </a:lnTo>
                <a:lnTo>
                  <a:pt x="252" y="1135"/>
                </a:lnTo>
                <a:lnTo>
                  <a:pt x="242" y="1141"/>
                </a:lnTo>
                <a:lnTo>
                  <a:pt x="233" y="1150"/>
                </a:lnTo>
                <a:lnTo>
                  <a:pt x="226" y="1157"/>
                </a:lnTo>
                <a:lnTo>
                  <a:pt x="212" y="1164"/>
                </a:lnTo>
                <a:lnTo>
                  <a:pt x="192" y="1168"/>
                </a:lnTo>
                <a:lnTo>
                  <a:pt x="185" y="1179"/>
                </a:lnTo>
                <a:lnTo>
                  <a:pt x="196" y="1190"/>
                </a:lnTo>
                <a:lnTo>
                  <a:pt x="204" y="1206"/>
                </a:lnTo>
                <a:lnTo>
                  <a:pt x="212" y="1223"/>
                </a:lnTo>
                <a:lnTo>
                  <a:pt x="228" y="1239"/>
                </a:lnTo>
                <a:lnTo>
                  <a:pt x="244" y="1250"/>
                </a:lnTo>
                <a:lnTo>
                  <a:pt x="248" y="1258"/>
                </a:lnTo>
                <a:lnTo>
                  <a:pt x="248" y="1264"/>
                </a:lnTo>
                <a:lnTo>
                  <a:pt x="240" y="1264"/>
                </a:lnTo>
                <a:lnTo>
                  <a:pt x="223" y="1260"/>
                </a:lnTo>
                <a:lnTo>
                  <a:pt x="190" y="1250"/>
                </a:lnTo>
                <a:lnTo>
                  <a:pt x="157" y="1245"/>
                </a:lnTo>
                <a:lnTo>
                  <a:pt x="134" y="1241"/>
                </a:lnTo>
                <a:lnTo>
                  <a:pt x="123" y="1228"/>
                </a:lnTo>
                <a:lnTo>
                  <a:pt x="107" y="1212"/>
                </a:lnTo>
                <a:lnTo>
                  <a:pt x="99" y="1203"/>
                </a:lnTo>
                <a:lnTo>
                  <a:pt x="92" y="1201"/>
                </a:lnTo>
                <a:lnTo>
                  <a:pt x="84" y="1203"/>
                </a:lnTo>
                <a:lnTo>
                  <a:pt x="82" y="1209"/>
                </a:lnTo>
                <a:lnTo>
                  <a:pt x="85" y="1220"/>
                </a:lnTo>
                <a:lnTo>
                  <a:pt x="93" y="1231"/>
                </a:lnTo>
                <a:lnTo>
                  <a:pt x="119" y="1255"/>
                </a:lnTo>
                <a:lnTo>
                  <a:pt x="145" y="1282"/>
                </a:lnTo>
                <a:lnTo>
                  <a:pt x="145" y="1293"/>
                </a:lnTo>
                <a:lnTo>
                  <a:pt x="155" y="1309"/>
                </a:lnTo>
                <a:lnTo>
                  <a:pt x="163" y="1330"/>
                </a:lnTo>
                <a:lnTo>
                  <a:pt x="169" y="1351"/>
                </a:lnTo>
                <a:lnTo>
                  <a:pt x="169" y="1390"/>
                </a:lnTo>
                <a:lnTo>
                  <a:pt x="174" y="1428"/>
                </a:lnTo>
                <a:lnTo>
                  <a:pt x="174" y="1475"/>
                </a:lnTo>
                <a:lnTo>
                  <a:pt x="169" y="1505"/>
                </a:lnTo>
                <a:lnTo>
                  <a:pt x="169" y="1536"/>
                </a:lnTo>
                <a:lnTo>
                  <a:pt x="157" y="1556"/>
                </a:lnTo>
                <a:lnTo>
                  <a:pt x="150" y="1575"/>
                </a:lnTo>
                <a:lnTo>
                  <a:pt x="145" y="1591"/>
                </a:lnTo>
                <a:lnTo>
                  <a:pt x="142" y="1605"/>
                </a:lnTo>
                <a:lnTo>
                  <a:pt x="138" y="1618"/>
                </a:lnTo>
                <a:lnTo>
                  <a:pt x="134" y="1629"/>
                </a:lnTo>
                <a:lnTo>
                  <a:pt x="130" y="1651"/>
                </a:lnTo>
                <a:lnTo>
                  <a:pt x="119" y="1665"/>
                </a:lnTo>
                <a:lnTo>
                  <a:pt x="115" y="1678"/>
                </a:lnTo>
                <a:lnTo>
                  <a:pt x="107" y="1683"/>
                </a:lnTo>
                <a:lnTo>
                  <a:pt x="101" y="1691"/>
                </a:lnTo>
                <a:lnTo>
                  <a:pt x="98" y="1705"/>
                </a:lnTo>
                <a:lnTo>
                  <a:pt x="98" y="1723"/>
                </a:lnTo>
                <a:lnTo>
                  <a:pt x="98" y="1729"/>
                </a:lnTo>
                <a:lnTo>
                  <a:pt x="106" y="1732"/>
                </a:lnTo>
                <a:lnTo>
                  <a:pt x="123" y="1737"/>
                </a:lnTo>
                <a:lnTo>
                  <a:pt x="136" y="1743"/>
                </a:lnTo>
                <a:lnTo>
                  <a:pt x="142" y="1748"/>
                </a:lnTo>
                <a:lnTo>
                  <a:pt x="155" y="1762"/>
                </a:lnTo>
                <a:lnTo>
                  <a:pt x="155" y="1775"/>
                </a:lnTo>
                <a:lnTo>
                  <a:pt x="155" y="1773"/>
                </a:lnTo>
                <a:lnTo>
                  <a:pt x="163" y="1791"/>
                </a:lnTo>
                <a:lnTo>
                  <a:pt x="163" y="1810"/>
                </a:lnTo>
                <a:lnTo>
                  <a:pt x="169" y="1833"/>
                </a:lnTo>
                <a:lnTo>
                  <a:pt x="169" y="1858"/>
                </a:lnTo>
                <a:lnTo>
                  <a:pt x="163" y="1879"/>
                </a:lnTo>
                <a:lnTo>
                  <a:pt x="163" y="1903"/>
                </a:lnTo>
                <a:lnTo>
                  <a:pt x="165" y="1931"/>
                </a:lnTo>
                <a:lnTo>
                  <a:pt x="169" y="1949"/>
                </a:lnTo>
                <a:lnTo>
                  <a:pt x="172" y="1960"/>
                </a:lnTo>
                <a:lnTo>
                  <a:pt x="177" y="1977"/>
                </a:lnTo>
                <a:lnTo>
                  <a:pt x="172" y="1998"/>
                </a:lnTo>
                <a:lnTo>
                  <a:pt x="169" y="2008"/>
                </a:lnTo>
                <a:lnTo>
                  <a:pt x="169" y="2033"/>
                </a:lnTo>
                <a:lnTo>
                  <a:pt x="163" y="2055"/>
                </a:lnTo>
                <a:lnTo>
                  <a:pt x="163" y="2070"/>
                </a:lnTo>
                <a:lnTo>
                  <a:pt x="155" y="2090"/>
                </a:lnTo>
                <a:lnTo>
                  <a:pt x="159" y="2103"/>
                </a:lnTo>
                <a:lnTo>
                  <a:pt x="172" y="2145"/>
                </a:lnTo>
                <a:lnTo>
                  <a:pt x="177" y="2157"/>
                </a:lnTo>
                <a:lnTo>
                  <a:pt x="172" y="2185"/>
                </a:lnTo>
                <a:lnTo>
                  <a:pt x="169" y="2204"/>
                </a:lnTo>
                <a:lnTo>
                  <a:pt x="165" y="2226"/>
                </a:lnTo>
                <a:lnTo>
                  <a:pt x="169" y="2230"/>
                </a:lnTo>
                <a:lnTo>
                  <a:pt x="199" y="2237"/>
                </a:lnTo>
                <a:lnTo>
                  <a:pt x="234" y="2255"/>
                </a:lnTo>
                <a:lnTo>
                  <a:pt x="250" y="2266"/>
                </a:lnTo>
                <a:lnTo>
                  <a:pt x="275" y="2282"/>
                </a:lnTo>
                <a:lnTo>
                  <a:pt x="288" y="2282"/>
                </a:lnTo>
                <a:lnTo>
                  <a:pt x="315" y="2271"/>
                </a:lnTo>
                <a:lnTo>
                  <a:pt x="337" y="2259"/>
                </a:lnTo>
                <a:lnTo>
                  <a:pt x="348" y="2259"/>
                </a:lnTo>
                <a:lnTo>
                  <a:pt x="383" y="2269"/>
                </a:lnTo>
                <a:lnTo>
                  <a:pt x="426" y="2280"/>
                </a:lnTo>
                <a:lnTo>
                  <a:pt x="454" y="2282"/>
                </a:lnTo>
                <a:lnTo>
                  <a:pt x="473" y="2264"/>
                </a:lnTo>
                <a:lnTo>
                  <a:pt x="477" y="2255"/>
                </a:lnTo>
                <a:lnTo>
                  <a:pt x="497" y="2234"/>
                </a:lnTo>
                <a:lnTo>
                  <a:pt x="507" y="2224"/>
                </a:lnTo>
                <a:lnTo>
                  <a:pt x="504" y="2224"/>
                </a:lnTo>
                <a:lnTo>
                  <a:pt x="543" y="2226"/>
                </a:lnTo>
                <a:lnTo>
                  <a:pt x="575" y="2234"/>
                </a:lnTo>
                <a:lnTo>
                  <a:pt x="593" y="2251"/>
                </a:lnTo>
                <a:lnTo>
                  <a:pt x="605" y="2271"/>
                </a:lnTo>
                <a:lnTo>
                  <a:pt x="621" y="2282"/>
                </a:lnTo>
                <a:lnTo>
                  <a:pt x="641" y="2301"/>
                </a:lnTo>
                <a:lnTo>
                  <a:pt x="659" y="2317"/>
                </a:lnTo>
                <a:lnTo>
                  <a:pt x="689" y="2326"/>
                </a:lnTo>
                <a:lnTo>
                  <a:pt x="743" y="2334"/>
                </a:lnTo>
                <a:lnTo>
                  <a:pt x="761" y="2331"/>
                </a:lnTo>
                <a:lnTo>
                  <a:pt x="784" y="2310"/>
                </a:lnTo>
                <a:lnTo>
                  <a:pt x="797" y="2286"/>
                </a:lnTo>
                <a:lnTo>
                  <a:pt x="822" y="2255"/>
                </a:lnTo>
                <a:lnTo>
                  <a:pt x="848" y="2244"/>
                </a:lnTo>
                <a:lnTo>
                  <a:pt x="881" y="2237"/>
                </a:lnTo>
                <a:lnTo>
                  <a:pt x="882" y="2236"/>
                </a:lnTo>
                <a:lnTo>
                  <a:pt x="895" y="2234"/>
                </a:lnTo>
                <a:lnTo>
                  <a:pt x="909" y="2226"/>
                </a:lnTo>
                <a:lnTo>
                  <a:pt x="928" y="2210"/>
                </a:lnTo>
                <a:lnTo>
                  <a:pt x="948" y="2193"/>
                </a:lnTo>
                <a:lnTo>
                  <a:pt x="968" y="2182"/>
                </a:lnTo>
                <a:lnTo>
                  <a:pt x="998" y="2168"/>
                </a:lnTo>
                <a:lnTo>
                  <a:pt x="1027" y="2157"/>
                </a:lnTo>
                <a:lnTo>
                  <a:pt x="1046" y="2149"/>
                </a:lnTo>
                <a:lnTo>
                  <a:pt x="1063" y="2145"/>
                </a:lnTo>
                <a:lnTo>
                  <a:pt x="1087" y="2147"/>
                </a:lnTo>
                <a:lnTo>
                  <a:pt x="1098" y="2153"/>
                </a:lnTo>
                <a:lnTo>
                  <a:pt x="1114" y="2147"/>
                </a:lnTo>
                <a:lnTo>
                  <a:pt x="1133" y="2133"/>
                </a:lnTo>
                <a:lnTo>
                  <a:pt x="1160" y="2120"/>
                </a:lnTo>
                <a:lnTo>
                  <a:pt x="1187" y="2118"/>
                </a:lnTo>
                <a:lnTo>
                  <a:pt x="1187" y="2120"/>
                </a:lnTo>
              </a:path>
            </a:pathLst>
          </a:custGeom>
          <a:blipFill dpi="0" rotWithShape="1">
            <a:blip r:embed="rId8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prstShdw prst="shdw17" dist="17961" dir="2700000">
              <a:srgbClr val="4B6F00"/>
            </a:prstShdw>
          </a:effectLst>
          <a:extLst/>
        </p:spPr>
        <p:txBody>
          <a:bodyPr/>
          <a:lstStyle/>
          <a:p>
            <a:endParaRPr lang="en-GB"/>
          </a:p>
        </p:txBody>
      </p:sp>
      <p:sp>
        <p:nvSpPr>
          <p:cNvPr id="12" name="Freeform 133"/>
          <p:cNvSpPr>
            <a:spLocks/>
          </p:cNvSpPr>
          <p:nvPr/>
        </p:nvSpPr>
        <p:spPr bwMode="auto">
          <a:xfrm>
            <a:off x="8376668" y="3213711"/>
            <a:ext cx="797854" cy="255390"/>
          </a:xfrm>
          <a:custGeom>
            <a:avLst/>
            <a:gdLst>
              <a:gd name="T0" fmla="*/ 392 w 663"/>
              <a:gd name="T1" fmla="*/ 156 h 301"/>
              <a:gd name="T2" fmla="*/ 492 w 663"/>
              <a:gd name="T3" fmla="*/ 186 h 301"/>
              <a:gd name="T4" fmla="*/ 602 w 663"/>
              <a:gd name="T5" fmla="*/ 160 h 301"/>
              <a:gd name="T6" fmla="*/ 797 w 663"/>
              <a:gd name="T7" fmla="*/ 186 h 301"/>
              <a:gd name="T8" fmla="*/ 873 w 663"/>
              <a:gd name="T9" fmla="*/ 131 h 301"/>
              <a:gd name="T10" fmla="*/ 958 w 663"/>
              <a:gd name="T11" fmla="*/ 123 h 301"/>
              <a:gd name="T12" fmla="*/ 1072 w 663"/>
              <a:gd name="T13" fmla="*/ 174 h 301"/>
              <a:gd name="T14" fmla="*/ 1170 w 663"/>
              <a:gd name="T15" fmla="*/ 226 h 301"/>
              <a:gd name="T16" fmla="*/ 1357 w 663"/>
              <a:gd name="T17" fmla="*/ 242 h 301"/>
              <a:gd name="T18" fmla="*/ 1472 w 663"/>
              <a:gd name="T19" fmla="*/ 156 h 301"/>
              <a:gd name="T20" fmla="*/ 1580 w 663"/>
              <a:gd name="T21" fmla="*/ 134 h 301"/>
              <a:gd name="T22" fmla="*/ 1667 w 663"/>
              <a:gd name="T23" fmla="*/ 105 h 301"/>
              <a:gd name="T24" fmla="*/ 1791 w 663"/>
              <a:gd name="T25" fmla="*/ 57 h 301"/>
              <a:gd name="T26" fmla="*/ 1912 w 663"/>
              <a:gd name="T27" fmla="*/ 30 h 301"/>
              <a:gd name="T28" fmla="*/ 2005 w 663"/>
              <a:gd name="T29" fmla="*/ 32 h 301"/>
              <a:gd name="T30" fmla="*/ 2140 w 663"/>
              <a:gd name="T31" fmla="*/ 0 h 301"/>
              <a:gd name="T32" fmla="*/ 2195 w 663"/>
              <a:gd name="T33" fmla="*/ 39 h 301"/>
              <a:gd name="T34" fmla="*/ 2258 w 663"/>
              <a:gd name="T35" fmla="*/ 235 h 301"/>
              <a:gd name="T36" fmla="*/ 2309 w 663"/>
              <a:gd name="T37" fmla="*/ 333 h 301"/>
              <a:gd name="T38" fmla="*/ 2340 w 663"/>
              <a:gd name="T39" fmla="*/ 382 h 301"/>
              <a:gd name="T40" fmla="*/ 2227 w 663"/>
              <a:gd name="T41" fmla="*/ 396 h 301"/>
              <a:gd name="T42" fmla="*/ 2081 w 663"/>
              <a:gd name="T43" fmla="*/ 440 h 301"/>
              <a:gd name="T44" fmla="*/ 1970 w 663"/>
              <a:gd name="T45" fmla="*/ 504 h 301"/>
              <a:gd name="T46" fmla="*/ 1852 w 663"/>
              <a:gd name="T47" fmla="*/ 548 h 301"/>
              <a:gd name="T48" fmla="*/ 1755 w 663"/>
              <a:gd name="T49" fmla="*/ 588 h 301"/>
              <a:gd name="T50" fmla="*/ 1615 w 663"/>
              <a:gd name="T51" fmla="*/ 650 h 301"/>
              <a:gd name="T52" fmla="*/ 1517 w 663"/>
              <a:gd name="T53" fmla="*/ 639 h 301"/>
              <a:gd name="T54" fmla="*/ 1459 w 663"/>
              <a:gd name="T55" fmla="*/ 617 h 301"/>
              <a:gd name="T56" fmla="*/ 1318 w 663"/>
              <a:gd name="T57" fmla="*/ 557 h 301"/>
              <a:gd name="T58" fmla="*/ 1123 w 663"/>
              <a:gd name="T59" fmla="*/ 523 h 301"/>
              <a:gd name="T60" fmla="*/ 926 w 663"/>
              <a:gd name="T61" fmla="*/ 521 h 301"/>
              <a:gd name="T62" fmla="*/ 722 w 663"/>
              <a:gd name="T63" fmla="*/ 513 h 301"/>
              <a:gd name="T64" fmla="*/ 568 w 663"/>
              <a:gd name="T65" fmla="*/ 490 h 301"/>
              <a:gd name="T66" fmla="*/ 465 w 663"/>
              <a:gd name="T67" fmla="*/ 543 h 301"/>
              <a:gd name="T68" fmla="*/ 358 w 663"/>
              <a:gd name="T69" fmla="*/ 540 h 301"/>
              <a:gd name="T70" fmla="*/ 257 w 663"/>
              <a:gd name="T71" fmla="*/ 565 h 301"/>
              <a:gd name="T72" fmla="*/ 160 w 663"/>
              <a:gd name="T73" fmla="*/ 594 h 301"/>
              <a:gd name="T74" fmla="*/ 75 w 663"/>
              <a:gd name="T75" fmla="*/ 639 h 301"/>
              <a:gd name="T76" fmla="*/ 0 w 663"/>
              <a:gd name="T77" fmla="*/ 609 h 301"/>
              <a:gd name="T78" fmla="*/ 85 w 663"/>
              <a:gd name="T79" fmla="*/ 504 h 301"/>
              <a:gd name="T80" fmla="*/ 128 w 663"/>
              <a:gd name="T81" fmla="*/ 417 h 301"/>
              <a:gd name="T82" fmla="*/ 169 w 663"/>
              <a:gd name="T83" fmla="*/ 338 h 301"/>
              <a:gd name="T84" fmla="*/ 163 w 663"/>
              <a:gd name="T85" fmla="*/ 277 h 301"/>
              <a:gd name="T86" fmla="*/ 230 w 663"/>
              <a:gd name="T87" fmla="*/ 205 h 301"/>
              <a:gd name="T88" fmla="*/ 262 w 663"/>
              <a:gd name="T89" fmla="*/ 125 h 301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663"/>
              <a:gd name="T136" fmla="*/ 0 h 301"/>
              <a:gd name="T137" fmla="*/ 663 w 663"/>
              <a:gd name="T138" fmla="*/ 301 h 301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663" h="301">
                <a:moveTo>
                  <a:pt x="77" y="58"/>
                </a:moveTo>
                <a:lnTo>
                  <a:pt x="93" y="62"/>
                </a:lnTo>
                <a:lnTo>
                  <a:pt x="111" y="71"/>
                </a:lnTo>
                <a:lnTo>
                  <a:pt x="119" y="77"/>
                </a:lnTo>
                <a:lnTo>
                  <a:pt x="132" y="85"/>
                </a:lnTo>
                <a:lnTo>
                  <a:pt x="139" y="85"/>
                </a:lnTo>
                <a:lnTo>
                  <a:pt x="153" y="79"/>
                </a:lnTo>
                <a:lnTo>
                  <a:pt x="164" y="73"/>
                </a:lnTo>
                <a:lnTo>
                  <a:pt x="170" y="73"/>
                </a:lnTo>
                <a:lnTo>
                  <a:pt x="188" y="78"/>
                </a:lnTo>
                <a:lnTo>
                  <a:pt x="210" y="84"/>
                </a:lnTo>
                <a:lnTo>
                  <a:pt x="225" y="85"/>
                </a:lnTo>
                <a:lnTo>
                  <a:pt x="235" y="76"/>
                </a:lnTo>
                <a:lnTo>
                  <a:pt x="237" y="71"/>
                </a:lnTo>
                <a:lnTo>
                  <a:pt x="247" y="60"/>
                </a:lnTo>
                <a:lnTo>
                  <a:pt x="252" y="55"/>
                </a:lnTo>
                <a:lnTo>
                  <a:pt x="251" y="55"/>
                </a:lnTo>
                <a:lnTo>
                  <a:pt x="271" y="56"/>
                </a:lnTo>
                <a:lnTo>
                  <a:pt x="288" y="60"/>
                </a:lnTo>
                <a:lnTo>
                  <a:pt x="297" y="69"/>
                </a:lnTo>
                <a:lnTo>
                  <a:pt x="303" y="79"/>
                </a:lnTo>
                <a:lnTo>
                  <a:pt x="311" y="85"/>
                </a:lnTo>
                <a:lnTo>
                  <a:pt x="322" y="95"/>
                </a:lnTo>
                <a:lnTo>
                  <a:pt x="331" y="103"/>
                </a:lnTo>
                <a:lnTo>
                  <a:pt x="347" y="108"/>
                </a:lnTo>
                <a:lnTo>
                  <a:pt x="375" y="112"/>
                </a:lnTo>
                <a:lnTo>
                  <a:pt x="384" y="110"/>
                </a:lnTo>
                <a:lnTo>
                  <a:pt x="396" y="100"/>
                </a:lnTo>
                <a:lnTo>
                  <a:pt x="403" y="87"/>
                </a:lnTo>
                <a:lnTo>
                  <a:pt x="416" y="71"/>
                </a:lnTo>
                <a:lnTo>
                  <a:pt x="429" y="65"/>
                </a:lnTo>
                <a:lnTo>
                  <a:pt x="446" y="62"/>
                </a:lnTo>
                <a:lnTo>
                  <a:pt x="447" y="61"/>
                </a:lnTo>
                <a:lnTo>
                  <a:pt x="454" y="60"/>
                </a:lnTo>
                <a:lnTo>
                  <a:pt x="461" y="56"/>
                </a:lnTo>
                <a:lnTo>
                  <a:pt x="471" y="48"/>
                </a:lnTo>
                <a:lnTo>
                  <a:pt x="481" y="39"/>
                </a:lnTo>
                <a:lnTo>
                  <a:pt x="491" y="33"/>
                </a:lnTo>
                <a:lnTo>
                  <a:pt x="507" y="26"/>
                </a:lnTo>
                <a:lnTo>
                  <a:pt x="522" y="20"/>
                </a:lnTo>
                <a:lnTo>
                  <a:pt x="532" y="16"/>
                </a:lnTo>
                <a:lnTo>
                  <a:pt x="541" y="14"/>
                </a:lnTo>
                <a:lnTo>
                  <a:pt x="553" y="15"/>
                </a:lnTo>
                <a:lnTo>
                  <a:pt x="559" y="18"/>
                </a:lnTo>
                <a:lnTo>
                  <a:pt x="567" y="15"/>
                </a:lnTo>
                <a:lnTo>
                  <a:pt x="577" y="8"/>
                </a:lnTo>
                <a:lnTo>
                  <a:pt x="591" y="1"/>
                </a:lnTo>
                <a:lnTo>
                  <a:pt x="605" y="0"/>
                </a:lnTo>
                <a:lnTo>
                  <a:pt x="605" y="1"/>
                </a:lnTo>
                <a:lnTo>
                  <a:pt x="613" y="9"/>
                </a:lnTo>
                <a:lnTo>
                  <a:pt x="621" y="18"/>
                </a:lnTo>
                <a:lnTo>
                  <a:pt x="630" y="33"/>
                </a:lnTo>
                <a:lnTo>
                  <a:pt x="636" y="65"/>
                </a:lnTo>
                <a:lnTo>
                  <a:pt x="639" y="107"/>
                </a:lnTo>
                <a:lnTo>
                  <a:pt x="641" y="124"/>
                </a:lnTo>
                <a:lnTo>
                  <a:pt x="646" y="139"/>
                </a:lnTo>
                <a:lnTo>
                  <a:pt x="653" y="152"/>
                </a:lnTo>
                <a:lnTo>
                  <a:pt x="655" y="165"/>
                </a:lnTo>
                <a:lnTo>
                  <a:pt x="657" y="171"/>
                </a:lnTo>
                <a:lnTo>
                  <a:pt x="662" y="174"/>
                </a:lnTo>
                <a:lnTo>
                  <a:pt x="662" y="184"/>
                </a:lnTo>
                <a:lnTo>
                  <a:pt x="647" y="181"/>
                </a:lnTo>
                <a:lnTo>
                  <a:pt x="630" y="181"/>
                </a:lnTo>
                <a:lnTo>
                  <a:pt x="614" y="182"/>
                </a:lnTo>
                <a:lnTo>
                  <a:pt x="604" y="192"/>
                </a:lnTo>
                <a:lnTo>
                  <a:pt x="589" y="201"/>
                </a:lnTo>
                <a:lnTo>
                  <a:pt x="577" y="214"/>
                </a:lnTo>
                <a:lnTo>
                  <a:pt x="564" y="223"/>
                </a:lnTo>
                <a:lnTo>
                  <a:pt x="557" y="230"/>
                </a:lnTo>
                <a:lnTo>
                  <a:pt x="547" y="239"/>
                </a:lnTo>
                <a:lnTo>
                  <a:pt x="534" y="246"/>
                </a:lnTo>
                <a:lnTo>
                  <a:pt x="524" y="250"/>
                </a:lnTo>
                <a:lnTo>
                  <a:pt x="514" y="255"/>
                </a:lnTo>
                <a:lnTo>
                  <a:pt x="505" y="264"/>
                </a:lnTo>
                <a:lnTo>
                  <a:pt x="496" y="269"/>
                </a:lnTo>
                <a:lnTo>
                  <a:pt x="480" y="285"/>
                </a:lnTo>
                <a:lnTo>
                  <a:pt x="473" y="293"/>
                </a:lnTo>
                <a:lnTo>
                  <a:pt x="457" y="296"/>
                </a:lnTo>
                <a:lnTo>
                  <a:pt x="448" y="300"/>
                </a:lnTo>
                <a:lnTo>
                  <a:pt x="439" y="296"/>
                </a:lnTo>
                <a:lnTo>
                  <a:pt x="429" y="292"/>
                </a:lnTo>
                <a:lnTo>
                  <a:pt x="421" y="288"/>
                </a:lnTo>
                <a:lnTo>
                  <a:pt x="420" y="287"/>
                </a:lnTo>
                <a:lnTo>
                  <a:pt x="413" y="282"/>
                </a:lnTo>
                <a:lnTo>
                  <a:pt x="401" y="272"/>
                </a:lnTo>
                <a:lnTo>
                  <a:pt x="384" y="262"/>
                </a:lnTo>
                <a:lnTo>
                  <a:pt x="373" y="254"/>
                </a:lnTo>
                <a:lnTo>
                  <a:pt x="359" y="242"/>
                </a:lnTo>
                <a:lnTo>
                  <a:pt x="345" y="239"/>
                </a:lnTo>
                <a:lnTo>
                  <a:pt x="318" y="239"/>
                </a:lnTo>
                <a:lnTo>
                  <a:pt x="295" y="241"/>
                </a:lnTo>
                <a:lnTo>
                  <a:pt x="281" y="241"/>
                </a:lnTo>
                <a:lnTo>
                  <a:pt x="262" y="238"/>
                </a:lnTo>
                <a:lnTo>
                  <a:pt x="246" y="236"/>
                </a:lnTo>
                <a:lnTo>
                  <a:pt x="229" y="239"/>
                </a:lnTo>
                <a:lnTo>
                  <a:pt x="204" y="234"/>
                </a:lnTo>
                <a:lnTo>
                  <a:pt x="188" y="227"/>
                </a:lnTo>
                <a:lnTo>
                  <a:pt x="173" y="226"/>
                </a:lnTo>
                <a:lnTo>
                  <a:pt x="161" y="223"/>
                </a:lnTo>
                <a:lnTo>
                  <a:pt x="148" y="227"/>
                </a:lnTo>
                <a:lnTo>
                  <a:pt x="139" y="238"/>
                </a:lnTo>
                <a:lnTo>
                  <a:pt x="131" y="248"/>
                </a:lnTo>
                <a:lnTo>
                  <a:pt x="121" y="250"/>
                </a:lnTo>
                <a:lnTo>
                  <a:pt x="105" y="246"/>
                </a:lnTo>
                <a:lnTo>
                  <a:pt x="101" y="246"/>
                </a:lnTo>
                <a:lnTo>
                  <a:pt x="94" y="249"/>
                </a:lnTo>
                <a:lnTo>
                  <a:pt x="85" y="257"/>
                </a:lnTo>
                <a:lnTo>
                  <a:pt x="73" y="258"/>
                </a:lnTo>
                <a:lnTo>
                  <a:pt x="67" y="262"/>
                </a:lnTo>
                <a:lnTo>
                  <a:pt x="55" y="265"/>
                </a:lnTo>
                <a:lnTo>
                  <a:pt x="45" y="271"/>
                </a:lnTo>
                <a:lnTo>
                  <a:pt x="32" y="282"/>
                </a:lnTo>
                <a:lnTo>
                  <a:pt x="23" y="289"/>
                </a:lnTo>
                <a:lnTo>
                  <a:pt x="21" y="292"/>
                </a:lnTo>
                <a:lnTo>
                  <a:pt x="11" y="287"/>
                </a:lnTo>
                <a:lnTo>
                  <a:pt x="4" y="280"/>
                </a:lnTo>
                <a:lnTo>
                  <a:pt x="0" y="278"/>
                </a:lnTo>
                <a:lnTo>
                  <a:pt x="6" y="263"/>
                </a:lnTo>
                <a:lnTo>
                  <a:pt x="14" y="244"/>
                </a:lnTo>
                <a:lnTo>
                  <a:pt x="24" y="230"/>
                </a:lnTo>
                <a:lnTo>
                  <a:pt x="32" y="219"/>
                </a:lnTo>
                <a:lnTo>
                  <a:pt x="36" y="209"/>
                </a:lnTo>
                <a:lnTo>
                  <a:pt x="36" y="190"/>
                </a:lnTo>
                <a:lnTo>
                  <a:pt x="37" y="181"/>
                </a:lnTo>
                <a:lnTo>
                  <a:pt x="43" y="173"/>
                </a:lnTo>
                <a:lnTo>
                  <a:pt x="48" y="154"/>
                </a:lnTo>
                <a:lnTo>
                  <a:pt x="50" y="145"/>
                </a:lnTo>
                <a:lnTo>
                  <a:pt x="47" y="133"/>
                </a:lnTo>
                <a:lnTo>
                  <a:pt x="46" y="126"/>
                </a:lnTo>
                <a:lnTo>
                  <a:pt x="50" y="119"/>
                </a:lnTo>
                <a:lnTo>
                  <a:pt x="59" y="107"/>
                </a:lnTo>
                <a:lnTo>
                  <a:pt x="65" y="94"/>
                </a:lnTo>
                <a:lnTo>
                  <a:pt x="70" y="79"/>
                </a:lnTo>
                <a:lnTo>
                  <a:pt x="74" y="62"/>
                </a:lnTo>
                <a:lnTo>
                  <a:pt x="74" y="57"/>
                </a:lnTo>
                <a:lnTo>
                  <a:pt x="77" y="58"/>
                </a:lnTo>
              </a:path>
            </a:pathLst>
          </a:custGeom>
          <a:blipFill>
            <a:blip r:embed="rId9" cstate="print"/>
            <a:stretch>
              <a:fillRect/>
            </a:stretch>
          </a:blipFill>
          <a:ln>
            <a:noFill/>
          </a:ln>
          <a:effectLst>
            <a:prstShdw prst="shdw17" dist="17961" dir="2700000">
              <a:srgbClr val="4B6F00"/>
            </a:prstShdw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" name="Freeform 134"/>
          <p:cNvSpPr>
            <a:spLocks/>
          </p:cNvSpPr>
          <p:nvPr/>
        </p:nvSpPr>
        <p:spPr bwMode="auto">
          <a:xfrm>
            <a:off x="8108847" y="2417749"/>
            <a:ext cx="478712" cy="278607"/>
          </a:xfrm>
          <a:custGeom>
            <a:avLst/>
            <a:gdLst>
              <a:gd name="T0" fmla="*/ 43 w 789"/>
              <a:gd name="T1" fmla="*/ 34 h 615"/>
              <a:gd name="T2" fmla="*/ 78 w 789"/>
              <a:gd name="T3" fmla="*/ 47 h 615"/>
              <a:gd name="T4" fmla="*/ 104 w 789"/>
              <a:gd name="T5" fmla="*/ 49 h 615"/>
              <a:gd name="T6" fmla="*/ 135 w 789"/>
              <a:gd name="T7" fmla="*/ 30 h 615"/>
              <a:gd name="T8" fmla="*/ 179 w 789"/>
              <a:gd name="T9" fmla="*/ 22 h 615"/>
              <a:gd name="T10" fmla="*/ 190 w 789"/>
              <a:gd name="T11" fmla="*/ 7 h 615"/>
              <a:gd name="T12" fmla="*/ 215 w 789"/>
              <a:gd name="T13" fmla="*/ 4 h 615"/>
              <a:gd name="T14" fmla="*/ 258 w 789"/>
              <a:gd name="T15" fmla="*/ 0 h 615"/>
              <a:gd name="T16" fmla="*/ 229 w 789"/>
              <a:gd name="T17" fmla="*/ 40 h 615"/>
              <a:gd name="T18" fmla="*/ 216 w 789"/>
              <a:gd name="T19" fmla="*/ 54 h 615"/>
              <a:gd name="T20" fmla="*/ 217 w 789"/>
              <a:gd name="T21" fmla="*/ 72 h 615"/>
              <a:gd name="T22" fmla="*/ 227 w 789"/>
              <a:gd name="T23" fmla="*/ 84 h 615"/>
              <a:gd name="T24" fmla="*/ 248 w 789"/>
              <a:gd name="T25" fmla="*/ 86 h 615"/>
              <a:gd name="T26" fmla="*/ 271 w 789"/>
              <a:gd name="T27" fmla="*/ 92 h 615"/>
              <a:gd name="T28" fmla="*/ 294 w 789"/>
              <a:gd name="T29" fmla="*/ 89 h 615"/>
              <a:gd name="T30" fmla="*/ 292 w 789"/>
              <a:gd name="T31" fmla="*/ 74 h 615"/>
              <a:gd name="T32" fmla="*/ 309 w 789"/>
              <a:gd name="T33" fmla="*/ 60 h 615"/>
              <a:gd name="T34" fmla="*/ 314 w 789"/>
              <a:gd name="T35" fmla="*/ 61 h 615"/>
              <a:gd name="T36" fmla="*/ 371 w 789"/>
              <a:gd name="T37" fmla="*/ 67 h 615"/>
              <a:gd name="T38" fmla="*/ 375 w 789"/>
              <a:gd name="T39" fmla="*/ 84 h 615"/>
              <a:gd name="T40" fmla="*/ 381 w 789"/>
              <a:gd name="T41" fmla="*/ 89 h 615"/>
              <a:gd name="T42" fmla="*/ 384 w 789"/>
              <a:gd name="T43" fmla="*/ 103 h 615"/>
              <a:gd name="T44" fmla="*/ 362 w 789"/>
              <a:gd name="T45" fmla="*/ 108 h 615"/>
              <a:gd name="T46" fmla="*/ 344 w 789"/>
              <a:gd name="T47" fmla="*/ 117 h 615"/>
              <a:gd name="T48" fmla="*/ 334 w 789"/>
              <a:gd name="T49" fmla="*/ 135 h 615"/>
              <a:gd name="T50" fmla="*/ 321 w 789"/>
              <a:gd name="T51" fmla="*/ 146 h 615"/>
              <a:gd name="T52" fmla="*/ 309 w 789"/>
              <a:gd name="T53" fmla="*/ 152 h 615"/>
              <a:gd name="T54" fmla="*/ 280 w 789"/>
              <a:gd name="T55" fmla="*/ 165 h 615"/>
              <a:gd name="T56" fmla="*/ 259 w 789"/>
              <a:gd name="T57" fmla="*/ 162 h 615"/>
              <a:gd name="T58" fmla="*/ 236 w 789"/>
              <a:gd name="T59" fmla="*/ 156 h 615"/>
              <a:gd name="T60" fmla="*/ 212 w 789"/>
              <a:gd name="T61" fmla="*/ 163 h 615"/>
              <a:gd name="T62" fmla="*/ 188 w 789"/>
              <a:gd name="T63" fmla="*/ 175 h 615"/>
              <a:gd name="T64" fmla="*/ 149 w 789"/>
              <a:gd name="T65" fmla="*/ 183 h 615"/>
              <a:gd name="T66" fmla="*/ 118 w 789"/>
              <a:gd name="T67" fmla="*/ 189 h 615"/>
              <a:gd name="T68" fmla="*/ 114 w 789"/>
              <a:gd name="T69" fmla="*/ 181 h 615"/>
              <a:gd name="T70" fmla="*/ 120 w 789"/>
              <a:gd name="T71" fmla="*/ 146 h 615"/>
              <a:gd name="T72" fmla="*/ 104 w 789"/>
              <a:gd name="T73" fmla="*/ 126 h 615"/>
              <a:gd name="T74" fmla="*/ 88 w 789"/>
              <a:gd name="T75" fmla="*/ 115 h 615"/>
              <a:gd name="T76" fmla="*/ 103 w 789"/>
              <a:gd name="T77" fmla="*/ 109 h 615"/>
              <a:gd name="T78" fmla="*/ 147 w 789"/>
              <a:gd name="T79" fmla="*/ 117 h 615"/>
              <a:gd name="T80" fmla="*/ 176 w 789"/>
              <a:gd name="T81" fmla="*/ 107 h 615"/>
              <a:gd name="T82" fmla="*/ 188 w 789"/>
              <a:gd name="T83" fmla="*/ 98 h 615"/>
              <a:gd name="T84" fmla="*/ 216 w 789"/>
              <a:gd name="T85" fmla="*/ 83 h 615"/>
              <a:gd name="T86" fmla="*/ 205 w 789"/>
              <a:gd name="T87" fmla="*/ 59 h 615"/>
              <a:gd name="T88" fmla="*/ 197 w 789"/>
              <a:gd name="T89" fmla="*/ 49 h 615"/>
              <a:gd name="T90" fmla="*/ 176 w 789"/>
              <a:gd name="T91" fmla="*/ 50 h 615"/>
              <a:gd name="T92" fmla="*/ 164 w 789"/>
              <a:gd name="T93" fmla="*/ 61 h 615"/>
              <a:gd name="T94" fmla="*/ 152 w 789"/>
              <a:gd name="T95" fmla="*/ 94 h 615"/>
              <a:gd name="T96" fmla="*/ 111 w 789"/>
              <a:gd name="T97" fmla="*/ 101 h 615"/>
              <a:gd name="T98" fmla="*/ 87 w 789"/>
              <a:gd name="T99" fmla="*/ 106 h 615"/>
              <a:gd name="T100" fmla="*/ 69 w 789"/>
              <a:gd name="T101" fmla="*/ 111 h 615"/>
              <a:gd name="T102" fmla="*/ 47 w 789"/>
              <a:gd name="T103" fmla="*/ 107 h 615"/>
              <a:gd name="T104" fmla="*/ 13 w 789"/>
              <a:gd name="T105" fmla="*/ 105 h 615"/>
              <a:gd name="T106" fmla="*/ 0 w 789"/>
              <a:gd name="T107" fmla="*/ 79 h 615"/>
              <a:gd name="T108" fmla="*/ 29 w 789"/>
              <a:gd name="T109" fmla="*/ 32 h 615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789"/>
              <a:gd name="T166" fmla="*/ 0 h 615"/>
              <a:gd name="T167" fmla="*/ 789 w 789"/>
              <a:gd name="T168" fmla="*/ 615 h 615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789" h="615">
                <a:moveTo>
                  <a:pt x="60" y="97"/>
                </a:moveTo>
                <a:lnTo>
                  <a:pt x="78" y="107"/>
                </a:lnTo>
                <a:cubicBezTo>
                  <a:pt x="78" y="107"/>
                  <a:pt x="87" y="110"/>
                  <a:pt x="87" y="110"/>
                </a:cubicBezTo>
                <a:cubicBezTo>
                  <a:pt x="88" y="110"/>
                  <a:pt x="90" y="111"/>
                  <a:pt x="90" y="111"/>
                </a:cubicBezTo>
                <a:cubicBezTo>
                  <a:pt x="92" y="116"/>
                  <a:pt x="97" y="118"/>
                  <a:pt x="101" y="122"/>
                </a:cubicBezTo>
                <a:cubicBezTo>
                  <a:pt x="125" y="149"/>
                  <a:pt x="121" y="144"/>
                  <a:pt x="159" y="152"/>
                </a:cubicBezTo>
                <a:cubicBezTo>
                  <a:pt x="168" y="153"/>
                  <a:pt x="186" y="161"/>
                  <a:pt x="195" y="164"/>
                </a:cubicBezTo>
                <a:cubicBezTo>
                  <a:pt x="199" y="165"/>
                  <a:pt x="207" y="169"/>
                  <a:pt x="207" y="169"/>
                </a:cubicBezTo>
                <a:cubicBezTo>
                  <a:pt x="209" y="166"/>
                  <a:pt x="211" y="159"/>
                  <a:pt x="211" y="159"/>
                </a:cubicBezTo>
                <a:cubicBezTo>
                  <a:pt x="212" y="155"/>
                  <a:pt x="217" y="126"/>
                  <a:pt x="221" y="123"/>
                </a:cubicBezTo>
                <a:cubicBezTo>
                  <a:pt x="226" y="120"/>
                  <a:pt x="256" y="110"/>
                  <a:pt x="264" y="107"/>
                </a:cubicBezTo>
                <a:cubicBezTo>
                  <a:pt x="265" y="104"/>
                  <a:pt x="270" y="99"/>
                  <a:pt x="273" y="98"/>
                </a:cubicBezTo>
                <a:cubicBezTo>
                  <a:pt x="283" y="98"/>
                  <a:pt x="311" y="100"/>
                  <a:pt x="323" y="98"/>
                </a:cubicBezTo>
                <a:cubicBezTo>
                  <a:pt x="326" y="97"/>
                  <a:pt x="329" y="82"/>
                  <a:pt x="332" y="80"/>
                </a:cubicBezTo>
                <a:cubicBezTo>
                  <a:pt x="340" y="75"/>
                  <a:pt x="354" y="77"/>
                  <a:pt x="363" y="71"/>
                </a:cubicBezTo>
                <a:cubicBezTo>
                  <a:pt x="366" y="67"/>
                  <a:pt x="368" y="62"/>
                  <a:pt x="372" y="60"/>
                </a:cubicBezTo>
                <a:cubicBezTo>
                  <a:pt x="375" y="51"/>
                  <a:pt x="380" y="42"/>
                  <a:pt x="383" y="33"/>
                </a:cubicBezTo>
                <a:cubicBezTo>
                  <a:pt x="384" y="30"/>
                  <a:pt x="382" y="25"/>
                  <a:pt x="385" y="24"/>
                </a:cubicBezTo>
                <a:cubicBezTo>
                  <a:pt x="390" y="22"/>
                  <a:pt x="396" y="23"/>
                  <a:pt x="402" y="23"/>
                </a:cubicBezTo>
                <a:cubicBezTo>
                  <a:pt x="410" y="21"/>
                  <a:pt x="417" y="19"/>
                  <a:pt x="425" y="17"/>
                </a:cubicBezTo>
                <a:cubicBezTo>
                  <a:pt x="429" y="14"/>
                  <a:pt x="433" y="14"/>
                  <a:pt x="437" y="13"/>
                </a:cubicBezTo>
                <a:cubicBezTo>
                  <a:pt x="439" y="12"/>
                  <a:pt x="443" y="11"/>
                  <a:pt x="443" y="11"/>
                </a:cubicBezTo>
                <a:cubicBezTo>
                  <a:pt x="446" y="1"/>
                  <a:pt x="454" y="1"/>
                  <a:pt x="465" y="1"/>
                </a:cubicBezTo>
                <a:cubicBezTo>
                  <a:pt x="485" y="0"/>
                  <a:pt x="504" y="0"/>
                  <a:pt x="524" y="0"/>
                </a:cubicBezTo>
                <a:cubicBezTo>
                  <a:pt x="519" y="14"/>
                  <a:pt x="515" y="29"/>
                  <a:pt x="507" y="42"/>
                </a:cubicBezTo>
                <a:cubicBezTo>
                  <a:pt x="499" y="54"/>
                  <a:pt x="500" y="69"/>
                  <a:pt x="489" y="80"/>
                </a:cubicBezTo>
                <a:cubicBezTo>
                  <a:pt x="483" y="97"/>
                  <a:pt x="475" y="116"/>
                  <a:pt x="465" y="131"/>
                </a:cubicBezTo>
                <a:cubicBezTo>
                  <a:pt x="460" y="139"/>
                  <a:pt x="461" y="151"/>
                  <a:pt x="453" y="157"/>
                </a:cubicBezTo>
                <a:cubicBezTo>
                  <a:pt x="451" y="161"/>
                  <a:pt x="450" y="164"/>
                  <a:pt x="446" y="165"/>
                </a:cubicBezTo>
                <a:cubicBezTo>
                  <a:pt x="444" y="170"/>
                  <a:pt x="442" y="173"/>
                  <a:pt x="438" y="176"/>
                </a:cubicBezTo>
                <a:cubicBezTo>
                  <a:pt x="437" y="180"/>
                  <a:pt x="427" y="191"/>
                  <a:pt x="423" y="194"/>
                </a:cubicBezTo>
                <a:cubicBezTo>
                  <a:pt x="426" y="198"/>
                  <a:pt x="426" y="202"/>
                  <a:pt x="431" y="205"/>
                </a:cubicBezTo>
                <a:cubicBezTo>
                  <a:pt x="433" y="214"/>
                  <a:pt x="438" y="226"/>
                  <a:pt x="441" y="235"/>
                </a:cubicBezTo>
                <a:cubicBezTo>
                  <a:pt x="442" y="239"/>
                  <a:pt x="446" y="248"/>
                  <a:pt x="446" y="248"/>
                </a:cubicBezTo>
                <a:cubicBezTo>
                  <a:pt x="447" y="253"/>
                  <a:pt x="445" y="266"/>
                  <a:pt x="449" y="269"/>
                </a:cubicBezTo>
                <a:cubicBezTo>
                  <a:pt x="453" y="271"/>
                  <a:pt x="461" y="273"/>
                  <a:pt x="461" y="273"/>
                </a:cubicBezTo>
                <a:cubicBezTo>
                  <a:pt x="462" y="277"/>
                  <a:pt x="464" y="279"/>
                  <a:pt x="467" y="281"/>
                </a:cubicBezTo>
                <a:cubicBezTo>
                  <a:pt x="469" y="285"/>
                  <a:pt x="469" y="287"/>
                  <a:pt x="473" y="288"/>
                </a:cubicBezTo>
                <a:cubicBezTo>
                  <a:pt x="477" y="294"/>
                  <a:pt x="497" y="280"/>
                  <a:pt x="504" y="279"/>
                </a:cubicBezTo>
                <a:cubicBezTo>
                  <a:pt x="511" y="279"/>
                  <a:pt x="526" y="274"/>
                  <a:pt x="533" y="281"/>
                </a:cubicBezTo>
                <a:cubicBezTo>
                  <a:pt x="536" y="289"/>
                  <a:pt x="540" y="292"/>
                  <a:pt x="548" y="297"/>
                </a:cubicBezTo>
                <a:cubicBezTo>
                  <a:pt x="549" y="298"/>
                  <a:pt x="551" y="299"/>
                  <a:pt x="551" y="299"/>
                </a:cubicBezTo>
                <a:cubicBezTo>
                  <a:pt x="560" y="298"/>
                  <a:pt x="570" y="298"/>
                  <a:pt x="579" y="297"/>
                </a:cubicBezTo>
                <a:cubicBezTo>
                  <a:pt x="582" y="297"/>
                  <a:pt x="587" y="295"/>
                  <a:pt x="587" y="295"/>
                </a:cubicBezTo>
                <a:cubicBezTo>
                  <a:pt x="590" y="293"/>
                  <a:pt x="593" y="291"/>
                  <a:pt x="597" y="290"/>
                </a:cubicBezTo>
                <a:cubicBezTo>
                  <a:pt x="601" y="285"/>
                  <a:pt x="604" y="278"/>
                  <a:pt x="606" y="272"/>
                </a:cubicBezTo>
                <a:cubicBezTo>
                  <a:pt x="605" y="261"/>
                  <a:pt x="603" y="258"/>
                  <a:pt x="597" y="249"/>
                </a:cubicBezTo>
                <a:cubicBezTo>
                  <a:pt x="595" y="246"/>
                  <a:pt x="594" y="240"/>
                  <a:pt x="594" y="240"/>
                </a:cubicBezTo>
                <a:cubicBezTo>
                  <a:pt x="595" y="234"/>
                  <a:pt x="593" y="229"/>
                  <a:pt x="599" y="227"/>
                </a:cubicBezTo>
                <a:cubicBezTo>
                  <a:pt x="600" y="223"/>
                  <a:pt x="609" y="213"/>
                  <a:pt x="614" y="211"/>
                </a:cubicBezTo>
                <a:cubicBezTo>
                  <a:pt x="616" y="208"/>
                  <a:pt x="626" y="195"/>
                  <a:pt x="627" y="195"/>
                </a:cubicBezTo>
                <a:cubicBezTo>
                  <a:pt x="629" y="194"/>
                  <a:pt x="633" y="193"/>
                  <a:pt x="633" y="193"/>
                </a:cubicBezTo>
                <a:cubicBezTo>
                  <a:pt x="634" y="193"/>
                  <a:pt x="635" y="193"/>
                  <a:pt x="636" y="194"/>
                </a:cubicBezTo>
                <a:cubicBezTo>
                  <a:pt x="637" y="195"/>
                  <a:pt x="637" y="196"/>
                  <a:pt x="638" y="197"/>
                </a:cubicBezTo>
                <a:cubicBezTo>
                  <a:pt x="641" y="199"/>
                  <a:pt x="663" y="204"/>
                  <a:pt x="668" y="210"/>
                </a:cubicBezTo>
                <a:cubicBezTo>
                  <a:pt x="678" y="209"/>
                  <a:pt x="687" y="211"/>
                  <a:pt x="702" y="213"/>
                </a:cubicBezTo>
                <a:cubicBezTo>
                  <a:pt x="719" y="220"/>
                  <a:pt x="736" y="216"/>
                  <a:pt x="753" y="216"/>
                </a:cubicBezTo>
                <a:cubicBezTo>
                  <a:pt x="757" y="221"/>
                  <a:pt x="764" y="231"/>
                  <a:pt x="758" y="235"/>
                </a:cubicBezTo>
                <a:cubicBezTo>
                  <a:pt x="752" y="247"/>
                  <a:pt x="752" y="254"/>
                  <a:pt x="756" y="271"/>
                </a:cubicBezTo>
                <a:cubicBezTo>
                  <a:pt x="756" y="273"/>
                  <a:pt x="762" y="273"/>
                  <a:pt x="762" y="273"/>
                </a:cubicBezTo>
                <a:cubicBezTo>
                  <a:pt x="763" y="274"/>
                  <a:pt x="763" y="275"/>
                  <a:pt x="764" y="276"/>
                </a:cubicBezTo>
                <a:cubicBezTo>
                  <a:pt x="765" y="277"/>
                  <a:pt x="766" y="276"/>
                  <a:pt x="767" y="277"/>
                </a:cubicBezTo>
                <a:cubicBezTo>
                  <a:pt x="770" y="281"/>
                  <a:pt x="769" y="286"/>
                  <a:pt x="774" y="289"/>
                </a:cubicBezTo>
                <a:cubicBezTo>
                  <a:pt x="775" y="294"/>
                  <a:pt x="780" y="304"/>
                  <a:pt x="785" y="306"/>
                </a:cubicBezTo>
                <a:cubicBezTo>
                  <a:pt x="787" y="309"/>
                  <a:pt x="789" y="315"/>
                  <a:pt x="789" y="315"/>
                </a:cubicBezTo>
                <a:cubicBezTo>
                  <a:pt x="788" y="328"/>
                  <a:pt x="789" y="327"/>
                  <a:pt x="780" y="333"/>
                </a:cubicBezTo>
                <a:cubicBezTo>
                  <a:pt x="778" y="339"/>
                  <a:pt x="771" y="338"/>
                  <a:pt x="765" y="339"/>
                </a:cubicBezTo>
                <a:cubicBezTo>
                  <a:pt x="761" y="341"/>
                  <a:pt x="757" y="344"/>
                  <a:pt x="753" y="345"/>
                </a:cubicBezTo>
                <a:cubicBezTo>
                  <a:pt x="748" y="350"/>
                  <a:pt x="742" y="349"/>
                  <a:pt x="735" y="351"/>
                </a:cubicBezTo>
                <a:cubicBezTo>
                  <a:pt x="732" y="355"/>
                  <a:pt x="724" y="359"/>
                  <a:pt x="720" y="362"/>
                </a:cubicBezTo>
                <a:cubicBezTo>
                  <a:pt x="719" y="366"/>
                  <a:pt x="715" y="371"/>
                  <a:pt x="711" y="373"/>
                </a:cubicBezTo>
                <a:cubicBezTo>
                  <a:pt x="708" y="378"/>
                  <a:pt x="704" y="380"/>
                  <a:pt x="699" y="383"/>
                </a:cubicBezTo>
                <a:cubicBezTo>
                  <a:pt x="697" y="384"/>
                  <a:pt x="693" y="387"/>
                  <a:pt x="693" y="387"/>
                </a:cubicBezTo>
                <a:cubicBezTo>
                  <a:pt x="690" y="391"/>
                  <a:pt x="685" y="395"/>
                  <a:pt x="681" y="398"/>
                </a:cubicBezTo>
                <a:cubicBezTo>
                  <a:pt x="679" y="403"/>
                  <a:pt x="681" y="432"/>
                  <a:pt x="679" y="438"/>
                </a:cubicBezTo>
                <a:cubicBezTo>
                  <a:pt x="681" y="454"/>
                  <a:pt x="679" y="448"/>
                  <a:pt x="683" y="464"/>
                </a:cubicBezTo>
                <a:cubicBezTo>
                  <a:pt x="677" y="466"/>
                  <a:pt x="669" y="465"/>
                  <a:pt x="663" y="469"/>
                </a:cubicBezTo>
                <a:cubicBezTo>
                  <a:pt x="660" y="471"/>
                  <a:pt x="657" y="473"/>
                  <a:pt x="654" y="475"/>
                </a:cubicBezTo>
                <a:cubicBezTo>
                  <a:pt x="653" y="476"/>
                  <a:pt x="651" y="477"/>
                  <a:pt x="651" y="477"/>
                </a:cubicBezTo>
                <a:cubicBezTo>
                  <a:pt x="647" y="483"/>
                  <a:pt x="639" y="487"/>
                  <a:pt x="633" y="491"/>
                </a:cubicBezTo>
                <a:cubicBezTo>
                  <a:pt x="631" y="492"/>
                  <a:pt x="627" y="495"/>
                  <a:pt x="627" y="495"/>
                </a:cubicBezTo>
                <a:cubicBezTo>
                  <a:pt x="619" y="507"/>
                  <a:pt x="605" y="507"/>
                  <a:pt x="591" y="509"/>
                </a:cubicBezTo>
                <a:cubicBezTo>
                  <a:pt x="584" y="511"/>
                  <a:pt x="586" y="509"/>
                  <a:pt x="583" y="515"/>
                </a:cubicBezTo>
                <a:cubicBezTo>
                  <a:pt x="582" y="528"/>
                  <a:pt x="582" y="532"/>
                  <a:pt x="569" y="536"/>
                </a:cubicBezTo>
                <a:cubicBezTo>
                  <a:pt x="566" y="539"/>
                  <a:pt x="557" y="542"/>
                  <a:pt x="557" y="542"/>
                </a:cubicBezTo>
                <a:cubicBezTo>
                  <a:pt x="549" y="540"/>
                  <a:pt x="544" y="536"/>
                  <a:pt x="537" y="534"/>
                </a:cubicBezTo>
                <a:cubicBezTo>
                  <a:pt x="535" y="530"/>
                  <a:pt x="525" y="528"/>
                  <a:pt x="525" y="528"/>
                </a:cubicBezTo>
                <a:cubicBezTo>
                  <a:pt x="517" y="520"/>
                  <a:pt x="504" y="521"/>
                  <a:pt x="495" y="515"/>
                </a:cubicBezTo>
                <a:cubicBezTo>
                  <a:pt x="490" y="512"/>
                  <a:pt x="493" y="513"/>
                  <a:pt x="486" y="511"/>
                </a:cubicBezTo>
                <a:cubicBezTo>
                  <a:pt x="484" y="510"/>
                  <a:pt x="480" y="507"/>
                  <a:pt x="480" y="507"/>
                </a:cubicBezTo>
                <a:cubicBezTo>
                  <a:pt x="462" y="509"/>
                  <a:pt x="461" y="511"/>
                  <a:pt x="449" y="519"/>
                </a:cubicBezTo>
                <a:cubicBezTo>
                  <a:pt x="447" y="522"/>
                  <a:pt x="441" y="524"/>
                  <a:pt x="441" y="524"/>
                </a:cubicBezTo>
                <a:cubicBezTo>
                  <a:pt x="439" y="528"/>
                  <a:pt x="429" y="530"/>
                  <a:pt x="429" y="530"/>
                </a:cubicBezTo>
                <a:cubicBezTo>
                  <a:pt x="426" y="534"/>
                  <a:pt x="421" y="535"/>
                  <a:pt x="417" y="537"/>
                </a:cubicBezTo>
                <a:cubicBezTo>
                  <a:pt x="409" y="542"/>
                  <a:pt x="402" y="551"/>
                  <a:pt x="393" y="554"/>
                </a:cubicBezTo>
                <a:cubicBezTo>
                  <a:pt x="391" y="559"/>
                  <a:pt x="385" y="565"/>
                  <a:pt x="381" y="569"/>
                </a:cubicBezTo>
                <a:cubicBezTo>
                  <a:pt x="380" y="573"/>
                  <a:pt x="378" y="575"/>
                  <a:pt x="375" y="577"/>
                </a:cubicBezTo>
                <a:cubicBezTo>
                  <a:pt x="370" y="587"/>
                  <a:pt x="355" y="583"/>
                  <a:pt x="345" y="583"/>
                </a:cubicBezTo>
                <a:cubicBezTo>
                  <a:pt x="331" y="587"/>
                  <a:pt x="317" y="592"/>
                  <a:pt x="303" y="594"/>
                </a:cubicBezTo>
                <a:cubicBezTo>
                  <a:pt x="299" y="595"/>
                  <a:pt x="290" y="597"/>
                  <a:pt x="290" y="597"/>
                </a:cubicBezTo>
                <a:cubicBezTo>
                  <a:pt x="285" y="601"/>
                  <a:pt x="277" y="599"/>
                  <a:pt x="272" y="603"/>
                </a:cubicBezTo>
                <a:cubicBezTo>
                  <a:pt x="264" y="608"/>
                  <a:pt x="251" y="613"/>
                  <a:pt x="241" y="615"/>
                </a:cubicBezTo>
                <a:cubicBezTo>
                  <a:pt x="232" y="614"/>
                  <a:pt x="233" y="611"/>
                  <a:pt x="227" y="607"/>
                </a:cubicBezTo>
                <a:cubicBezTo>
                  <a:pt x="224" y="601"/>
                  <a:pt x="227" y="600"/>
                  <a:pt x="229" y="594"/>
                </a:cubicBezTo>
                <a:cubicBezTo>
                  <a:pt x="230" y="592"/>
                  <a:pt x="233" y="588"/>
                  <a:pt x="233" y="588"/>
                </a:cubicBezTo>
                <a:cubicBezTo>
                  <a:pt x="235" y="580"/>
                  <a:pt x="237" y="571"/>
                  <a:pt x="239" y="563"/>
                </a:cubicBezTo>
                <a:cubicBezTo>
                  <a:pt x="240" y="550"/>
                  <a:pt x="244" y="538"/>
                  <a:pt x="246" y="525"/>
                </a:cubicBezTo>
                <a:cubicBezTo>
                  <a:pt x="247" y="509"/>
                  <a:pt x="249" y="492"/>
                  <a:pt x="243" y="476"/>
                </a:cubicBezTo>
                <a:cubicBezTo>
                  <a:pt x="241" y="464"/>
                  <a:pt x="241" y="440"/>
                  <a:pt x="230" y="433"/>
                </a:cubicBezTo>
                <a:cubicBezTo>
                  <a:pt x="228" y="428"/>
                  <a:pt x="223" y="418"/>
                  <a:pt x="218" y="416"/>
                </a:cubicBezTo>
                <a:cubicBezTo>
                  <a:pt x="216" y="412"/>
                  <a:pt x="216" y="410"/>
                  <a:pt x="212" y="409"/>
                </a:cubicBezTo>
                <a:cubicBezTo>
                  <a:pt x="210" y="404"/>
                  <a:pt x="208" y="405"/>
                  <a:pt x="204" y="401"/>
                </a:cubicBezTo>
                <a:cubicBezTo>
                  <a:pt x="202" y="396"/>
                  <a:pt x="194" y="388"/>
                  <a:pt x="189" y="385"/>
                </a:cubicBezTo>
                <a:cubicBezTo>
                  <a:pt x="187" y="380"/>
                  <a:pt x="182" y="375"/>
                  <a:pt x="177" y="373"/>
                </a:cubicBezTo>
                <a:cubicBezTo>
                  <a:pt x="175" y="366"/>
                  <a:pt x="178" y="362"/>
                  <a:pt x="185" y="360"/>
                </a:cubicBezTo>
                <a:cubicBezTo>
                  <a:pt x="190" y="355"/>
                  <a:pt x="187" y="357"/>
                  <a:pt x="198" y="355"/>
                </a:cubicBezTo>
                <a:cubicBezTo>
                  <a:pt x="202" y="354"/>
                  <a:pt x="210" y="353"/>
                  <a:pt x="210" y="353"/>
                </a:cubicBezTo>
                <a:cubicBezTo>
                  <a:pt x="223" y="348"/>
                  <a:pt x="237" y="346"/>
                  <a:pt x="251" y="344"/>
                </a:cubicBezTo>
                <a:cubicBezTo>
                  <a:pt x="264" y="345"/>
                  <a:pt x="272" y="343"/>
                  <a:pt x="282" y="350"/>
                </a:cubicBezTo>
                <a:cubicBezTo>
                  <a:pt x="283" y="379"/>
                  <a:pt x="282" y="369"/>
                  <a:pt x="299" y="380"/>
                </a:cubicBezTo>
                <a:cubicBezTo>
                  <a:pt x="302" y="388"/>
                  <a:pt x="311" y="383"/>
                  <a:pt x="318" y="383"/>
                </a:cubicBezTo>
                <a:cubicBezTo>
                  <a:pt x="335" y="372"/>
                  <a:pt x="325" y="359"/>
                  <a:pt x="350" y="356"/>
                </a:cubicBezTo>
                <a:cubicBezTo>
                  <a:pt x="358" y="353"/>
                  <a:pt x="355" y="354"/>
                  <a:pt x="359" y="348"/>
                </a:cubicBezTo>
                <a:cubicBezTo>
                  <a:pt x="360" y="343"/>
                  <a:pt x="361" y="339"/>
                  <a:pt x="365" y="335"/>
                </a:cubicBezTo>
                <a:cubicBezTo>
                  <a:pt x="366" y="331"/>
                  <a:pt x="368" y="326"/>
                  <a:pt x="372" y="324"/>
                </a:cubicBezTo>
                <a:cubicBezTo>
                  <a:pt x="373" y="320"/>
                  <a:pt x="383" y="318"/>
                  <a:pt x="383" y="318"/>
                </a:cubicBezTo>
                <a:cubicBezTo>
                  <a:pt x="385" y="311"/>
                  <a:pt x="388" y="296"/>
                  <a:pt x="396" y="293"/>
                </a:cubicBezTo>
                <a:cubicBezTo>
                  <a:pt x="403" y="286"/>
                  <a:pt x="419" y="278"/>
                  <a:pt x="429" y="275"/>
                </a:cubicBezTo>
                <a:cubicBezTo>
                  <a:pt x="431" y="273"/>
                  <a:pt x="438" y="270"/>
                  <a:pt x="438" y="270"/>
                </a:cubicBezTo>
                <a:cubicBezTo>
                  <a:pt x="440" y="266"/>
                  <a:pt x="443" y="267"/>
                  <a:pt x="444" y="263"/>
                </a:cubicBezTo>
                <a:cubicBezTo>
                  <a:pt x="442" y="246"/>
                  <a:pt x="441" y="232"/>
                  <a:pt x="434" y="217"/>
                </a:cubicBezTo>
                <a:cubicBezTo>
                  <a:pt x="431" y="209"/>
                  <a:pt x="424" y="198"/>
                  <a:pt x="417" y="193"/>
                </a:cubicBezTo>
                <a:cubicBezTo>
                  <a:pt x="416" y="192"/>
                  <a:pt x="416" y="190"/>
                  <a:pt x="415" y="189"/>
                </a:cubicBezTo>
                <a:cubicBezTo>
                  <a:pt x="414" y="188"/>
                  <a:pt x="412" y="188"/>
                  <a:pt x="411" y="187"/>
                </a:cubicBezTo>
                <a:cubicBezTo>
                  <a:pt x="407" y="182"/>
                  <a:pt x="403" y="165"/>
                  <a:pt x="402" y="159"/>
                </a:cubicBezTo>
                <a:cubicBezTo>
                  <a:pt x="401" y="146"/>
                  <a:pt x="401" y="134"/>
                  <a:pt x="397" y="122"/>
                </a:cubicBezTo>
                <a:cubicBezTo>
                  <a:pt x="385" y="124"/>
                  <a:pt x="384" y="133"/>
                  <a:pt x="375" y="139"/>
                </a:cubicBezTo>
                <a:cubicBezTo>
                  <a:pt x="373" y="142"/>
                  <a:pt x="360" y="161"/>
                  <a:pt x="357" y="163"/>
                </a:cubicBezTo>
                <a:cubicBezTo>
                  <a:pt x="355" y="168"/>
                  <a:pt x="350" y="178"/>
                  <a:pt x="345" y="180"/>
                </a:cubicBezTo>
                <a:cubicBezTo>
                  <a:pt x="343" y="186"/>
                  <a:pt x="342" y="188"/>
                  <a:pt x="338" y="192"/>
                </a:cubicBezTo>
                <a:cubicBezTo>
                  <a:pt x="336" y="199"/>
                  <a:pt x="338" y="197"/>
                  <a:pt x="333" y="200"/>
                </a:cubicBezTo>
                <a:cubicBezTo>
                  <a:pt x="331" y="207"/>
                  <a:pt x="328" y="213"/>
                  <a:pt x="326" y="219"/>
                </a:cubicBezTo>
                <a:cubicBezTo>
                  <a:pt x="326" y="224"/>
                  <a:pt x="325" y="228"/>
                  <a:pt x="325" y="233"/>
                </a:cubicBezTo>
                <a:cubicBezTo>
                  <a:pt x="324" y="249"/>
                  <a:pt x="327" y="296"/>
                  <a:pt x="308" y="308"/>
                </a:cubicBezTo>
                <a:cubicBezTo>
                  <a:pt x="306" y="314"/>
                  <a:pt x="297" y="316"/>
                  <a:pt x="291" y="318"/>
                </a:cubicBezTo>
                <a:cubicBezTo>
                  <a:pt x="277" y="322"/>
                  <a:pt x="265" y="329"/>
                  <a:pt x="249" y="330"/>
                </a:cubicBezTo>
                <a:cubicBezTo>
                  <a:pt x="241" y="330"/>
                  <a:pt x="233" y="331"/>
                  <a:pt x="225" y="331"/>
                </a:cubicBezTo>
                <a:cubicBezTo>
                  <a:pt x="214" y="332"/>
                  <a:pt x="205" y="334"/>
                  <a:pt x="195" y="337"/>
                </a:cubicBezTo>
                <a:cubicBezTo>
                  <a:pt x="189" y="339"/>
                  <a:pt x="184" y="341"/>
                  <a:pt x="179" y="343"/>
                </a:cubicBezTo>
                <a:cubicBezTo>
                  <a:pt x="178" y="343"/>
                  <a:pt x="176" y="344"/>
                  <a:pt x="176" y="344"/>
                </a:cubicBezTo>
                <a:cubicBezTo>
                  <a:pt x="173" y="349"/>
                  <a:pt x="169" y="348"/>
                  <a:pt x="164" y="350"/>
                </a:cubicBezTo>
                <a:cubicBezTo>
                  <a:pt x="161" y="353"/>
                  <a:pt x="156" y="356"/>
                  <a:pt x="152" y="357"/>
                </a:cubicBezTo>
                <a:cubicBezTo>
                  <a:pt x="149" y="360"/>
                  <a:pt x="140" y="363"/>
                  <a:pt x="140" y="363"/>
                </a:cubicBezTo>
                <a:cubicBezTo>
                  <a:pt x="128" y="362"/>
                  <a:pt x="120" y="359"/>
                  <a:pt x="110" y="354"/>
                </a:cubicBezTo>
                <a:cubicBezTo>
                  <a:pt x="106" y="352"/>
                  <a:pt x="102" y="350"/>
                  <a:pt x="98" y="349"/>
                </a:cubicBezTo>
                <a:cubicBezTo>
                  <a:pt x="97" y="349"/>
                  <a:pt x="95" y="348"/>
                  <a:pt x="95" y="348"/>
                </a:cubicBezTo>
                <a:cubicBezTo>
                  <a:pt x="78" y="349"/>
                  <a:pt x="60" y="350"/>
                  <a:pt x="43" y="347"/>
                </a:cubicBezTo>
                <a:cubicBezTo>
                  <a:pt x="37" y="344"/>
                  <a:pt x="40" y="345"/>
                  <a:pt x="33" y="343"/>
                </a:cubicBezTo>
                <a:cubicBezTo>
                  <a:pt x="31" y="342"/>
                  <a:pt x="27" y="341"/>
                  <a:pt x="27" y="341"/>
                </a:cubicBezTo>
                <a:cubicBezTo>
                  <a:pt x="24" y="338"/>
                  <a:pt x="21" y="337"/>
                  <a:pt x="18" y="335"/>
                </a:cubicBezTo>
                <a:cubicBezTo>
                  <a:pt x="17" y="332"/>
                  <a:pt x="12" y="327"/>
                  <a:pt x="9" y="326"/>
                </a:cubicBezTo>
                <a:cubicBezTo>
                  <a:pt x="6" y="303"/>
                  <a:pt x="7" y="280"/>
                  <a:pt x="0" y="258"/>
                </a:cubicBezTo>
                <a:cubicBezTo>
                  <a:pt x="1" y="243"/>
                  <a:pt x="8" y="212"/>
                  <a:pt x="17" y="198"/>
                </a:cubicBezTo>
                <a:cubicBezTo>
                  <a:pt x="21" y="173"/>
                  <a:pt x="33" y="144"/>
                  <a:pt x="47" y="123"/>
                </a:cubicBezTo>
                <a:cubicBezTo>
                  <a:pt x="51" y="117"/>
                  <a:pt x="53" y="107"/>
                  <a:pt x="59" y="103"/>
                </a:cubicBezTo>
                <a:cubicBezTo>
                  <a:pt x="60" y="98"/>
                  <a:pt x="60" y="100"/>
                  <a:pt x="60" y="97"/>
                </a:cubicBezTo>
                <a:close/>
              </a:path>
            </a:pathLst>
          </a:custGeom>
          <a:blipFill dpi="0" rotWithShape="1">
            <a:blip r:embed="rId10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prstShdw prst="shdw17" dist="17961" dir="2700000">
              <a:srgbClr val="4B6F00"/>
            </a:prstShdw>
          </a:effectLst>
          <a:extLst/>
        </p:spPr>
        <p:txBody>
          <a:bodyPr/>
          <a:lstStyle/>
          <a:p>
            <a:endParaRPr lang="en-GB"/>
          </a:p>
        </p:txBody>
      </p:sp>
      <p:sp>
        <p:nvSpPr>
          <p:cNvPr id="44" name="Rectangle 3"/>
          <p:cNvSpPr txBox="1">
            <a:spLocks noChangeArrowheads="1"/>
          </p:cNvSpPr>
          <p:nvPr/>
        </p:nvSpPr>
        <p:spPr>
          <a:xfrm>
            <a:off x="158467" y="836712"/>
            <a:ext cx="7134793" cy="5256584"/>
          </a:xfrm>
          <a:prstGeom prst="rect">
            <a:avLst/>
          </a:prstGeom>
        </p:spPr>
        <p:txBody>
          <a:bodyPr/>
          <a:lstStyle/>
          <a:p>
            <a:pPr marL="495300" marR="0" lvl="0" indent="-495300" defTabSz="914400" rtl="0" eaLnBrk="0" fontAlgn="base" latinLnBrk="0" hangingPunct="0">
              <a:lnSpc>
                <a:spcPct val="150000"/>
              </a:lnSpc>
              <a:spcBef>
                <a:spcPts val="600"/>
              </a:spcBef>
              <a:spcAft>
                <a:spcPts val="240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DB9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TRÊS CATEGORIAS DE REGIÕES</a:t>
            </a:r>
            <a:endParaRPr kumimoji="0" lang="pt-PT" sz="1900" b="1" i="0" u="none" strike="noStrike" kern="0" cap="none" spc="0" normalizeH="0" baseline="0" noProof="0" dirty="0" smtClean="0">
              <a:ln>
                <a:noFill/>
              </a:ln>
              <a:solidFill>
                <a:srgbClr val="16489F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58775" marR="0" lvl="1" indent="-276225" defTabSz="449263" rtl="0" eaLnBrk="0" fontAlgn="base" latinLnBrk="0" hangingPunct="0">
              <a:spcBef>
                <a:spcPts val="2400"/>
              </a:spcBef>
              <a:spcAft>
                <a:spcPts val="0"/>
              </a:spcAft>
              <a:buClrTx/>
              <a:buSzTx/>
              <a:buFontTx/>
              <a:buChar char="–"/>
              <a:tabLst/>
              <a:defRPr/>
            </a:pPr>
            <a:r>
              <a:rPr lang="pt-PT" sz="1600" b="0" i="0" dirty="0">
                <a:solidFill>
                  <a:srgbClr val="333333"/>
                </a:solidFill>
              </a:rPr>
              <a:t>Regiões menos </a:t>
            </a:r>
            <a:r>
              <a:rPr lang="pt-PT" sz="1600" b="0" i="0" dirty="0" smtClean="0">
                <a:solidFill>
                  <a:srgbClr val="333333"/>
                </a:solidFill>
              </a:rPr>
              <a:t>desenvolvidas (PIB </a:t>
            </a:r>
            <a:r>
              <a:rPr lang="pt-PT" sz="1600" b="0" i="0" dirty="0">
                <a:solidFill>
                  <a:srgbClr val="333333"/>
                </a:solidFill>
              </a:rPr>
              <a:t>per capita &lt; 75% média UE)</a:t>
            </a:r>
          </a:p>
          <a:p>
            <a:pPr marL="354013" marR="0" lvl="1" indent="-300038" defTabSz="449263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pt-PT" sz="1900" i="0" u="none" strike="noStrike" kern="120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NORTE</a:t>
            </a:r>
            <a:r>
              <a:rPr kumimoji="0" lang="pt-PT" sz="1900" i="0" u="none" strike="noStrike" kern="120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, </a:t>
            </a:r>
            <a:r>
              <a:rPr kumimoji="0" lang="pt-PT" sz="1900" i="0" u="none" strike="noStrike" kern="120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CENTRO</a:t>
            </a:r>
            <a:r>
              <a:rPr kumimoji="0" lang="pt-PT" sz="1900" i="0" u="none" strike="noStrike" kern="120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, </a:t>
            </a:r>
            <a:r>
              <a:rPr kumimoji="0" lang="pt-PT" sz="1900" i="0" u="none" strike="noStrike" kern="120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ALENTEJO</a:t>
            </a:r>
            <a:r>
              <a:rPr kumimoji="0" lang="pt-PT" sz="1900" i="0" u="none" strike="noStrike" kern="120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e </a:t>
            </a:r>
            <a:r>
              <a:rPr kumimoji="0" lang="pt-PT" sz="1900" i="0" u="none" strike="noStrike" kern="120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AÇORES</a:t>
            </a:r>
            <a:endParaRPr kumimoji="0" lang="pt-PT" sz="1900" i="0" u="none" strike="noStrike" kern="0" cap="none" spc="0" normalizeH="0" baseline="0" noProof="0" dirty="0" smtClean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58775" marR="0" lvl="1" indent="-180975" defTabSz="914400" rtl="0" eaLnBrk="0" fontAlgn="base" latinLnBrk="0" hangingPunct="0">
              <a:spcBef>
                <a:spcPts val="3000"/>
              </a:spcBef>
              <a:spcAft>
                <a:spcPts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pt-PT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Regiões em transição</a:t>
            </a:r>
            <a:r>
              <a:rPr lang="pt-PT" sz="1600" b="0" i="0" dirty="0">
                <a:solidFill>
                  <a:srgbClr val="333333"/>
                </a:solidFill>
              </a:rPr>
              <a:t> </a:t>
            </a:r>
            <a:r>
              <a:rPr kumimoji="0" lang="pt-PT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(PIB per capita entre 75% e 90%)</a:t>
            </a:r>
          </a:p>
          <a:p>
            <a:pPr marL="354013" marR="0" lvl="1" indent="-300038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pt-PT" sz="1900" b="0" i="0" u="none" strike="noStrike" kern="1200" cap="none" spc="0" normalizeH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pt-PT" sz="190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ALGARVE</a:t>
            </a:r>
            <a:endParaRPr kumimoji="0" lang="pt-PT" sz="1900" i="0" u="none" strike="noStrike" kern="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55600" marR="0" lvl="1" indent="-177800" defTabSz="914400" rtl="0" eaLnBrk="0" fontAlgn="base" latinLnBrk="0" hangingPunct="0">
              <a:spcBef>
                <a:spcPts val="3000"/>
              </a:spcBef>
              <a:spcAft>
                <a:spcPts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pt-PT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Regiões mais desenvolvidas</a:t>
            </a:r>
            <a:r>
              <a:rPr kumimoji="0" lang="pt-PT" sz="1600" b="0" i="0" u="none" strike="noStrike" kern="1200" cap="none" spc="0" normalizeH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pt-PT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(PIB per capita &gt; 90%)</a:t>
            </a:r>
          </a:p>
          <a:p>
            <a:pPr marL="354013" marR="0" lvl="1" indent="-300038" defTabSz="914400" rtl="0" eaLnBrk="0" fontAlgn="base" latinLnBrk="0" hangingPunct="0">
              <a:lnSpc>
                <a:spcPts val="26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pt-PT" sz="1900" i="0" u="none" strike="noStrike" kern="1200" cap="none" spc="0" normalizeH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pt-PT" sz="190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LISBOA </a:t>
            </a:r>
            <a:r>
              <a:rPr kumimoji="0" lang="pt-PT" sz="190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e</a:t>
            </a:r>
            <a:r>
              <a:rPr kumimoji="0" lang="pt-PT" sz="190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MADEIRA</a:t>
            </a:r>
            <a:endParaRPr lang="pt-PT" sz="1900" kern="0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pPr marL="355600" marR="0" lvl="1" indent="1588" defTabSz="914400" rtl="0" eaLnBrk="0" fontAlgn="base" latinLnBrk="0" hangingPunct="0">
              <a:spcBef>
                <a:spcPts val="1800"/>
              </a:spcBef>
              <a:spcAft>
                <a:spcPts val="0"/>
              </a:spcAft>
              <a:buClrTx/>
              <a:buSzTx/>
              <a:defRPr/>
            </a:pPr>
            <a:r>
              <a:rPr lang="pt-PT" sz="1600" b="0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A nova categoria de regiões  em transição</a:t>
            </a:r>
            <a:br>
              <a:rPr lang="pt-PT" sz="1600" b="0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</a:br>
            <a:r>
              <a:rPr lang="pt-PT" sz="1600" b="0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substitui as  regiões em apoio transitório </a:t>
            </a:r>
          </a:p>
          <a:p>
            <a:pPr marL="355600" marR="0" lvl="1" indent="1588" algn="just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pt-PT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(</a:t>
            </a:r>
            <a:r>
              <a:rPr kumimoji="0" lang="pt-PT" sz="16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phasing</a:t>
            </a:r>
            <a:r>
              <a:rPr kumimoji="0" lang="pt-PT" sz="1600" b="0" i="1" u="none" strike="noStrike" kern="120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-out e </a:t>
            </a:r>
            <a:r>
              <a:rPr kumimoji="0" lang="pt-PT" sz="16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phasing</a:t>
            </a:r>
            <a:r>
              <a:rPr kumimoji="0" lang="pt-PT" sz="1600" b="0" i="1" u="none" strike="noStrike" kern="120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-in)</a:t>
            </a:r>
            <a:endParaRPr kumimoji="0" lang="pt-PT" sz="1900" b="1" i="0" u="none" strike="noStrike" kern="0" cap="none" spc="0" normalizeH="0" baseline="0" noProof="0" dirty="0" smtClean="0">
              <a:ln>
                <a:noFill/>
              </a:ln>
              <a:solidFill>
                <a:srgbClr val="16489F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757238" marR="0" lvl="1" indent="-300038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20000"/>
              </a:spcAft>
              <a:buClrTx/>
              <a:buSzTx/>
              <a:buFontTx/>
              <a:buNone/>
              <a:tabLst/>
              <a:defRPr/>
            </a:pPr>
            <a:endParaRPr kumimoji="0" lang="pt-PT" sz="1900" b="1" i="0" u="none" strike="noStrike" kern="0" cap="none" spc="0" normalizeH="0" baseline="0" noProof="0" dirty="0" smtClean="0">
              <a:ln>
                <a:noFill/>
              </a:ln>
              <a:solidFill>
                <a:srgbClr val="16489F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757238" marR="0" lvl="1" indent="-300038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20000"/>
              </a:spcAft>
              <a:buClrTx/>
              <a:buSzTx/>
              <a:buFontTx/>
              <a:buNone/>
              <a:tabLst/>
              <a:defRPr/>
            </a:pPr>
            <a:endParaRPr kumimoji="0" lang="pt-PT" sz="1900" b="0" i="0" u="none" strike="noStrike" kern="0" cap="none" spc="0" normalizeH="0" baseline="0" noProof="0" dirty="0" smtClean="0">
              <a:ln>
                <a:noFill/>
              </a:ln>
              <a:solidFill>
                <a:srgbClr val="16489F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Title 1"/>
          <p:cNvSpPr txBox="1">
            <a:spLocks/>
          </p:cNvSpPr>
          <p:nvPr/>
        </p:nvSpPr>
        <p:spPr>
          <a:xfrm>
            <a:off x="1361282" y="144500"/>
            <a:ext cx="8420100" cy="584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PT" sz="2000" i="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Cobertura Geográfica em PT</a:t>
            </a:r>
          </a:p>
        </p:txBody>
      </p:sp>
      <p:grpSp>
        <p:nvGrpSpPr>
          <p:cNvPr id="58" name="Group 57"/>
          <p:cNvGrpSpPr/>
          <p:nvPr/>
        </p:nvGrpSpPr>
        <p:grpSpPr>
          <a:xfrm>
            <a:off x="5354598" y="2987376"/>
            <a:ext cx="3960440" cy="3826000"/>
            <a:chOff x="5205028" y="2987376"/>
            <a:chExt cx="3960440" cy="3826000"/>
          </a:xfrm>
        </p:grpSpPr>
        <p:sp>
          <p:nvSpPr>
            <p:cNvPr id="51" name="Rectangle 146"/>
            <p:cNvSpPr>
              <a:spLocks noChangeArrowheads="1"/>
            </p:cNvSpPr>
            <p:nvPr/>
          </p:nvSpPr>
          <p:spPr bwMode="auto">
            <a:xfrm>
              <a:off x="5205028" y="4856578"/>
              <a:ext cx="1878612" cy="516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0" hangingPunct="0"/>
              <a:r>
                <a:rPr lang="pt-PT" sz="1100" i="0" dirty="0" smtClean="0">
                  <a:solidFill>
                    <a:schemeClr val="bg2">
                      <a:lumMod val="65000"/>
                      <a:lumOff val="35000"/>
                    </a:schemeClr>
                  </a:solidFill>
                </a:rPr>
                <a:t>Grupo Central</a:t>
              </a:r>
              <a:endParaRPr lang="en-GB" sz="1100" b="1" i="0" dirty="0">
                <a:solidFill>
                  <a:schemeClr val="bg2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5385048" y="2987376"/>
              <a:ext cx="3780420" cy="3826000"/>
              <a:chOff x="5385048" y="2987376"/>
              <a:chExt cx="3780420" cy="3826000"/>
            </a:xfrm>
          </p:grpSpPr>
          <p:sp>
            <p:nvSpPr>
              <p:cNvPr id="17" name="Rectangle 146"/>
              <p:cNvSpPr>
                <a:spLocks noChangeArrowheads="1"/>
              </p:cNvSpPr>
              <p:nvPr/>
            </p:nvSpPr>
            <p:spPr bwMode="auto">
              <a:xfrm>
                <a:off x="6262189" y="2987376"/>
                <a:ext cx="1614884" cy="5166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0" hangingPunct="0"/>
                <a:r>
                  <a:rPr lang="pt-PT" sz="1800" b="1" dirty="0">
                    <a:solidFill>
                      <a:schemeClr val="accent6">
                        <a:lumMod val="75000"/>
                      </a:schemeClr>
                    </a:solidFill>
                  </a:rPr>
                  <a:t>R. A. Açores</a:t>
                </a:r>
                <a:endParaRPr lang="en-GB" sz="1800" b="1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5" name="Rectangle 146"/>
              <p:cNvSpPr>
                <a:spLocks noChangeArrowheads="1"/>
              </p:cNvSpPr>
              <p:nvPr/>
            </p:nvSpPr>
            <p:spPr bwMode="auto">
              <a:xfrm>
                <a:off x="5415498" y="3524430"/>
                <a:ext cx="1325233" cy="5166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0" hangingPunct="0"/>
                <a:r>
                  <a:rPr lang="pt-PT" sz="1100" i="0" dirty="0" smtClean="0">
                    <a:solidFill>
                      <a:schemeClr val="bg2">
                        <a:lumMod val="65000"/>
                        <a:lumOff val="35000"/>
                      </a:schemeClr>
                    </a:solidFill>
                  </a:rPr>
                  <a:t>Grupo Ocidental</a:t>
                </a:r>
                <a:endParaRPr lang="en-GB" sz="1100" b="1" i="0" dirty="0">
                  <a:solidFill>
                    <a:schemeClr val="bg2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8" name="Rectangle 146"/>
              <p:cNvSpPr>
                <a:spLocks noChangeArrowheads="1"/>
              </p:cNvSpPr>
              <p:nvPr/>
            </p:nvSpPr>
            <p:spPr bwMode="auto">
              <a:xfrm>
                <a:off x="6753962" y="3524430"/>
                <a:ext cx="1878612" cy="5166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0" hangingPunct="0"/>
                <a:r>
                  <a:rPr lang="pt-PT" sz="1100" i="0" dirty="0" smtClean="0">
                    <a:solidFill>
                      <a:schemeClr val="bg2">
                        <a:lumMod val="65000"/>
                        <a:lumOff val="35000"/>
                      </a:schemeClr>
                    </a:solidFill>
                  </a:rPr>
                  <a:t>Grupo Oriental</a:t>
                </a:r>
                <a:endParaRPr lang="en-GB" sz="1100" b="1" i="0" dirty="0">
                  <a:solidFill>
                    <a:schemeClr val="bg2">
                      <a:lumMod val="65000"/>
                      <a:lumOff val="35000"/>
                    </a:schemeClr>
                  </a:solidFill>
                </a:endParaRPr>
              </a:p>
            </p:txBody>
          </p:sp>
          <p:grpSp>
            <p:nvGrpSpPr>
              <p:cNvPr id="41" name="Group 40"/>
              <p:cNvGrpSpPr/>
              <p:nvPr/>
            </p:nvGrpSpPr>
            <p:grpSpPr>
              <a:xfrm>
                <a:off x="5385048" y="3880236"/>
                <a:ext cx="3780420" cy="2933140"/>
                <a:chOff x="5385048" y="3880236"/>
                <a:chExt cx="3780420" cy="2933140"/>
              </a:xfrm>
            </p:grpSpPr>
            <p:grpSp>
              <p:nvGrpSpPr>
                <p:cNvPr id="26" name="Group 155"/>
                <p:cNvGrpSpPr>
                  <a:grpSpLocks/>
                </p:cNvGrpSpPr>
                <p:nvPr/>
              </p:nvGrpSpPr>
              <p:grpSpPr bwMode="auto">
                <a:xfrm>
                  <a:off x="5571332" y="3880236"/>
                  <a:ext cx="3409425" cy="2849046"/>
                  <a:chOff x="1304" y="5320"/>
                  <a:chExt cx="746" cy="653"/>
                </a:xfrm>
              </p:grpSpPr>
              <p:sp>
                <p:nvSpPr>
                  <p:cNvPr id="36" name="Rectangle 156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1304" y="5320"/>
                    <a:ext cx="229" cy="243"/>
                  </a:xfrm>
                  <a:prstGeom prst="rect">
                    <a:avLst/>
                  </a:prstGeom>
                  <a:noFill/>
                  <a:ln w="6350">
                    <a:solidFill>
                      <a:schemeClr val="folHlink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GB"/>
                  </a:p>
                </p:txBody>
              </p:sp>
              <p:sp>
                <p:nvSpPr>
                  <p:cNvPr id="37" name="Rectangle 157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1533" y="5320"/>
                    <a:ext cx="517" cy="243"/>
                  </a:xfrm>
                  <a:prstGeom prst="rect">
                    <a:avLst/>
                  </a:prstGeom>
                  <a:noFill/>
                  <a:ln w="6350">
                    <a:solidFill>
                      <a:schemeClr val="folHlink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GB"/>
                  </a:p>
                </p:txBody>
              </p:sp>
              <p:sp>
                <p:nvSpPr>
                  <p:cNvPr id="38" name="Rectangle 158"/>
                  <p:cNvSpPr>
                    <a:spLocks noChangeArrowheads="1"/>
                  </p:cNvSpPr>
                  <p:nvPr/>
                </p:nvSpPr>
                <p:spPr bwMode="auto">
                  <a:xfrm rot="16200000" flipV="1">
                    <a:off x="1472" y="5395"/>
                    <a:ext cx="410" cy="746"/>
                  </a:xfrm>
                  <a:prstGeom prst="rect">
                    <a:avLst/>
                  </a:prstGeom>
                  <a:noFill/>
                  <a:ln w="6350">
                    <a:solidFill>
                      <a:schemeClr val="folHlink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GB"/>
                  </a:p>
                </p:txBody>
              </p:sp>
            </p:grpSp>
            <p:sp>
              <p:nvSpPr>
                <p:cNvPr id="27" name="Freeform 160"/>
                <p:cNvSpPr>
                  <a:spLocks/>
                </p:cNvSpPr>
                <p:nvPr/>
              </p:nvSpPr>
              <p:spPr bwMode="auto">
                <a:xfrm>
                  <a:off x="5816921" y="4365144"/>
                  <a:ext cx="324000" cy="360000"/>
                </a:xfrm>
                <a:custGeom>
                  <a:avLst/>
                  <a:gdLst>
                    <a:gd name="T0" fmla="*/ 5 w 177"/>
                    <a:gd name="T1" fmla="*/ 1 h 200"/>
                    <a:gd name="T2" fmla="*/ 6 w 177"/>
                    <a:gd name="T3" fmla="*/ 0 h 200"/>
                    <a:gd name="T4" fmla="*/ 7 w 177"/>
                    <a:gd name="T5" fmla="*/ 0 h 200"/>
                    <a:gd name="T6" fmla="*/ 8 w 177"/>
                    <a:gd name="T7" fmla="*/ 0 h 200"/>
                    <a:gd name="T8" fmla="*/ 10 w 177"/>
                    <a:gd name="T9" fmla="*/ 3 h 200"/>
                    <a:gd name="T10" fmla="*/ 11 w 177"/>
                    <a:gd name="T11" fmla="*/ 4 h 200"/>
                    <a:gd name="T12" fmla="*/ 14 w 177"/>
                    <a:gd name="T13" fmla="*/ 3 h 200"/>
                    <a:gd name="T14" fmla="*/ 15 w 177"/>
                    <a:gd name="T15" fmla="*/ 5 h 200"/>
                    <a:gd name="T16" fmla="*/ 15 w 177"/>
                    <a:gd name="T17" fmla="*/ 7 h 200"/>
                    <a:gd name="T18" fmla="*/ 17 w 177"/>
                    <a:gd name="T19" fmla="*/ 8 h 200"/>
                    <a:gd name="T20" fmla="*/ 17 w 177"/>
                    <a:gd name="T21" fmla="*/ 11 h 200"/>
                    <a:gd name="T22" fmla="*/ 15 w 177"/>
                    <a:gd name="T23" fmla="*/ 16 h 200"/>
                    <a:gd name="T24" fmla="*/ 14 w 177"/>
                    <a:gd name="T25" fmla="*/ 18 h 200"/>
                    <a:gd name="T26" fmla="*/ 13 w 177"/>
                    <a:gd name="T27" fmla="*/ 19 h 200"/>
                    <a:gd name="T28" fmla="*/ 12 w 177"/>
                    <a:gd name="T29" fmla="*/ 20 h 200"/>
                    <a:gd name="T30" fmla="*/ 12 w 177"/>
                    <a:gd name="T31" fmla="*/ 21 h 200"/>
                    <a:gd name="T32" fmla="*/ 11 w 177"/>
                    <a:gd name="T33" fmla="*/ 21 h 200"/>
                    <a:gd name="T34" fmla="*/ 3 w 177"/>
                    <a:gd name="T35" fmla="*/ 20 h 200"/>
                    <a:gd name="T36" fmla="*/ 2 w 177"/>
                    <a:gd name="T37" fmla="*/ 18 h 200"/>
                    <a:gd name="T38" fmla="*/ 2 w 177"/>
                    <a:gd name="T39" fmla="*/ 18 h 200"/>
                    <a:gd name="T40" fmla="*/ 1 w 177"/>
                    <a:gd name="T41" fmla="*/ 14 h 200"/>
                    <a:gd name="T42" fmla="*/ 0 w 177"/>
                    <a:gd name="T43" fmla="*/ 12 h 200"/>
                    <a:gd name="T44" fmla="*/ 0 w 177"/>
                    <a:gd name="T45" fmla="*/ 12 h 200"/>
                    <a:gd name="T46" fmla="*/ 1 w 177"/>
                    <a:gd name="T47" fmla="*/ 9 h 200"/>
                    <a:gd name="T48" fmla="*/ 2 w 177"/>
                    <a:gd name="T49" fmla="*/ 8 h 200"/>
                    <a:gd name="T50" fmla="*/ 2 w 177"/>
                    <a:gd name="T51" fmla="*/ 7 h 200"/>
                    <a:gd name="T52" fmla="*/ 4 w 177"/>
                    <a:gd name="T53" fmla="*/ 5 h 200"/>
                    <a:gd name="T54" fmla="*/ 4 w 177"/>
                    <a:gd name="T55" fmla="*/ 3 h 200"/>
                    <a:gd name="T56" fmla="*/ 5 w 177"/>
                    <a:gd name="T57" fmla="*/ 1 h 20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177"/>
                    <a:gd name="T88" fmla="*/ 0 h 200"/>
                    <a:gd name="T89" fmla="*/ 177 w 177"/>
                    <a:gd name="T90" fmla="*/ 200 h 200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177" h="200">
                      <a:moveTo>
                        <a:pt x="45" y="14"/>
                      </a:moveTo>
                      <a:cubicBezTo>
                        <a:pt x="51" y="12"/>
                        <a:pt x="49" y="7"/>
                        <a:pt x="54" y="4"/>
                      </a:cubicBezTo>
                      <a:cubicBezTo>
                        <a:pt x="57" y="2"/>
                        <a:pt x="62" y="2"/>
                        <a:pt x="66" y="1"/>
                      </a:cubicBezTo>
                      <a:cubicBezTo>
                        <a:pt x="72" y="1"/>
                        <a:pt x="78" y="0"/>
                        <a:pt x="83" y="2"/>
                      </a:cubicBezTo>
                      <a:cubicBezTo>
                        <a:pt x="86" y="3"/>
                        <a:pt x="88" y="22"/>
                        <a:pt x="95" y="26"/>
                      </a:cubicBezTo>
                      <a:cubicBezTo>
                        <a:pt x="96" y="31"/>
                        <a:pt x="98" y="30"/>
                        <a:pt x="102" y="33"/>
                      </a:cubicBezTo>
                      <a:cubicBezTo>
                        <a:pt x="113" y="32"/>
                        <a:pt x="120" y="31"/>
                        <a:pt x="131" y="32"/>
                      </a:cubicBezTo>
                      <a:cubicBezTo>
                        <a:pt x="136" y="34"/>
                        <a:pt x="142" y="45"/>
                        <a:pt x="142" y="45"/>
                      </a:cubicBezTo>
                      <a:cubicBezTo>
                        <a:pt x="144" y="55"/>
                        <a:pt x="141" y="65"/>
                        <a:pt x="152" y="69"/>
                      </a:cubicBezTo>
                      <a:cubicBezTo>
                        <a:pt x="156" y="73"/>
                        <a:pt x="162" y="75"/>
                        <a:pt x="168" y="76"/>
                      </a:cubicBezTo>
                      <a:cubicBezTo>
                        <a:pt x="177" y="82"/>
                        <a:pt x="167" y="99"/>
                        <a:pt x="162" y="106"/>
                      </a:cubicBezTo>
                      <a:cubicBezTo>
                        <a:pt x="158" y="124"/>
                        <a:pt x="151" y="139"/>
                        <a:pt x="144" y="156"/>
                      </a:cubicBezTo>
                      <a:cubicBezTo>
                        <a:pt x="141" y="162"/>
                        <a:pt x="142" y="166"/>
                        <a:pt x="137" y="171"/>
                      </a:cubicBezTo>
                      <a:cubicBezTo>
                        <a:pt x="135" y="177"/>
                        <a:pt x="131" y="182"/>
                        <a:pt x="126" y="186"/>
                      </a:cubicBezTo>
                      <a:cubicBezTo>
                        <a:pt x="124" y="187"/>
                        <a:pt x="120" y="190"/>
                        <a:pt x="120" y="190"/>
                      </a:cubicBezTo>
                      <a:cubicBezTo>
                        <a:pt x="118" y="192"/>
                        <a:pt x="114" y="197"/>
                        <a:pt x="112" y="198"/>
                      </a:cubicBezTo>
                      <a:cubicBezTo>
                        <a:pt x="110" y="199"/>
                        <a:pt x="104" y="200"/>
                        <a:pt x="104" y="200"/>
                      </a:cubicBezTo>
                      <a:cubicBezTo>
                        <a:pt x="78" y="199"/>
                        <a:pt x="54" y="196"/>
                        <a:pt x="28" y="195"/>
                      </a:cubicBezTo>
                      <a:cubicBezTo>
                        <a:pt x="26" y="189"/>
                        <a:pt x="20" y="183"/>
                        <a:pt x="18" y="177"/>
                      </a:cubicBezTo>
                      <a:cubicBezTo>
                        <a:pt x="17" y="175"/>
                        <a:pt x="16" y="171"/>
                        <a:pt x="16" y="171"/>
                      </a:cubicBezTo>
                      <a:cubicBezTo>
                        <a:pt x="15" y="155"/>
                        <a:pt x="13" y="146"/>
                        <a:pt x="10" y="132"/>
                      </a:cubicBezTo>
                      <a:cubicBezTo>
                        <a:pt x="9" y="126"/>
                        <a:pt x="6" y="121"/>
                        <a:pt x="4" y="115"/>
                      </a:cubicBezTo>
                      <a:cubicBezTo>
                        <a:pt x="4" y="114"/>
                        <a:pt x="3" y="112"/>
                        <a:pt x="3" y="112"/>
                      </a:cubicBezTo>
                      <a:cubicBezTo>
                        <a:pt x="4" y="103"/>
                        <a:pt x="0" y="95"/>
                        <a:pt x="9" y="92"/>
                      </a:cubicBezTo>
                      <a:cubicBezTo>
                        <a:pt x="11" y="89"/>
                        <a:pt x="18" y="84"/>
                        <a:pt x="18" y="84"/>
                      </a:cubicBezTo>
                      <a:cubicBezTo>
                        <a:pt x="23" y="76"/>
                        <a:pt x="22" y="74"/>
                        <a:pt x="20" y="64"/>
                      </a:cubicBezTo>
                      <a:cubicBezTo>
                        <a:pt x="21" y="49"/>
                        <a:pt x="21" y="51"/>
                        <a:pt x="34" y="49"/>
                      </a:cubicBezTo>
                      <a:cubicBezTo>
                        <a:pt x="38" y="43"/>
                        <a:pt x="38" y="34"/>
                        <a:pt x="40" y="27"/>
                      </a:cubicBezTo>
                      <a:cubicBezTo>
                        <a:pt x="40" y="26"/>
                        <a:pt x="48" y="7"/>
                        <a:pt x="45" y="14"/>
                      </a:cubicBezTo>
                      <a:close/>
                    </a:path>
                  </a:pathLst>
                </a:custGeom>
                <a:blipFill dpi="0" rotWithShape="1">
                  <a:blip r:embed="rId11" cstate="print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  <a:effectLst>
                  <a:prstShdw prst="shdw17" dist="17961" dir="2700000">
                    <a:srgbClr val="4B6F00"/>
                  </a:prstShdw>
                </a:effectLst>
                <a:extLst/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28" name="Freeform 161"/>
                <p:cNvSpPr>
                  <a:spLocks/>
                </p:cNvSpPr>
                <p:nvPr/>
              </p:nvSpPr>
              <p:spPr bwMode="auto">
                <a:xfrm>
                  <a:off x="6183922" y="4202047"/>
                  <a:ext cx="122804" cy="163057"/>
                </a:xfrm>
                <a:custGeom>
                  <a:avLst/>
                  <a:gdLst>
                    <a:gd name="T0" fmla="*/ 1 w 57"/>
                    <a:gd name="T1" fmla="*/ 0 h 74"/>
                    <a:gd name="T2" fmla="*/ 3 w 57"/>
                    <a:gd name="T3" fmla="*/ 0 h 74"/>
                    <a:gd name="T4" fmla="*/ 5 w 57"/>
                    <a:gd name="T5" fmla="*/ 0 h 74"/>
                    <a:gd name="T6" fmla="*/ 5 w 57"/>
                    <a:gd name="T7" fmla="*/ 1 h 74"/>
                    <a:gd name="T8" fmla="*/ 5 w 57"/>
                    <a:gd name="T9" fmla="*/ 1 h 74"/>
                    <a:gd name="T10" fmla="*/ 5 w 57"/>
                    <a:gd name="T11" fmla="*/ 2 h 74"/>
                    <a:gd name="T12" fmla="*/ 5 w 57"/>
                    <a:gd name="T13" fmla="*/ 5 h 74"/>
                    <a:gd name="T14" fmla="*/ 4 w 57"/>
                    <a:gd name="T15" fmla="*/ 6 h 74"/>
                    <a:gd name="T16" fmla="*/ 3 w 57"/>
                    <a:gd name="T17" fmla="*/ 7 h 74"/>
                    <a:gd name="T18" fmla="*/ 1 w 57"/>
                    <a:gd name="T19" fmla="*/ 8 h 74"/>
                    <a:gd name="T20" fmla="*/ 0 w 57"/>
                    <a:gd name="T21" fmla="*/ 5 h 74"/>
                    <a:gd name="T22" fmla="*/ 0 w 57"/>
                    <a:gd name="T23" fmla="*/ 4 h 74"/>
                    <a:gd name="T24" fmla="*/ 1 w 57"/>
                    <a:gd name="T25" fmla="*/ 1 h 74"/>
                    <a:gd name="T26" fmla="*/ 1 w 57"/>
                    <a:gd name="T27" fmla="*/ 0 h 74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57"/>
                    <a:gd name="T43" fmla="*/ 0 h 74"/>
                    <a:gd name="T44" fmla="*/ 57 w 57"/>
                    <a:gd name="T45" fmla="*/ 74 h 74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57" h="74">
                      <a:moveTo>
                        <a:pt x="13" y="3"/>
                      </a:moveTo>
                      <a:cubicBezTo>
                        <a:pt x="22" y="0"/>
                        <a:pt x="18" y="1"/>
                        <a:pt x="36" y="3"/>
                      </a:cubicBezTo>
                      <a:cubicBezTo>
                        <a:pt x="39" y="3"/>
                        <a:pt x="45" y="6"/>
                        <a:pt x="45" y="6"/>
                      </a:cubicBezTo>
                      <a:cubicBezTo>
                        <a:pt x="46" y="7"/>
                        <a:pt x="46" y="8"/>
                        <a:pt x="47" y="9"/>
                      </a:cubicBezTo>
                      <a:cubicBezTo>
                        <a:pt x="48" y="10"/>
                        <a:pt x="50" y="10"/>
                        <a:pt x="51" y="11"/>
                      </a:cubicBezTo>
                      <a:cubicBezTo>
                        <a:pt x="52" y="13"/>
                        <a:pt x="53" y="17"/>
                        <a:pt x="53" y="17"/>
                      </a:cubicBezTo>
                      <a:cubicBezTo>
                        <a:pt x="53" y="27"/>
                        <a:pt x="57" y="40"/>
                        <a:pt x="48" y="46"/>
                      </a:cubicBezTo>
                      <a:cubicBezTo>
                        <a:pt x="46" y="50"/>
                        <a:pt x="42" y="54"/>
                        <a:pt x="37" y="56"/>
                      </a:cubicBezTo>
                      <a:cubicBezTo>
                        <a:pt x="32" y="63"/>
                        <a:pt x="35" y="61"/>
                        <a:pt x="30" y="63"/>
                      </a:cubicBezTo>
                      <a:cubicBezTo>
                        <a:pt x="26" y="69"/>
                        <a:pt x="22" y="70"/>
                        <a:pt x="16" y="74"/>
                      </a:cubicBezTo>
                      <a:cubicBezTo>
                        <a:pt x="6" y="68"/>
                        <a:pt x="16" y="53"/>
                        <a:pt x="6" y="46"/>
                      </a:cubicBezTo>
                      <a:cubicBezTo>
                        <a:pt x="5" y="41"/>
                        <a:pt x="2" y="38"/>
                        <a:pt x="0" y="33"/>
                      </a:cubicBezTo>
                      <a:cubicBezTo>
                        <a:pt x="1" y="27"/>
                        <a:pt x="3" y="10"/>
                        <a:pt x="10" y="8"/>
                      </a:cubicBezTo>
                      <a:cubicBezTo>
                        <a:pt x="11" y="4"/>
                        <a:pt x="10" y="6"/>
                        <a:pt x="13" y="3"/>
                      </a:cubicBezTo>
                      <a:close/>
                    </a:path>
                  </a:pathLst>
                </a:custGeom>
                <a:blipFill dpi="0" rotWithShape="1">
                  <a:blip r:embed="rId12" cstate="print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  <a:effectLst>
                  <a:prstShdw prst="shdw17" dist="17961" dir="2700000">
                    <a:srgbClr val="4B6F00"/>
                  </a:prstShdw>
                </a:effectLst>
                <a:extLst/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46" name="Rectangle 146"/>
                <p:cNvSpPr>
                  <a:spLocks noChangeArrowheads="1"/>
                </p:cNvSpPr>
                <p:nvPr/>
              </p:nvSpPr>
              <p:spPr bwMode="auto">
                <a:xfrm>
                  <a:off x="5491026" y="4523308"/>
                  <a:ext cx="1008112" cy="5166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0" hangingPunct="0"/>
                  <a:r>
                    <a:rPr lang="pt-PT" sz="1050" i="0" dirty="0" smtClean="0">
                      <a:solidFill>
                        <a:schemeClr val="bg2"/>
                      </a:solidFill>
                    </a:rPr>
                    <a:t>Flores</a:t>
                  </a:r>
                  <a:endParaRPr lang="en-GB" sz="1050" b="1" i="0" dirty="0">
                    <a:solidFill>
                      <a:schemeClr val="bg2"/>
                    </a:solidFill>
                  </a:endParaRPr>
                </a:p>
              </p:txBody>
            </p:sp>
            <p:sp>
              <p:nvSpPr>
                <p:cNvPr id="47" name="Rectangle 146"/>
                <p:cNvSpPr>
                  <a:spLocks noChangeArrowheads="1"/>
                </p:cNvSpPr>
                <p:nvPr/>
              </p:nvSpPr>
              <p:spPr bwMode="auto">
                <a:xfrm>
                  <a:off x="5702169" y="4055868"/>
                  <a:ext cx="901461" cy="11663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0" hangingPunct="0"/>
                  <a:r>
                    <a:rPr lang="pt-PT" sz="1050" i="0" dirty="0">
                      <a:solidFill>
                        <a:schemeClr val="bg2"/>
                      </a:solidFill>
                    </a:rPr>
                    <a:t>C</a:t>
                  </a:r>
                  <a:r>
                    <a:rPr lang="pt-PT" sz="1050" i="0" dirty="0" smtClean="0">
                      <a:solidFill>
                        <a:schemeClr val="bg2"/>
                      </a:solidFill>
                    </a:rPr>
                    <a:t>orvo</a:t>
                  </a:r>
                  <a:endParaRPr lang="en-GB" sz="1050" b="1" i="0" dirty="0">
                    <a:solidFill>
                      <a:schemeClr val="bg2"/>
                    </a:solidFill>
                  </a:endParaRPr>
                </a:p>
              </p:txBody>
            </p:sp>
            <p:sp>
              <p:nvSpPr>
                <p:cNvPr id="29" name="Freeform 162"/>
                <p:cNvSpPr>
                  <a:spLocks/>
                </p:cNvSpPr>
                <p:nvPr/>
              </p:nvSpPr>
              <p:spPr bwMode="auto">
                <a:xfrm>
                  <a:off x="6796715" y="3933056"/>
                  <a:ext cx="1870414" cy="498487"/>
                </a:xfrm>
                <a:custGeom>
                  <a:avLst/>
                  <a:gdLst>
                    <a:gd name="T0" fmla="*/ 9 w 847"/>
                    <a:gd name="T1" fmla="*/ 0 h 229"/>
                    <a:gd name="T2" fmla="*/ 11 w 847"/>
                    <a:gd name="T3" fmla="*/ 1 h 229"/>
                    <a:gd name="T4" fmla="*/ 17 w 847"/>
                    <a:gd name="T5" fmla="*/ 3 h 229"/>
                    <a:gd name="T6" fmla="*/ 18 w 847"/>
                    <a:gd name="T7" fmla="*/ 5 h 229"/>
                    <a:gd name="T8" fmla="*/ 20 w 847"/>
                    <a:gd name="T9" fmla="*/ 7 h 229"/>
                    <a:gd name="T10" fmla="*/ 27 w 847"/>
                    <a:gd name="T11" fmla="*/ 10 h 229"/>
                    <a:gd name="T12" fmla="*/ 33 w 847"/>
                    <a:gd name="T13" fmla="*/ 11 h 229"/>
                    <a:gd name="T14" fmla="*/ 40 w 847"/>
                    <a:gd name="T15" fmla="*/ 10 h 229"/>
                    <a:gd name="T16" fmla="*/ 40 w 847"/>
                    <a:gd name="T17" fmla="*/ 9 h 229"/>
                    <a:gd name="T18" fmla="*/ 41 w 847"/>
                    <a:gd name="T19" fmla="*/ 8 h 229"/>
                    <a:gd name="T20" fmla="*/ 43 w 847"/>
                    <a:gd name="T21" fmla="*/ 8 h 229"/>
                    <a:gd name="T22" fmla="*/ 45 w 847"/>
                    <a:gd name="T23" fmla="*/ 9 h 229"/>
                    <a:gd name="T24" fmla="*/ 50 w 847"/>
                    <a:gd name="T25" fmla="*/ 10 h 229"/>
                    <a:gd name="T26" fmla="*/ 57 w 847"/>
                    <a:gd name="T27" fmla="*/ 7 h 229"/>
                    <a:gd name="T28" fmla="*/ 68 w 847"/>
                    <a:gd name="T29" fmla="*/ 5 h 229"/>
                    <a:gd name="T30" fmla="*/ 81 w 847"/>
                    <a:gd name="T31" fmla="*/ 5 h 229"/>
                    <a:gd name="T32" fmla="*/ 84 w 847"/>
                    <a:gd name="T33" fmla="*/ 7 h 229"/>
                    <a:gd name="T34" fmla="*/ 86 w 847"/>
                    <a:gd name="T35" fmla="*/ 11 h 229"/>
                    <a:gd name="T36" fmla="*/ 83 w 847"/>
                    <a:gd name="T37" fmla="*/ 18 h 229"/>
                    <a:gd name="T38" fmla="*/ 79 w 847"/>
                    <a:gd name="T39" fmla="*/ 19 h 229"/>
                    <a:gd name="T40" fmla="*/ 73 w 847"/>
                    <a:gd name="T41" fmla="*/ 17 h 229"/>
                    <a:gd name="T42" fmla="*/ 62 w 847"/>
                    <a:gd name="T43" fmla="*/ 21 h 229"/>
                    <a:gd name="T44" fmla="*/ 58 w 847"/>
                    <a:gd name="T45" fmla="*/ 23 h 229"/>
                    <a:gd name="T46" fmla="*/ 54 w 847"/>
                    <a:gd name="T47" fmla="*/ 22 h 229"/>
                    <a:gd name="T48" fmla="*/ 45 w 847"/>
                    <a:gd name="T49" fmla="*/ 22 h 229"/>
                    <a:gd name="T50" fmla="*/ 38 w 847"/>
                    <a:gd name="T51" fmla="*/ 22 h 229"/>
                    <a:gd name="T52" fmla="*/ 30 w 847"/>
                    <a:gd name="T53" fmla="*/ 19 h 229"/>
                    <a:gd name="T54" fmla="*/ 14 w 847"/>
                    <a:gd name="T55" fmla="*/ 17 h 229"/>
                    <a:gd name="T56" fmla="*/ 10 w 847"/>
                    <a:gd name="T57" fmla="*/ 15 h 229"/>
                    <a:gd name="T58" fmla="*/ 8 w 847"/>
                    <a:gd name="T59" fmla="*/ 14 h 229"/>
                    <a:gd name="T60" fmla="*/ 6 w 847"/>
                    <a:gd name="T61" fmla="*/ 13 h 229"/>
                    <a:gd name="T62" fmla="*/ 4 w 847"/>
                    <a:gd name="T63" fmla="*/ 11 h 229"/>
                    <a:gd name="T64" fmla="*/ 3 w 847"/>
                    <a:gd name="T65" fmla="*/ 9 h 229"/>
                    <a:gd name="T66" fmla="*/ 0 w 847"/>
                    <a:gd name="T67" fmla="*/ 7 h 229"/>
                    <a:gd name="T68" fmla="*/ 1 w 847"/>
                    <a:gd name="T69" fmla="*/ 6 h 229"/>
                    <a:gd name="T70" fmla="*/ 3 w 847"/>
                    <a:gd name="T71" fmla="*/ 2 h 229"/>
                    <a:gd name="T72" fmla="*/ 8 w 847"/>
                    <a:gd name="T73" fmla="*/ 0 h 229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847"/>
                    <a:gd name="T112" fmla="*/ 0 h 229"/>
                    <a:gd name="T113" fmla="*/ 847 w 847"/>
                    <a:gd name="T114" fmla="*/ 229 h 229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847" h="229">
                      <a:moveTo>
                        <a:pt x="77" y="0"/>
                      </a:moveTo>
                      <a:cubicBezTo>
                        <a:pt x="86" y="3"/>
                        <a:pt x="82" y="1"/>
                        <a:pt x="90" y="4"/>
                      </a:cubicBezTo>
                      <a:cubicBezTo>
                        <a:pt x="91" y="4"/>
                        <a:pt x="93" y="5"/>
                        <a:pt x="93" y="5"/>
                      </a:cubicBezTo>
                      <a:cubicBezTo>
                        <a:pt x="96" y="8"/>
                        <a:pt x="105" y="11"/>
                        <a:pt x="105" y="11"/>
                      </a:cubicBezTo>
                      <a:cubicBezTo>
                        <a:pt x="109" y="18"/>
                        <a:pt x="130" y="22"/>
                        <a:pt x="138" y="24"/>
                      </a:cubicBezTo>
                      <a:cubicBezTo>
                        <a:pt x="144" y="28"/>
                        <a:pt x="156" y="33"/>
                        <a:pt x="163" y="35"/>
                      </a:cubicBezTo>
                      <a:cubicBezTo>
                        <a:pt x="165" y="38"/>
                        <a:pt x="168" y="42"/>
                        <a:pt x="171" y="44"/>
                      </a:cubicBezTo>
                      <a:cubicBezTo>
                        <a:pt x="173" y="46"/>
                        <a:pt x="177" y="48"/>
                        <a:pt x="177" y="48"/>
                      </a:cubicBezTo>
                      <a:cubicBezTo>
                        <a:pt x="182" y="55"/>
                        <a:pt x="179" y="53"/>
                        <a:pt x="184" y="56"/>
                      </a:cubicBezTo>
                      <a:cubicBezTo>
                        <a:pt x="185" y="60"/>
                        <a:pt x="187" y="62"/>
                        <a:pt x="190" y="65"/>
                      </a:cubicBezTo>
                      <a:cubicBezTo>
                        <a:pt x="191" y="69"/>
                        <a:pt x="198" y="77"/>
                        <a:pt x="202" y="78"/>
                      </a:cubicBezTo>
                      <a:cubicBezTo>
                        <a:pt x="214" y="96"/>
                        <a:pt x="247" y="92"/>
                        <a:pt x="265" y="94"/>
                      </a:cubicBezTo>
                      <a:cubicBezTo>
                        <a:pt x="270" y="95"/>
                        <a:pt x="281" y="96"/>
                        <a:pt x="281" y="96"/>
                      </a:cubicBezTo>
                      <a:cubicBezTo>
                        <a:pt x="293" y="101"/>
                        <a:pt x="308" y="103"/>
                        <a:pt x="321" y="105"/>
                      </a:cubicBezTo>
                      <a:cubicBezTo>
                        <a:pt x="326" y="106"/>
                        <a:pt x="337" y="107"/>
                        <a:pt x="337" y="107"/>
                      </a:cubicBezTo>
                      <a:cubicBezTo>
                        <a:pt x="354" y="103"/>
                        <a:pt x="371" y="100"/>
                        <a:pt x="388" y="95"/>
                      </a:cubicBezTo>
                      <a:cubicBezTo>
                        <a:pt x="389" y="95"/>
                        <a:pt x="389" y="93"/>
                        <a:pt x="389" y="92"/>
                      </a:cubicBezTo>
                      <a:cubicBezTo>
                        <a:pt x="390" y="91"/>
                        <a:pt x="390" y="90"/>
                        <a:pt x="391" y="89"/>
                      </a:cubicBezTo>
                      <a:cubicBezTo>
                        <a:pt x="392" y="88"/>
                        <a:pt x="393" y="87"/>
                        <a:pt x="394" y="86"/>
                      </a:cubicBezTo>
                      <a:cubicBezTo>
                        <a:pt x="396" y="80"/>
                        <a:pt x="395" y="78"/>
                        <a:pt x="402" y="76"/>
                      </a:cubicBezTo>
                      <a:cubicBezTo>
                        <a:pt x="404" y="75"/>
                        <a:pt x="408" y="74"/>
                        <a:pt x="408" y="74"/>
                      </a:cubicBezTo>
                      <a:cubicBezTo>
                        <a:pt x="416" y="75"/>
                        <a:pt x="418" y="74"/>
                        <a:pt x="424" y="76"/>
                      </a:cubicBezTo>
                      <a:cubicBezTo>
                        <a:pt x="426" y="77"/>
                        <a:pt x="430" y="78"/>
                        <a:pt x="430" y="78"/>
                      </a:cubicBezTo>
                      <a:cubicBezTo>
                        <a:pt x="431" y="82"/>
                        <a:pt x="437" y="86"/>
                        <a:pt x="441" y="88"/>
                      </a:cubicBezTo>
                      <a:cubicBezTo>
                        <a:pt x="444" y="92"/>
                        <a:pt x="453" y="96"/>
                        <a:pt x="453" y="96"/>
                      </a:cubicBezTo>
                      <a:cubicBezTo>
                        <a:pt x="467" y="96"/>
                        <a:pt x="483" y="97"/>
                        <a:pt x="497" y="94"/>
                      </a:cubicBezTo>
                      <a:cubicBezTo>
                        <a:pt x="506" y="92"/>
                        <a:pt x="514" y="87"/>
                        <a:pt x="522" y="84"/>
                      </a:cubicBezTo>
                      <a:cubicBezTo>
                        <a:pt x="532" y="80"/>
                        <a:pt x="545" y="78"/>
                        <a:pt x="555" y="75"/>
                      </a:cubicBezTo>
                      <a:cubicBezTo>
                        <a:pt x="576" y="70"/>
                        <a:pt x="600" y="58"/>
                        <a:pt x="618" y="46"/>
                      </a:cubicBezTo>
                      <a:cubicBezTo>
                        <a:pt x="631" y="37"/>
                        <a:pt x="649" y="44"/>
                        <a:pt x="665" y="44"/>
                      </a:cubicBezTo>
                      <a:cubicBezTo>
                        <a:pt x="693" y="39"/>
                        <a:pt x="722" y="42"/>
                        <a:pt x="751" y="40"/>
                      </a:cubicBezTo>
                      <a:cubicBezTo>
                        <a:pt x="768" y="42"/>
                        <a:pt x="777" y="47"/>
                        <a:pt x="796" y="48"/>
                      </a:cubicBezTo>
                      <a:cubicBezTo>
                        <a:pt x="802" y="49"/>
                        <a:pt x="808" y="49"/>
                        <a:pt x="814" y="51"/>
                      </a:cubicBezTo>
                      <a:cubicBezTo>
                        <a:pt x="821" y="53"/>
                        <a:pt x="820" y="65"/>
                        <a:pt x="823" y="71"/>
                      </a:cubicBezTo>
                      <a:cubicBezTo>
                        <a:pt x="827" y="79"/>
                        <a:pt x="833" y="81"/>
                        <a:pt x="841" y="84"/>
                      </a:cubicBezTo>
                      <a:cubicBezTo>
                        <a:pt x="847" y="93"/>
                        <a:pt x="844" y="103"/>
                        <a:pt x="841" y="112"/>
                      </a:cubicBezTo>
                      <a:cubicBezTo>
                        <a:pt x="840" y="122"/>
                        <a:pt x="834" y="167"/>
                        <a:pt x="823" y="171"/>
                      </a:cubicBezTo>
                      <a:cubicBezTo>
                        <a:pt x="818" y="178"/>
                        <a:pt x="821" y="176"/>
                        <a:pt x="815" y="178"/>
                      </a:cubicBezTo>
                      <a:cubicBezTo>
                        <a:pt x="801" y="177"/>
                        <a:pt x="796" y="176"/>
                        <a:pt x="781" y="177"/>
                      </a:cubicBezTo>
                      <a:cubicBezTo>
                        <a:pt x="777" y="179"/>
                        <a:pt x="773" y="183"/>
                        <a:pt x="769" y="184"/>
                      </a:cubicBezTo>
                      <a:cubicBezTo>
                        <a:pt x="757" y="183"/>
                        <a:pt x="747" y="176"/>
                        <a:pt x="735" y="174"/>
                      </a:cubicBezTo>
                      <a:cubicBezTo>
                        <a:pt x="730" y="173"/>
                        <a:pt x="719" y="172"/>
                        <a:pt x="719" y="172"/>
                      </a:cubicBezTo>
                      <a:cubicBezTo>
                        <a:pt x="700" y="174"/>
                        <a:pt x="684" y="180"/>
                        <a:pt x="667" y="188"/>
                      </a:cubicBezTo>
                      <a:cubicBezTo>
                        <a:pt x="648" y="196"/>
                        <a:pt x="626" y="199"/>
                        <a:pt x="606" y="202"/>
                      </a:cubicBezTo>
                      <a:cubicBezTo>
                        <a:pt x="595" y="206"/>
                        <a:pt x="586" y="212"/>
                        <a:pt x="576" y="218"/>
                      </a:cubicBezTo>
                      <a:cubicBezTo>
                        <a:pt x="572" y="220"/>
                        <a:pt x="568" y="222"/>
                        <a:pt x="564" y="224"/>
                      </a:cubicBezTo>
                      <a:cubicBezTo>
                        <a:pt x="562" y="225"/>
                        <a:pt x="558" y="226"/>
                        <a:pt x="558" y="226"/>
                      </a:cubicBezTo>
                      <a:cubicBezTo>
                        <a:pt x="549" y="225"/>
                        <a:pt x="540" y="217"/>
                        <a:pt x="532" y="216"/>
                      </a:cubicBezTo>
                      <a:cubicBezTo>
                        <a:pt x="520" y="215"/>
                        <a:pt x="508" y="215"/>
                        <a:pt x="496" y="215"/>
                      </a:cubicBezTo>
                      <a:cubicBezTo>
                        <a:pt x="475" y="216"/>
                        <a:pt x="464" y="219"/>
                        <a:pt x="445" y="221"/>
                      </a:cubicBezTo>
                      <a:cubicBezTo>
                        <a:pt x="424" y="228"/>
                        <a:pt x="399" y="229"/>
                        <a:pt x="379" y="219"/>
                      </a:cubicBezTo>
                      <a:cubicBezTo>
                        <a:pt x="378" y="215"/>
                        <a:pt x="376" y="214"/>
                        <a:pt x="372" y="213"/>
                      </a:cubicBezTo>
                      <a:cubicBezTo>
                        <a:pt x="362" y="199"/>
                        <a:pt x="342" y="199"/>
                        <a:pt x="327" y="195"/>
                      </a:cubicBezTo>
                      <a:cubicBezTo>
                        <a:pt x="315" y="192"/>
                        <a:pt x="306" y="184"/>
                        <a:pt x="294" y="182"/>
                      </a:cubicBezTo>
                      <a:cubicBezTo>
                        <a:pt x="268" y="183"/>
                        <a:pt x="243" y="188"/>
                        <a:pt x="217" y="189"/>
                      </a:cubicBezTo>
                      <a:cubicBezTo>
                        <a:pt x="189" y="193"/>
                        <a:pt x="156" y="177"/>
                        <a:pt x="133" y="162"/>
                      </a:cubicBezTo>
                      <a:cubicBezTo>
                        <a:pt x="127" y="158"/>
                        <a:pt x="113" y="155"/>
                        <a:pt x="107" y="154"/>
                      </a:cubicBezTo>
                      <a:cubicBezTo>
                        <a:pt x="104" y="153"/>
                        <a:pt x="97" y="152"/>
                        <a:pt x="97" y="152"/>
                      </a:cubicBezTo>
                      <a:cubicBezTo>
                        <a:pt x="93" y="149"/>
                        <a:pt x="84" y="147"/>
                        <a:pt x="84" y="147"/>
                      </a:cubicBezTo>
                      <a:cubicBezTo>
                        <a:pt x="82" y="143"/>
                        <a:pt x="80" y="143"/>
                        <a:pt x="76" y="141"/>
                      </a:cubicBezTo>
                      <a:cubicBezTo>
                        <a:pt x="75" y="137"/>
                        <a:pt x="71" y="132"/>
                        <a:pt x="67" y="131"/>
                      </a:cubicBezTo>
                      <a:cubicBezTo>
                        <a:pt x="62" y="124"/>
                        <a:pt x="63" y="126"/>
                        <a:pt x="57" y="122"/>
                      </a:cubicBezTo>
                      <a:cubicBezTo>
                        <a:pt x="54" y="118"/>
                        <a:pt x="52" y="113"/>
                        <a:pt x="48" y="111"/>
                      </a:cubicBezTo>
                      <a:cubicBezTo>
                        <a:pt x="47" y="107"/>
                        <a:pt x="46" y="105"/>
                        <a:pt x="42" y="104"/>
                      </a:cubicBezTo>
                      <a:cubicBezTo>
                        <a:pt x="40" y="100"/>
                        <a:pt x="38" y="100"/>
                        <a:pt x="34" y="98"/>
                      </a:cubicBezTo>
                      <a:cubicBezTo>
                        <a:pt x="33" y="94"/>
                        <a:pt x="31" y="94"/>
                        <a:pt x="27" y="92"/>
                      </a:cubicBezTo>
                      <a:cubicBezTo>
                        <a:pt x="23" y="86"/>
                        <a:pt x="20" y="85"/>
                        <a:pt x="15" y="81"/>
                      </a:cubicBezTo>
                      <a:cubicBezTo>
                        <a:pt x="12" y="79"/>
                        <a:pt x="6" y="74"/>
                        <a:pt x="6" y="74"/>
                      </a:cubicBezTo>
                      <a:cubicBezTo>
                        <a:pt x="3" y="70"/>
                        <a:pt x="1" y="71"/>
                        <a:pt x="0" y="66"/>
                      </a:cubicBezTo>
                      <a:cubicBezTo>
                        <a:pt x="2" y="60"/>
                        <a:pt x="11" y="59"/>
                        <a:pt x="16" y="56"/>
                      </a:cubicBezTo>
                      <a:cubicBezTo>
                        <a:pt x="18" y="49"/>
                        <a:pt x="21" y="41"/>
                        <a:pt x="27" y="35"/>
                      </a:cubicBezTo>
                      <a:cubicBezTo>
                        <a:pt x="29" y="29"/>
                        <a:pt x="29" y="24"/>
                        <a:pt x="34" y="21"/>
                      </a:cubicBezTo>
                      <a:cubicBezTo>
                        <a:pt x="36" y="15"/>
                        <a:pt x="42" y="15"/>
                        <a:pt x="47" y="14"/>
                      </a:cubicBezTo>
                      <a:cubicBezTo>
                        <a:pt x="52" y="11"/>
                        <a:pt x="72" y="0"/>
                        <a:pt x="77" y="0"/>
                      </a:cubicBezTo>
                      <a:close/>
                    </a:path>
                  </a:pathLst>
                </a:custGeom>
                <a:blipFill dpi="0" rotWithShape="1">
                  <a:blip r:embed="rId13" cstate="print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  <a:effectLst>
                  <a:prstShdw prst="shdw17" dist="17961" dir="2700000">
                    <a:srgbClr val="4B6F00"/>
                  </a:prstShdw>
                </a:effectLst>
                <a:extLst/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30" name="Freeform 163"/>
                <p:cNvSpPr>
                  <a:spLocks/>
                </p:cNvSpPr>
                <p:nvPr/>
              </p:nvSpPr>
              <p:spPr bwMode="auto">
                <a:xfrm>
                  <a:off x="8417666" y="4558008"/>
                  <a:ext cx="429817" cy="223619"/>
                </a:xfrm>
                <a:custGeom>
                  <a:avLst/>
                  <a:gdLst>
                    <a:gd name="T0" fmla="*/ 3 w 195"/>
                    <a:gd name="T1" fmla="*/ 1 h 103"/>
                    <a:gd name="T2" fmla="*/ 3 w 195"/>
                    <a:gd name="T3" fmla="*/ 0 h 103"/>
                    <a:gd name="T4" fmla="*/ 6 w 195"/>
                    <a:gd name="T5" fmla="*/ 2 h 103"/>
                    <a:gd name="T6" fmla="*/ 8 w 195"/>
                    <a:gd name="T7" fmla="*/ 1 h 103"/>
                    <a:gd name="T8" fmla="*/ 11 w 195"/>
                    <a:gd name="T9" fmla="*/ 0 h 103"/>
                    <a:gd name="T10" fmla="*/ 14 w 195"/>
                    <a:gd name="T11" fmla="*/ 1 h 103"/>
                    <a:gd name="T12" fmla="*/ 16 w 195"/>
                    <a:gd name="T13" fmla="*/ 3 h 103"/>
                    <a:gd name="T14" fmla="*/ 18 w 195"/>
                    <a:gd name="T15" fmla="*/ 5 h 103"/>
                    <a:gd name="T16" fmla="*/ 20 w 195"/>
                    <a:gd name="T17" fmla="*/ 7 h 103"/>
                    <a:gd name="T18" fmla="*/ 20 w 195"/>
                    <a:gd name="T19" fmla="*/ 8 h 103"/>
                    <a:gd name="T20" fmla="*/ 18 w 195"/>
                    <a:gd name="T21" fmla="*/ 10 h 103"/>
                    <a:gd name="T22" fmla="*/ 13 w 195"/>
                    <a:gd name="T23" fmla="*/ 10 h 103"/>
                    <a:gd name="T24" fmla="*/ 12 w 195"/>
                    <a:gd name="T25" fmla="*/ 10 h 103"/>
                    <a:gd name="T26" fmla="*/ 11 w 195"/>
                    <a:gd name="T27" fmla="*/ 9 h 103"/>
                    <a:gd name="T28" fmla="*/ 10 w 195"/>
                    <a:gd name="T29" fmla="*/ 8 h 103"/>
                    <a:gd name="T30" fmla="*/ 5 w 195"/>
                    <a:gd name="T31" fmla="*/ 9 h 103"/>
                    <a:gd name="T32" fmla="*/ 3 w 195"/>
                    <a:gd name="T33" fmla="*/ 9 h 103"/>
                    <a:gd name="T34" fmla="*/ 2 w 195"/>
                    <a:gd name="T35" fmla="*/ 8 h 103"/>
                    <a:gd name="T36" fmla="*/ 1 w 195"/>
                    <a:gd name="T37" fmla="*/ 7 h 103"/>
                    <a:gd name="T38" fmla="*/ 0 w 195"/>
                    <a:gd name="T39" fmla="*/ 5 h 103"/>
                    <a:gd name="T40" fmla="*/ 0 w 195"/>
                    <a:gd name="T41" fmla="*/ 4 h 103"/>
                    <a:gd name="T42" fmla="*/ 1 w 195"/>
                    <a:gd name="T43" fmla="*/ 3 h 103"/>
                    <a:gd name="T44" fmla="*/ 2 w 195"/>
                    <a:gd name="T45" fmla="*/ 2 h 103"/>
                    <a:gd name="T46" fmla="*/ 3 w 195"/>
                    <a:gd name="T47" fmla="*/ 1 h 103"/>
                    <a:gd name="T48" fmla="*/ 3 w 195"/>
                    <a:gd name="T49" fmla="*/ 1 h 103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195"/>
                    <a:gd name="T76" fmla="*/ 0 h 103"/>
                    <a:gd name="T77" fmla="*/ 195 w 195"/>
                    <a:gd name="T78" fmla="*/ 103 h 103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195" h="103">
                      <a:moveTo>
                        <a:pt x="25" y="13"/>
                      </a:moveTo>
                      <a:cubicBezTo>
                        <a:pt x="29" y="10"/>
                        <a:pt x="32" y="9"/>
                        <a:pt x="33" y="5"/>
                      </a:cubicBezTo>
                      <a:cubicBezTo>
                        <a:pt x="38" y="6"/>
                        <a:pt x="50" y="15"/>
                        <a:pt x="56" y="19"/>
                      </a:cubicBezTo>
                      <a:cubicBezTo>
                        <a:pt x="65" y="18"/>
                        <a:pt x="75" y="21"/>
                        <a:pt x="83" y="16"/>
                      </a:cubicBezTo>
                      <a:cubicBezTo>
                        <a:pt x="92" y="10"/>
                        <a:pt x="99" y="5"/>
                        <a:pt x="110" y="3"/>
                      </a:cubicBezTo>
                      <a:cubicBezTo>
                        <a:pt x="150" y="4"/>
                        <a:pt x="129" y="0"/>
                        <a:pt x="144" y="10"/>
                      </a:cubicBezTo>
                      <a:cubicBezTo>
                        <a:pt x="146" y="17"/>
                        <a:pt x="149" y="29"/>
                        <a:pt x="155" y="33"/>
                      </a:cubicBezTo>
                      <a:cubicBezTo>
                        <a:pt x="158" y="38"/>
                        <a:pt x="168" y="45"/>
                        <a:pt x="174" y="47"/>
                      </a:cubicBezTo>
                      <a:cubicBezTo>
                        <a:pt x="183" y="53"/>
                        <a:pt x="185" y="57"/>
                        <a:pt x="192" y="64"/>
                      </a:cubicBezTo>
                      <a:cubicBezTo>
                        <a:pt x="193" y="69"/>
                        <a:pt x="194" y="73"/>
                        <a:pt x="195" y="79"/>
                      </a:cubicBezTo>
                      <a:cubicBezTo>
                        <a:pt x="193" y="102"/>
                        <a:pt x="195" y="93"/>
                        <a:pt x="180" y="103"/>
                      </a:cubicBezTo>
                      <a:cubicBezTo>
                        <a:pt x="160" y="102"/>
                        <a:pt x="144" y="102"/>
                        <a:pt x="125" y="99"/>
                      </a:cubicBezTo>
                      <a:cubicBezTo>
                        <a:pt x="121" y="98"/>
                        <a:pt x="120" y="95"/>
                        <a:pt x="116" y="94"/>
                      </a:cubicBezTo>
                      <a:cubicBezTo>
                        <a:pt x="113" y="90"/>
                        <a:pt x="109" y="86"/>
                        <a:pt x="105" y="85"/>
                      </a:cubicBezTo>
                      <a:cubicBezTo>
                        <a:pt x="103" y="80"/>
                        <a:pt x="99" y="80"/>
                        <a:pt x="95" y="77"/>
                      </a:cubicBezTo>
                      <a:cubicBezTo>
                        <a:pt x="79" y="79"/>
                        <a:pt x="66" y="84"/>
                        <a:pt x="51" y="87"/>
                      </a:cubicBezTo>
                      <a:cubicBezTo>
                        <a:pt x="44" y="87"/>
                        <a:pt x="38" y="87"/>
                        <a:pt x="31" y="86"/>
                      </a:cubicBezTo>
                      <a:cubicBezTo>
                        <a:pt x="27" y="85"/>
                        <a:pt x="21" y="79"/>
                        <a:pt x="21" y="79"/>
                      </a:cubicBezTo>
                      <a:cubicBezTo>
                        <a:pt x="19" y="75"/>
                        <a:pt x="13" y="68"/>
                        <a:pt x="9" y="67"/>
                      </a:cubicBezTo>
                      <a:cubicBezTo>
                        <a:pt x="7" y="61"/>
                        <a:pt x="5" y="55"/>
                        <a:pt x="3" y="49"/>
                      </a:cubicBezTo>
                      <a:cubicBezTo>
                        <a:pt x="2" y="46"/>
                        <a:pt x="0" y="40"/>
                        <a:pt x="0" y="40"/>
                      </a:cubicBezTo>
                      <a:cubicBezTo>
                        <a:pt x="2" y="28"/>
                        <a:pt x="1" y="33"/>
                        <a:pt x="9" y="25"/>
                      </a:cubicBezTo>
                      <a:cubicBezTo>
                        <a:pt x="11" y="23"/>
                        <a:pt x="18" y="20"/>
                        <a:pt x="18" y="20"/>
                      </a:cubicBezTo>
                      <a:cubicBezTo>
                        <a:pt x="21" y="17"/>
                        <a:pt x="24" y="16"/>
                        <a:pt x="27" y="14"/>
                      </a:cubicBezTo>
                      <a:cubicBezTo>
                        <a:pt x="30" y="10"/>
                        <a:pt x="38" y="5"/>
                        <a:pt x="25" y="13"/>
                      </a:cubicBezTo>
                      <a:close/>
                    </a:path>
                  </a:pathLst>
                </a:custGeom>
                <a:blipFill dpi="0" rotWithShape="1">
                  <a:blip r:embed="rId14" cstate="print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  <a:effectLst>
                  <a:prstShdw prst="shdw17" dist="17961" dir="2700000">
                    <a:srgbClr val="4B6F00"/>
                  </a:prstShdw>
                </a:effectLst>
                <a:extLst/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49" name="Rectangle 146"/>
                <p:cNvSpPr>
                  <a:spLocks noChangeArrowheads="1"/>
                </p:cNvSpPr>
                <p:nvPr/>
              </p:nvSpPr>
              <p:spPr bwMode="auto">
                <a:xfrm>
                  <a:off x="6789204" y="4244510"/>
                  <a:ext cx="1008112" cy="5166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0" hangingPunct="0"/>
                  <a:r>
                    <a:rPr lang="pt-PT" sz="1050" i="0" dirty="0" smtClean="0">
                      <a:solidFill>
                        <a:schemeClr val="bg2"/>
                      </a:solidFill>
                    </a:rPr>
                    <a:t>S. </a:t>
                  </a:r>
                  <a:r>
                    <a:rPr lang="pt-PT" sz="1050" i="0" dirty="0">
                      <a:solidFill>
                        <a:schemeClr val="bg2"/>
                      </a:solidFill>
                    </a:rPr>
                    <a:t>M</a:t>
                  </a:r>
                  <a:r>
                    <a:rPr lang="pt-PT" sz="1050" i="0" dirty="0" smtClean="0">
                      <a:solidFill>
                        <a:schemeClr val="bg2"/>
                      </a:solidFill>
                    </a:rPr>
                    <a:t>iguel</a:t>
                  </a:r>
                  <a:endParaRPr lang="en-GB" sz="1050" b="1" i="0" dirty="0">
                    <a:solidFill>
                      <a:schemeClr val="bg2"/>
                    </a:solidFill>
                  </a:endParaRPr>
                </a:p>
              </p:txBody>
            </p:sp>
            <p:sp>
              <p:nvSpPr>
                <p:cNvPr id="50" name="Rectangle 146"/>
                <p:cNvSpPr>
                  <a:spLocks noChangeArrowheads="1"/>
                </p:cNvSpPr>
                <p:nvPr/>
              </p:nvSpPr>
              <p:spPr bwMode="auto">
                <a:xfrm>
                  <a:off x="8060461" y="4604550"/>
                  <a:ext cx="1008112" cy="5166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0" hangingPunct="0"/>
                  <a:r>
                    <a:rPr lang="pt-PT" sz="1050" i="0" dirty="0" smtClean="0">
                      <a:solidFill>
                        <a:schemeClr val="bg2"/>
                      </a:solidFill>
                    </a:rPr>
                    <a:t>S. Maria</a:t>
                  </a:r>
                  <a:endParaRPr lang="en-GB" sz="1050" b="1" i="0" dirty="0">
                    <a:solidFill>
                      <a:schemeClr val="bg2"/>
                    </a:solidFill>
                  </a:endParaRPr>
                </a:p>
              </p:txBody>
            </p:sp>
            <p:sp>
              <p:nvSpPr>
                <p:cNvPr id="31" name="Freeform 164"/>
                <p:cNvSpPr>
                  <a:spLocks/>
                </p:cNvSpPr>
                <p:nvPr/>
              </p:nvSpPr>
              <p:spPr bwMode="auto">
                <a:xfrm>
                  <a:off x="5589504" y="5715936"/>
                  <a:ext cx="595133" cy="377360"/>
                </a:xfrm>
                <a:custGeom>
                  <a:avLst/>
                  <a:gdLst>
                    <a:gd name="T0" fmla="*/ 2 w 269"/>
                    <a:gd name="T1" fmla="*/ 5 h 175"/>
                    <a:gd name="T2" fmla="*/ 7 w 269"/>
                    <a:gd name="T3" fmla="*/ 4 h 175"/>
                    <a:gd name="T4" fmla="*/ 9 w 269"/>
                    <a:gd name="T5" fmla="*/ 3 h 175"/>
                    <a:gd name="T6" fmla="*/ 9 w 269"/>
                    <a:gd name="T7" fmla="*/ 3 h 175"/>
                    <a:gd name="T8" fmla="*/ 10 w 269"/>
                    <a:gd name="T9" fmla="*/ 2 h 175"/>
                    <a:gd name="T10" fmla="*/ 11 w 269"/>
                    <a:gd name="T11" fmla="*/ 1 h 175"/>
                    <a:gd name="T12" fmla="*/ 15 w 269"/>
                    <a:gd name="T13" fmla="*/ 0 h 175"/>
                    <a:gd name="T14" fmla="*/ 16 w 269"/>
                    <a:gd name="T15" fmla="*/ 0 h 175"/>
                    <a:gd name="T16" fmla="*/ 18 w 269"/>
                    <a:gd name="T17" fmla="*/ 1 h 175"/>
                    <a:gd name="T18" fmla="*/ 19 w 269"/>
                    <a:gd name="T19" fmla="*/ 2 h 175"/>
                    <a:gd name="T20" fmla="*/ 21 w 269"/>
                    <a:gd name="T21" fmla="*/ 2 h 175"/>
                    <a:gd name="T22" fmla="*/ 22 w 269"/>
                    <a:gd name="T23" fmla="*/ 3 h 175"/>
                    <a:gd name="T24" fmla="*/ 23 w 269"/>
                    <a:gd name="T25" fmla="*/ 4 h 175"/>
                    <a:gd name="T26" fmla="*/ 27 w 269"/>
                    <a:gd name="T27" fmla="*/ 6 h 175"/>
                    <a:gd name="T28" fmla="*/ 28 w 269"/>
                    <a:gd name="T29" fmla="*/ 11 h 175"/>
                    <a:gd name="T30" fmla="*/ 28 w 269"/>
                    <a:gd name="T31" fmla="*/ 12 h 175"/>
                    <a:gd name="T32" fmla="*/ 26 w 269"/>
                    <a:gd name="T33" fmla="*/ 13 h 175"/>
                    <a:gd name="T34" fmla="*/ 25 w 269"/>
                    <a:gd name="T35" fmla="*/ 15 h 175"/>
                    <a:gd name="T36" fmla="*/ 24 w 269"/>
                    <a:gd name="T37" fmla="*/ 17 h 175"/>
                    <a:gd name="T38" fmla="*/ 23 w 269"/>
                    <a:gd name="T39" fmla="*/ 17 h 175"/>
                    <a:gd name="T40" fmla="*/ 15 w 269"/>
                    <a:gd name="T41" fmla="*/ 17 h 175"/>
                    <a:gd name="T42" fmla="*/ 14 w 269"/>
                    <a:gd name="T43" fmla="*/ 17 h 175"/>
                    <a:gd name="T44" fmla="*/ 14 w 269"/>
                    <a:gd name="T45" fmla="*/ 17 h 175"/>
                    <a:gd name="T46" fmla="*/ 10 w 269"/>
                    <a:gd name="T47" fmla="*/ 17 h 175"/>
                    <a:gd name="T48" fmla="*/ 8 w 269"/>
                    <a:gd name="T49" fmla="*/ 16 h 175"/>
                    <a:gd name="T50" fmla="*/ 8 w 269"/>
                    <a:gd name="T51" fmla="*/ 14 h 175"/>
                    <a:gd name="T52" fmla="*/ 7 w 269"/>
                    <a:gd name="T53" fmla="*/ 12 h 175"/>
                    <a:gd name="T54" fmla="*/ 5 w 269"/>
                    <a:gd name="T55" fmla="*/ 11 h 175"/>
                    <a:gd name="T56" fmla="*/ 4 w 269"/>
                    <a:gd name="T57" fmla="*/ 11 h 175"/>
                    <a:gd name="T58" fmla="*/ 3 w 269"/>
                    <a:gd name="T59" fmla="*/ 10 h 175"/>
                    <a:gd name="T60" fmla="*/ 2 w 269"/>
                    <a:gd name="T61" fmla="*/ 9 h 175"/>
                    <a:gd name="T62" fmla="*/ 0 w 269"/>
                    <a:gd name="T63" fmla="*/ 8 h 175"/>
                    <a:gd name="T64" fmla="*/ 1 w 269"/>
                    <a:gd name="T65" fmla="*/ 6 h 175"/>
                    <a:gd name="T66" fmla="*/ 2 w 269"/>
                    <a:gd name="T67" fmla="*/ 5 h 175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269"/>
                    <a:gd name="T103" fmla="*/ 0 h 175"/>
                    <a:gd name="T104" fmla="*/ 269 w 269"/>
                    <a:gd name="T105" fmla="*/ 175 h 175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269" h="175">
                      <a:moveTo>
                        <a:pt x="20" y="52"/>
                      </a:moveTo>
                      <a:cubicBezTo>
                        <a:pt x="48" y="43"/>
                        <a:pt x="22" y="43"/>
                        <a:pt x="70" y="41"/>
                      </a:cubicBezTo>
                      <a:cubicBezTo>
                        <a:pt x="77" y="39"/>
                        <a:pt x="79" y="37"/>
                        <a:pt x="85" y="34"/>
                      </a:cubicBezTo>
                      <a:cubicBezTo>
                        <a:pt x="86" y="31"/>
                        <a:pt x="89" y="27"/>
                        <a:pt x="91" y="25"/>
                      </a:cubicBezTo>
                      <a:cubicBezTo>
                        <a:pt x="93" y="23"/>
                        <a:pt x="97" y="21"/>
                        <a:pt x="97" y="21"/>
                      </a:cubicBezTo>
                      <a:cubicBezTo>
                        <a:pt x="99" y="15"/>
                        <a:pt x="106" y="11"/>
                        <a:pt x="112" y="9"/>
                      </a:cubicBezTo>
                      <a:cubicBezTo>
                        <a:pt x="121" y="0"/>
                        <a:pt x="129" y="5"/>
                        <a:pt x="143" y="4"/>
                      </a:cubicBezTo>
                      <a:cubicBezTo>
                        <a:pt x="149" y="3"/>
                        <a:pt x="155" y="4"/>
                        <a:pt x="161" y="6"/>
                      </a:cubicBezTo>
                      <a:cubicBezTo>
                        <a:pt x="166" y="11"/>
                        <a:pt x="171" y="11"/>
                        <a:pt x="177" y="13"/>
                      </a:cubicBezTo>
                      <a:cubicBezTo>
                        <a:pt x="180" y="14"/>
                        <a:pt x="187" y="17"/>
                        <a:pt x="187" y="17"/>
                      </a:cubicBezTo>
                      <a:cubicBezTo>
                        <a:pt x="190" y="21"/>
                        <a:pt x="199" y="24"/>
                        <a:pt x="199" y="24"/>
                      </a:cubicBezTo>
                      <a:cubicBezTo>
                        <a:pt x="202" y="28"/>
                        <a:pt x="211" y="31"/>
                        <a:pt x="211" y="31"/>
                      </a:cubicBezTo>
                      <a:cubicBezTo>
                        <a:pt x="214" y="34"/>
                        <a:pt x="223" y="37"/>
                        <a:pt x="223" y="37"/>
                      </a:cubicBezTo>
                      <a:cubicBezTo>
                        <a:pt x="232" y="46"/>
                        <a:pt x="249" y="48"/>
                        <a:pt x="260" y="55"/>
                      </a:cubicBezTo>
                      <a:cubicBezTo>
                        <a:pt x="261" y="72"/>
                        <a:pt x="261" y="89"/>
                        <a:pt x="266" y="105"/>
                      </a:cubicBezTo>
                      <a:cubicBezTo>
                        <a:pt x="267" y="113"/>
                        <a:pt x="269" y="116"/>
                        <a:pt x="267" y="125"/>
                      </a:cubicBezTo>
                      <a:cubicBezTo>
                        <a:pt x="266" y="129"/>
                        <a:pt x="256" y="132"/>
                        <a:pt x="256" y="132"/>
                      </a:cubicBezTo>
                      <a:cubicBezTo>
                        <a:pt x="250" y="138"/>
                        <a:pt x="247" y="142"/>
                        <a:pt x="245" y="151"/>
                      </a:cubicBezTo>
                      <a:cubicBezTo>
                        <a:pt x="244" y="157"/>
                        <a:pt x="244" y="163"/>
                        <a:pt x="239" y="167"/>
                      </a:cubicBezTo>
                      <a:cubicBezTo>
                        <a:pt x="237" y="175"/>
                        <a:pt x="232" y="173"/>
                        <a:pt x="226" y="169"/>
                      </a:cubicBezTo>
                      <a:cubicBezTo>
                        <a:pt x="200" y="174"/>
                        <a:pt x="174" y="169"/>
                        <a:pt x="149" y="175"/>
                      </a:cubicBezTo>
                      <a:cubicBezTo>
                        <a:pt x="138" y="174"/>
                        <a:pt x="143" y="175"/>
                        <a:pt x="134" y="172"/>
                      </a:cubicBezTo>
                      <a:cubicBezTo>
                        <a:pt x="133" y="172"/>
                        <a:pt x="131" y="171"/>
                        <a:pt x="131" y="171"/>
                      </a:cubicBezTo>
                      <a:cubicBezTo>
                        <a:pt x="125" y="162"/>
                        <a:pt x="106" y="167"/>
                        <a:pt x="95" y="166"/>
                      </a:cubicBezTo>
                      <a:cubicBezTo>
                        <a:pt x="89" y="164"/>
                        <a:pt x="87" y="161"/>
                        <a:pt x="83" y="157"/>
                      </a:cubicBezTo>
                      <a:cubicBezTo>
                        <a:pt x="81" y="152"/>
                        <a:pt x="81" y="147"/>
                        <a:pt x="80" y="142"/>
                      </a:cubicBezTo>
                      <a:cubicBezTo>
                        <a:pt x="79" y="126"/>
                        <a:pt x="80" y="126"/>
                        <a:pt x="73" y="115"/>
                      </a:cubicBezTo>
                      <a:cubicBezTo>
                        <a:pt x="71" y="112"/>
                        <a:pt x="46" y="109"/>
                        <a:pt x="45" y="109"/>
                      </a:cubicBezTo>
                      <a:cubicBezTo>
                        <a:pt x="43" y="109"/>
                        <a:pt x="39" y="108"/>
                        <a:pt x="39" y="108"/>
                      </a:cubicBezTo>
                      <a:cubicBezTo>
                        <a:pt x="34" y="105"/>
                        <a:pt x="34" y="101"/>
                        <a:pt x="29" y="99"/>
                      </a:cubicBezTo>
                      <a:cubicBezTo>
                        <a:pt x="27" y="93"/>
                        <a:pt x="23" y="89"/>
                        <a:pt x="17" y="87"/>
                      </a:cubicBezTo>
                      <a:cubicBezTo>
                        <a:pt x="14" y="83"/>
                        <a:pt x="10" y="79"/>
                        <a:pt x="5" y="78"/>
                      </a:cubicBezTo>
                      <a:cubicBezTo>
                        <a:pt x="0" y="71"/>
                        <a:pt x="5" y="60"/>
                        <a:pt x="13" y="57"/>
                      </a:cubicBezTo>
                      <a:cubicBezTo>
                        <a:pt x="14" y="53"/>
                        <a:pt x="16" y="53"/>
                        <a:pt x="20" y="52"/>
                      </a:cubicBezTo>
                      <a:close/>
                    </a:path>
                  </a:pathLst>
                </a:custGeom>
                <a:blipFill dpi="0" rotWithShape="1">
                  <a:blip r:embed="rId15" cstate="print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  <a:effectLst>
                  <a:prstShdw prst="shdw17" dist="17961" dir="2700000">
                    <a:srgbClr val="4B6F00"/>
                  </a:prstShdw>
                </a:effectLst>
                <a:extLst/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32" name="Freeform 165"/>
                <p:cNvSpPr>
                  <a:spLocks/>
                </p:cNvSpPr>
                <p:nvPr/>
              </p:nvSpPr>
              <p:spPr bwMode="auto">
                <a:xfrm>
                  <a:off x="7097801" y="5283029"/>
                  <a:ext cx="321184" cy="270207"/>
                </a:xfrm>
                <a:custGeom>
                  <a:avLst/>
                  <a:gdLst>
                    <a:gd name="T0" fmla="*/ 0 w 144"/>
                    <a:gd name="T1" fmla="*/ 5 h 124"/>
                    <a:gd name="T2" fmla="*/ 1 w 144"/>
                    <a:gd name="T3" fmla="*/ 5 h 124"/>
                    <a:gd name="T4" fmla="*/ 3 w 144"/>
                    <a:gd name="T5" fmla="*/ 1 h 124"/>
                    <a:gd name="T6" fmla="*/ 4 w 144"/>
                    <a:gd name="T7" fmla="*/ 1 h 124"/>
                    <a:gd name="T8" fmla="*/ 6 w 144"/>
                    <a:gd name="T9" fmla="*/ 0 h 124"/>
                    <a:gd name="T10" fmla="*/ 9 w 144"/>
                    <a:gd name="T11" fmla="*/ 1 h 124"/>
                    <a:gd name="T12" fmla="*/ 10 w 144"/>
                    <a:gd name="T13" fmla="*/ 2 h 124"/>
                    <a:gd name="T14" fmla="*/ 11 w 144"/>
                    <a:gd name="T15" fmla="*/ 3 h 124"/>
                    <a:gd name="T16" fmla="*/ 12 w 144"/>
                    <a:gd name="T17" fmla="*/ 4 h 124"/>
                    <a:gd name="T18" fmla="*/ 13 w 144"/>
                    <a:gd name="T19" fmla="*/ 6 h 124"/>
                    <a:gd name="T20" fmla="*/ 15 w 144"/>
                    <a:gd name="T21" fmla="*/ 8 h 124"/>
                    <a:gd name="T22" fmla="*/ 15 w 144"/>
                    <a:gd name="T23" fmla="*/ 9 h 124"/>
                    <a:gd name="T24" fmla="*/ 12 w 144"/>
                    <a:gd name="T25" fmla="*/ 13 h 124"/>
                    <a:gd name="T26" fmla="*/ 10 w 144"/>
                    <a:gd name="T27" fmla="*/ 13 h 124"/>
                    <a:gd name="T28" fmla="*/ 9 w 144"/>
                    <a:gd name="T29" fmla="*/ 11 h 124"/>
                    <a:gd name="T30" fmla="*/ 7 w 144"/>
                    <a:gd name="T31" fmla="*/ 10 h 124"/>
                    <a:gd name="T32" fmla="*/ 4 w 144"/>
                    <a:gd name="T33" fmla="*/ 10 h 124"/>
                    <a:gd name="T34" fmla="*/ 3 w 144"/>
                    <a:gd name="T35" fmla="*/ 7 h 124"/>
                    <a:gd name="T36" fmla="*/ 1 w 144"/>
                    <a:gd name="T37" fmla="*/ 7 h 124"/>
                    <a:gd name="T38" fmla="*/ 0 w 144"/>
                    <a:gd name="T39" fmla="*/ 6 h 124"/>
                    <a:gd name="T40" fmla="*/ 0 w 144"/>
                    <a:gd name="T41" fmla="*/ 5 h 12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44"/>
                    <a:gd name="T64" fmla="*/ 0 h 124"/>
                    <a:gd name="T65" fmla="*/ 144 w 144"/>
                    <a:gd name="T66" fmla="*/ 124 h 12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44" h="124">
                      <a:moveTo>
                        <a:pt x="2" y="48"/>
                      </a:moveTo>
                      <a:cubicBezTo>
                        <a:pt x="7" y="47"/>
                        <a:pt x="10" y="47"/>
                        <a:pt x="14" y="44"/>
                      </a:cubicBezTo>
                      <a:cubicBezTo>
                        <a:pt x="17" y="36"/>
                        <a:pt x="18" y="19"/>
                        <a:pt x="26" y="16"/>
                      </a:cubicBezTo>
                      <a:cubicBezTo>
                        <a:pt x="29" y="12"/>
                        <a:pt x="38" y="9"/>
                        <a:pt x="38" y="9"/>
                      </a:cubicBezTo>
                      <a:cubicBezTo>
                        <a:pt x="42" y="3"/>
                        <a:pt x="52" y="2"/>
                        <a:pt x="59" y="0"/>
                      </a:cubicBezTo>
                      <a:cubicBezTo>
                        <a:pt x="86" y="3"/>
                        <a:pt x="76" y="1"/>
                        <a:pt x="91" y="11"/>
                      </a:cubicBezTo>
                      <a:cubicBezTo>
                        <a:pt x="92" y="15"/>
                        <a:pt x="97" y="20"/>
                        <a:pt x="100" y="23"/>
                      </a:cubicBezTo>
                      <a:cubicBezTo>
                        <a:pt x="102" y="25"/>
                        <a:pt x="106" y="29"/>
                        <a:pt x="106" y="29"/>
                      </a:cubicBezTo>
                      <a:cubicBezTo>
                        <a:pt x="107" y="33"/>
                        <a:pt x="112" y="38"/>
                        <a:pt x="115" y="41"/>
                      </a:cubicBezTo>
                      <a:cubicBezTo>
                        <a:pt x="116" y="45"/>
                        <a:pt x="123" y="55"/>
                        <a:pt x="127" y="58"/>
                      </a:cubicBezTo>
                      <a:cubicBezTo>
                        <a:pt x="130" y="63"/>
                        <a:pt x="134" y="73"/>
                        <a:pt x="139" y="76"/>
                      </a:cubicBezTo>
                      <a:cubicBezTo>
                        <a:pt x="140" y="79"/>
                        <a:pt x="142" y="86"/>
                        <a:pt x="142" y="86"/>
                      </a:cubicBezTo>
                      <a:cubicBezTo>
                        <a:pt x="141" y="121"/>
                        <a:pt x="144" y="121"/>
                        <a:pt x="111" y="123"/>
                      </a:cubicBezTo>
                      <a:cubicBezTo>
                        <a:pt x="105" y="124"/>
                        <a:pt x="100" y="124"/>
                        <a:pt x="94" y="122"/>
                      </a:cubicBezTo>
                      <a:cubicBezTo>
                        <a:pt x="91" y="118"/>
                        <a:pt x="87" y="114"/>
                        <a:pt x="83" y="111"/>
                      </a:cubicBezTo>
                      <a:cubicBezTo>
                        <a:pt x="80" y="101"/>
                        <a:pt x="74" y="96"/>
                        <a:pt x="64" y="94"/>
                      </a:cubicBezTo>
                      <a:cubicBezTo>
                        <a:pt x="54" y="95"/>
                        <a:pt x="46" y="96"/>
                        <a:pt x="35" y="94"/>
                      </a:cubicBezTo>
                      <a:cubicBezTo>
                        <a:pt x="29" y="93"/>
                        <a:pt x="29" y="74"/>
                        <a:pt x="26" y="72"/>
                      </a:cubicBezTo>
                      <a:cubicBezTo>
                        <a:pt x="21" y="69"/>
                        <a:pt x="17" y="64"/>
                        <a:pt x="11" y="62"/>
                      </a:cubicBezTo>
                      <a:cubicBezTo>
                        <a:pt x="10" y="58"/>
                        <a:pt x="8" y="58"/>
                        <a:pt x="4" y="56"/>
                      </a:cubicBezTo>
                      <a:cubicBezTo>
                        <a:pt x="2" y="53"/>
                        <a:pt x="0" y="51"/>
                        <a:pt x="2" y="48"/>
                      </a:cubicBezTo>
                      <a:close/>
                    </a:path>
                  </a:pathLst>
                </a:custGeom>
                <a:blipFill dpi="0" rotWithShape="1">
                  <a:blip r:embed="rId16" cstate="print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  <a:effectLst>
                  <a:prstShdw prst="shdw17" dist="17961" dir="2700000">
                    <a:srgbClr val="4B6F00"/>
                  </a:prstShdw>
                </a:effectLst>
                <a:extLst/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33" name="Freeform 166"/>
                <p:cNvSpPr>
                  <a:spLocks/>
                </p:cNvSpPr>
                <p:nvPr/>
              </p:nvSpPr>
              <p:spPr bwMode="auto">
                <a:xfrm>
                  <a:off x="7799371" y="5389597"/>
                  <a:ext cx="897422" cy="545075"/>
                </a:xfrm>
                <a:custGeom>
                  <a:avLst/>
                  <a:gdLst>
                    <a:gd name="T0" fmla="*/ 4 w 406"/>
                    <a:gd name="T1" fmla="*/ 5 h 251"/>
                    <a:gd name="T2" fmla="*/ 6 w 406"/>
                    <a:gd name="T3" fmla="*/ 3 h 251"/>
                    <a:gd name="T4" fmla="*/ 10 w 406"/>
                    <a:gd name="T5" fmla="*/ 2 h 251"/>
                    <a:gd name="T6" fmla="*/ 13 w 406"/>
                    <a:gd name="T7" fmla="*/ 1 h 251"/>
                    <a:gd name="T8" fmla="*/ 14 w 406"/>
                    <a:gd name="T9" fmla="*/ 1 h 251"/>
                    <a:gd name="T10" fmla="*/ 16 w 406"/>
                    <a:gd name="T11" fmla="*/ 0 h 251"/>
                    <a:gd name="T12" fmla="*/ 17 w 406"/>
                    <a:gd name="T13" fmla="*/ 0 h 251"/>
                    <a:gd name="T14" fmla="*/ 18 w 406"/>
                    <a:gd name="T15" fmla="*/ 0 h 251"/>
                    <a:gd name="T16" fmla="*/ 19 w 406"/>
                    <a:gd name="T17" fmla="*/ 2 h 251"/>
                    <a:gd name="T18" fmla="*/ 20 w 406"/>
                    <a:gd name="T19" fmla="*/ 2 h 251"/>
                    <a:gd name="T20" fmla="*/ 22 w 406"/>
                    <a:gd name="T21" fmla="*/ 2 h 251"/>
                    <a:gd name="T22" fmla="*/ 22 w 406"/>
                    <a:gd name="T23" fmla="*/ 1 h 251"/>
                    <a:gd name="T24" fmla="*/ 27 w 406"/>
                    <a:gd name="T25" fmla="*/ 3 h 251"/>
                    <a:gd name="T26" fmla="*/ 35 w 406"/>
                    <a:gd name="T27" fmla="*/ 4 h 251"/>
                    <a:gd name="T28" fmla="*/ 36 w 406"/>
                    <a:gd name="T29" fmla="*/ 4 h 251"/>
                    <a:gd name="T30" fmla="*/ 37 w 406"/>
                    <a:gd name="T31" fmla="*/ 6 h 251"/>
                    <a:gd name="T32" fmla="*/ 38 w 406"/>
                    <a:gd name="T33" fmla="*/ 6 h 251"/>
                    <a:gd name="T34" fmla="*/ 39 w 406"/>
                    <a:gd name="T35" fmla="*/ 7 h 251"/>
                    <a:gd name="T36" fmla="*/ 40 w 406"/>
                    <a:gd name="T37" fmla="*/ 8 h 251"/>
                    <a:gd name="T38" fmla="*/ 41 w 406"/>
                    <a:gd name="T39" fmla="*/ 10 h 251"/>
                    <a:gd name="T40" fmla="*/ 42 w 406"/>
                    <a:gd name="T41" fmla="*/ 11 h 251"/>
                    <a:gd name="T42" fmla="*/ 39 w 406"/>
                    <a:gd name="T43" fmla="*/ 19 h 251"/>
                    <a:gd name="T44" fmla="*/ 39 w 406"/>
                    <a:gd name="T45" fmla="*/ 19 h 251"/>
                    <a:gd name="T46" fmla="*/ 38 w 406"/>
                    <a:gd name="T47" fmla="*/ 22 h 251"/>
                    <a:gd name="T48" fmla="*/ 35 w 406"/>
                    <a:gd name="T49" fmla="*/ 25 h 251"/>
                    <a:gd name="T50" fmla="*/ 30 w 406"/>
                    <a:gd name="T51" fmla="*/ 25 h 251"/>
                    <a:gd name="T52" fmla="*/ 29 w 406"/>
                    <a:gd name="T53" fmla="*/ 25 h 251"/>
                    <a:gd name="T54" fmla="*/ 29 w 406"/>
                    <a:gd name="T55" fmla="*/ 24 h 251"/>
                    <a:gd name="T56" fmla="*/ 22 w 406"/>
                    <a:gd name="T57" fmla="*/ 22 h 251"/>
                    <a:gd name="T58" fmla="*/ 21 w 406"/>
                    <a:gd name="T59" fmla="*/ 22 h 251"/>
                    <a:gd name="T60" fmla="*/ 16 w 406"/>
                    <a:gd name="T61" fmla="*/ 22 h 251"/>
                    <a:gd name="T62" fmla="*/ 13 w 406"/>
                    <a:gd name="T63" fmla="*/ 24 h 251"/>
                    <a:gd name="T64" fmla="*/ 10 w 406"/>
                    <a:gd name="T65" fmla="*/ 23 h 251"/>
                    <a:gd name="T66" fmla="*/ 7 w 406"/>
                    <a:gd name="T67" fmla="*/ 22 h 251"/>
                    <a:gd name="T68" fmla="*/ 7 w 406"/>
                    <a:gd name="T69" fmla="*/ 21 h 251"/>
                    <a:gd name="T70" fmla="*/ 7 w 406"/>
                    <a:gd name="T71" fmla="*/ 21 h 251"/>
                    <a:gd name="T72" fmla="*/ 6 w 406"/>
                    <a:gd name="T73" fmla="*/ 21 h 251"/>
                    <a:gd name="T74" fmla="*/ 5 w 406"/>
                    <a:gd name="T75" fmla="*/ 21 h 251"/>
                    <a:gd name="T76" fmla="*/ 2 w 406"/>
                    <a:gd name="T77" fmla="*/ 19 h 251"/>
                    <a:gd name="T78" fmla="*/ 1 w 406"/>
                    <a:gd name="T79" fmla="*/ 17 h 251"/>
                    <a:gd name="T80" fmla="*/ 1 w 406"/>
                    <a:gd name="T81" fmla="*/ 15 h 251"/>
                    <a:gd name="T82" fmla="*/ 1 w 406"/>
                    <a:gd name="T83" fmla="*/ 10 h 251"/>
                    <a:gd name="T84" fmla="*/ 2 w 406"/>
                    <a:gd name="T85" fmla="*/ 8 h 251"/>
                    <a:gd name="T86" fmla="*/ 4 w 406"/>
                    <a:gd name="T87" fmla="*/ 5 h 251"/>
                    <a:gd name="T88" fmla="*/ 5 w 406"/>
                    <a:gd name="T89" fmla="*/ 5 h 251"/>
                    <a:gd name="T90" fmla="*/ 5 w 406"/>
                    <a:gd name="T91" fmla="*/ 4 h 251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406"/>
                    <a:gd name="T139" fmla="*/ 0 h 251"/>
                    <a:gd name="T140" fmla="*/ 406 w 406"/>
                    <a:gd name="T141" fmla="*/ 251 h 251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406" h="251">
                      <a:moveTo>
                        <a:pt x="38" y="48"/>
                      </a:moveTo>
                      <a:cubicBezTo>
                        <a:pt x="45" y="46"/>
                        <a:pt x="49" y="38"/>
                        <a:pt x="56" y="35"/>
                      </a:cubicBezTo>
                      <a:cubicBezTo>
                        <a:pt x="70" y="29"/>
                        <a:pt x="86" y="25"/>
                        <a:pt x="101" y="21"/>
                      </a:cubicBezTo>
                      <a:cubicBezTo>
                        <a:pt x="107" y="17"/>
                        <a:pt x="117" y="15"/>
                        <a:pt x="124" y="13"/>
                      </a:cubicBezTo>
                      <a:cubicBezTo>
                        <a:pt x="128" y="12"/>
                        <a:pt x="136" y="10"/>
                        <a:pt x="136" y="10"/>
                      </a:cubicBezTo>
                      <a:cubicBezTo>
                        <a:pt x="140" y="6"/>
                        <a:pt x="151" y="2"/>
                        <a:pt x="157" y="0"/>
                      </a:cubicBezTo>
                      <a:cubicBezTo>
                        <a:pt x="161" y="0"/>
                        <a:pt x="165" y="0"/>
                        <a:pt x="169" y="1"/>
                      </a:cubicBezTo>
                      <a:cubicBezTo>
                        <a:pt x="172" y="2"/>
                        <a:pt x="178" y="7"/>
                        <a:pt x="178" y="7"/>
                      </a:cubicBezTo>
                      <a:cubicBezTo>
                        <a:pt x="180" y="13"/>
                        <a:pt x="180" y="15"/>
                        <a:pt x="185" y="18"/>
                      </a:cubicBezTo>
                      <a:cubicBezTo>
                        <a:pt x="186" y="22"/>
                        <a:pt x="196" y="24"/>
                        <a:pt x="196" y="24"/>
                      </a:cubicBezTo>
                      <a:cubicBezTo>
                        <a:pt x="207" y="23"/>
                        <a:pt x="203" y="23"/>
                        <a:pt x="209" y="19"/>
                      </a:cubicBezTo>
                      <a:cubicBezTo>
                        <a:pt x="212" y="17"/>
                        <a:pt x="221" y="15"/>
                        <a:pt x="221" y="15"/>
                      </a:cubicBezTo>
                      <a:cubicBezTo>
                        <a:pt x="237" y="16"/>
                        <a:pt x="252" y="22"/>
                        <a:pt x="268" y="25"/>
                      </a:cubicBezTo>
                      <a:cubicBezTo>
                        <a:pt x="289" y="35"/>
                        <a:pt x="316" y="33"/>
                        <a:pt x="338" y="37"/>
                      </a:cubicBezTo>
                      <a:cubicBezTo>
                        <a:pt x="345" y="42"/>
                        <a:pt x="342" y="40"/>
                        <a:pt x="347" y="42"/>
                      </a:cubicBezTo>
                      <a:cubicBezTo>
                        <a:pt x="350" y="46"/>
                        <a:pt x="356" y="51"/>
                        <a:pt x="361" y="54"/>
                      </a:cubicBezTo>
                      <a:cubicBezTo>
                        <a:pt x="362" y="58"/>
                        <a:pt x="367" y="60"/>
                        <a:pt x="371" y="61"/>
                      </a:cubicBezTo>
                      <a:cubicBezTo>
                        <a:pt x="373" y="65"/>
                        <a:pt x="378" y="68"/>
                        <a:pt x="382" y="71"/>
                      </a:cubicBezTo>
                      <a:cubicBezTo>
                        <a:pt x="383" y="76"/>
                        <a:pt x="387" y="80"/>
                        <a:pt x="391" y="84"/>
                      </a:cubicBezTo>
                      <a:cubicBezTo>
                        <a:pt x="392" y="87"/>
                        <a:pt x="398" y="94"/>
                        <a:pt x="401" y="96"/>
                      </a:cubicBezTo>
                      <a:cubicBezTo>
                        <a:pt x="402" y="101"/>
                        <a:pt x="403" y="105"/>
                        <a:pt x="406" y="109"/>
                      </a:cubicBezTo>
                      <a:cubicBezTo>
                        <a:pt x="401" y="130"/>
                        <a:pt x="402" y="166"/>
                        <a:pt x="385" y="183"/>
                      </a:cubicBezTo>
                      <a:cubicBezTo>
                        <a:pt x="384" y="186"/>
                        <a:pt x="380" y="192"/>
                        <a:pt x="380" y="192"/>
                      </a:cubicBezTo>
                      <a:cubicBezTo>
                        <a:pt x="379" y="203"/>
                        <a:pt x="379" y="211"/>
                        <a:pt x="376" y="221"/>
                      </a:cubicBezTo>
                      <a:cubicBezTo>
                        <a:pt x="373" y="251"/>
                        <a:pt x="369" y="245"/>
                        <a:pt x="337" y="246"/>
                      </a:cubicBezTo>
                      <a:cubicBezTo>
                        <a:pt x="320" y="248"/>
                        <a:pt x="319" y="249"/>
                        <a:pt x="298" y="247"/>
                      </a:cubicBezTo>
                      <a:cubicBezTo>
                        <a:pt x="295" y="246"/>
                        <a:pt x="289" y="244"/>
                        <a:pt x="289" y="244"/>
                      </a:cubicBezTo>
                      <a:cubicBezTo>
                        <a:pt x="288" y="240"/>
                        <a:pt x="282" y="235"/>
                        <a:pt x="278" y="233"/>
                      </a:cubicBezTo>
                      <a:cubicBezTo>
                        <a:pt x="268" y="214"/>
                        <a:pt x="225" y="220"/>
                        <a:pt x="215" y="220"/>
                      </a:cubicBezTo>
                      <a:cubicBezTo>
                        <a:pt x="211" y="219"/>
                        <a:pt x="203" y="214"/>
                        <a:pt x="203" y="214"/>
                      </a:cubicBezTo>
                      <a:cubicBezTo>
                        <a:pt x="188" y="215"/>
                        <a:pt x="175" y="219"/>
                        <a:pt x="160" y="220"/>
                      </a:cubicBezTo>
                      <a:cubicBezTo>
                        <a:pt x="148" y="223"/>
                        <a:pt x="135" y="230"/>
                        <a:pt x="125" y="237"/>
                      </a:cubicBezTo>
                      <a:cubicBezTo>
                        <a:pt x="117" y="236"/>
                        <a:pt x="111" y="233"/>
                        <a:pt x="103" y="231"/>
                      </a:cubicBezTo>
                      <a:cubicBezTo>
                        <a:pt x="99" y="228"/>
                        <a:pt x="79" y="221"/>
                        <a:pt x="73" y="219"/>
                      </a:cubicBezTo>
                      <a:cubicBezTo>
                        <a:pt x="71" y="215"/>
                        <a:pt x="69" y="215"/>
                        <a:pt x="65" y="213"/>
                      </a:cubicBezTo>
                      <a:cubicBezTo>
                        <a:pt x="65" y="212"/>
                        <a:pt x="65" y="211"/>
                        <a:pt x="64" y="210"/>
                      </a:cubicBezTo>
                      <a:cubicBezTo>
                        <a:pt x="61" y="208"/>
                        <a:pt x="56" y="209"/>
                        <a:pt x="53" y="207"/>
                      </a:cubicBezTo>
                      <a:cubicBezTo>
                        <a:pt x="49" y="205"/>
                        <a:pt x="48" y="202"/>
                        <a:pt x="44" y="201"/>
                      </a:cubicBezTo>
                      <a:cubicBezTo>
                        <a:pt x="38" y="195"/>
                        <a:pt x="28" y="186"/>
                        <a:pt x="20" y="183"/>
                      </a:cubicBezTo>
                      <a:cubicBezTo>
                        <a:pt x="19" y="179"/>
                        <a:pt x="16" y="175"/>
                        <a:pt x="14" y="171"/>
                      </a:cubicBezTo>
                      <a:cubicBezTo>
                        <a:pt x="13" y="161"/>
                        <a:pt x="12" y="154"/>
                        <a:pt x="8" y="145"/>
                      </a:cubicBezTo>
                      <a:cubicBezTo>
                        <a:pt x="6" y="128"/>
                        <a:pt x="0" y="107"/>
                        <a:pt x="13" y="94"/>
                      </a:cubicBezTo>
                      <a:cubicBezTo>
                        <a:pt x="15" y="89"/>
                        <a:pt x="18" y="85"/>
                        <a:pt x="22" y="82"/>
                      </a:cubicBezTo>
                      <a:cubicBezTo>
                        <a:pt x="23" y="78"/>
                        <a:pt x="35" y="50"/>
                        <a:pt x="38" y="49"/>
                      </a:cubicBezTo>
                      <a:cubicBezTo>
                        <a:pt x="45" y="47"/>
                        <a:pt x="42" y="48"/>
                        <a:pt x="47" y="45"/>
                      </a:cubicBezTo>
                      <a:cubicBezTo>
                        <a:pt x="48" y="42"/>
                        <a:pt x="47" y="42"/>
                        <a:pt x="49" y="42"/>
                      </a:cubicBezTo>
                    </a:path>
                  </a:pathLst>
                </a:custGeom>
                <a:blipFill dpi="0" rotWithShape="1">
                  <a:blip r:embed="rId17" cstate="print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  <a:effectLst>
                  <a:prstShdw prst="shdw17" dist="17961" dir="2700000">
                    <a:srgbClr val="4B6F00"/>
                  </a:prstShdw>
                </a:effectLst>
                <a:extLst/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34" name="Freeform 167"/>
                <p:cNvSpPr>
                  <a:spLocks/>
                </p:cNvSpPr>
                <p:nvPr/>
              </p:nvSpPr>
              <p:spPr bwMode="auto">
                <a:xfrm>
                  <a:off x="6590692" y="5539231"/>
                  <a:ext cx="1497275" cy="661544"/>
                </a:xfrm>
                <a:custGeom>
                  <a:avLst/>
                  <a:gdLst>
                    <a:gd name="T0" fmla="*/ 2 w 678"/>
                    <a:gd name="T1" fmla="*/ 1 h 303"/>
                    <a:gd name="T2" fmla="*/ 12 w 678"/>
                    <a:gd name="T3" fmla="*/ 5 h 303"/>
                    <a:gd name="T4" fmla="*/ 22 w 678"/>
                    <a:gd name="T5" fmla="*/ 7 h 303"/>
                    <a:gd name="T6" fmla="*/ 28 w 678"/>
                    <a:gd name="T7" fmla="*/ 9 h 303"/>
                    <a:gd name="T8" fmla="*/ 29 w 678"/>
                    <a:gd name="T9" fmla="*/ 11 h 303"/>
                    <a:gd name="T10" fmla="*/ 35 w 678"/>
                    <a:gd name="T11" fmla="*/ 11 h 303"/>
                    <a:gd name="T12" fmla="*/ 39 w 678"/>
                    <a:gd name="T13" fmla="*/ 13 h 303"/>
                    <a:gd name="T14" fmla="*/ 41 w 678"/>
                    <a:gd name="T15" fmla="*/ 14 h 303"/>
                    <a:gd name="T16" fmla="*/ 43 w 678"/>
                    <a:gd name="T17" fmla="*/ 15 h 303"/>
                    <a:gd name="T18" fmla="*/ 46 w 678"/>
                    <a:gd name="T19" fmla="*/ 16 h 303"/>
                    <a:gd name="T20" fmla="*/ 47 w 678"/>
                    <a:gd name="T21" fmla="*/ 18 h 303"/>
                    <a:gd name="T22" fmla="*/ 54 w 678"/>
                    <a:gd name="T23" fmla="*/ 21 h 303"/>
                    <a:gd name="T24" fmla="*/ 57 w 678"/>
                    <a:gd name="T25" fmla="*/ 22 h 303"/>
                    <a:gd name="T26" fmla="*/ 64 w 678"/>
                    <a:gd name="T27" fmla="*/ 25 h 303"/>
                    <a:gd name="T28" fmla="*/ 67 w 678"/>
                    <a:gd name="T29" fmla="*/ 26 h 303"/>
                    <a:gd name="T30" fmla="*/ 69 w 678"/>
                    <a:gd name="T31" fmla="*/ 28 h 303"/>
                    <a:gd name="T32" fmla="*/ 66 w 678"/>
                    <a:gd name="T33" fmla="*/ 30 h 303"/>
                    <a:gd name="T34" fmla="*/ 60 w 678"/>
                    <a:gd name="T35" fmla="*/ 31 h 303"/>
                    <a:gd name="T36" fmla="*/ 57 w 678"/>
                    <a:gd name="T37" fmla="*/ 30 h 303"/>
                    <a:gd name="T38" fmla="*/ 54 w 678"/>
                    <a:gd name="T39" fmla="*/ 28 h 303"/>
                    <a:gd name="T40" fmla="*/ 51 w 678"/>
                    <a:gd name="T41" fmla="*/ 27 h 303"/>
                    <a:gd name="T42" fmla="*/ 50 w 678"/>
                    <a:gd name="T43" fmla="*/ 26 h 303"/>
                    <a:gd name="T44" fmla="*/ 46 w 678"/>
                    <a:gd name="T45" fmla="*/ 24 h 303"/>
                    <a:gd name="T46" fmla="*/ 40 w 678"/>
                    <a:gd name="T47" fmla="*/ 22 h 303"/>
                    <a:gd name="T48" fmla="*/ 32 w 678"/>
                    <a:gd name="T49" fmla="*/ 21 h 303"/>
                    <a:gd name="T50" fmla="*/ 29 w 678"/>
                    <a:gd name="T51" fmla="*/ 19 h 303"/>
                    <a:gd name="T52" fmla="*/ 26 w 678"/>
                    <a:gd name="T53" fmla="*/ 18 h 303"/>
                    <a:gd name="T54" fmla="*/ 17 w 678"/>
                    <a:gd name="T55" fmla="*/ 15 h 303"/>
                    <a:gd name="T56" fmla="*/ 15 w 678"/>
                    <a:gd name="T57" fmla="*/ 14 h 303"/>
                    <a:gd name="T58" fmla="*/ 10 w 678"/>
                    <a:gd name="T59" fmla="*/ 10 h 303"/>
                    <a:gd name="T60" fmla="*/ 7 w 678"/>
                    <a:gd name="T61" fmla="*/ 8 h 303"/>
                    <a:gd name="T62" fmla="*/ 5 w 678"/>
                    <a:gd name="T63" fmla="*/ 7 h 303"/>
                    <a:gd name="T64" fmla="*/ 2 w 678"/>
                    <a:gd name="T65" fmla="*/ 4 h 303"/>
                    <a:gd name="T66" fmla="*/ 0 w 678"/>
                    <a:gd name="T67" fmla="*/ 1 h 303"/>
                    <a:gd name="T68" fmla="*/ 0 w 678"/>
                    <a:gd name="T69" fmla="*/ 0 h 303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678"/>
                    <a:gd name="T106" fmla="*/ 0 h 303"/>
                    <a:gd name="T107" fmla="*/ 678 w 678"/>
                    <a:gd name="T108" fmla="*/ 303 h 303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678" h="303">
                      <a:moveTo>
                        <a:pt x="4" y="0"/>
                      </a:moveTo>
                      <a:cubicBezTo>
                        <a:pt x="18" y="1"/>
                        <a:pt x="12" y="2"/>
                        <a:pt x="21" y="8"/>
                      </a:cubicBezTo>
                      <a:cubicBezTo>
                        <a:pt x="25" y="20"/>
                        <a:pt x="33" y="27"/>
                        <a:pt x="45" y="30"/>
                      </a:cubicBezTo>
                      <a:cubicBezTo>
                        <a:pt x="72" y="29"/>
                        <a:pt x="92" y="39"/>
                        <a:pt x="117" y="45"/>
                      </a:cubicBezTo>
                      <a:cubicBezTo>
                        <a:pt x="136" y="58"/>
                        <a:pt x="163" y="60"/>
                        <a:pt x="185" y="66"/>
                      </a:cubicBezTo>
                      <a:cubicBezTo>
                        <a:pt x="196" y="69"/>
                        <a:pt x="207" y="73"/>
                        <a:pt x="218" y="75"/>
                      </a:cubicBezTo>
                      <a:cubicBezTo>
                        <a:pt x="230" y="81"/>
                        <a:pt x="248" y="83"/>
                        <a:pt x="261" y="84"/>
                      </a:cubicBezTo>
                      <a:cubicBezTo>
                        <a:pt x="269" y="87"/>
                        <a:pt x="265" y="88"/>
                        <a:pt x="272" y="91"/>
                      </a:cubicBezTo>
                      <a:cubicBezTo>
                        <a:pt x="274" y="94"/>
                        <a:pt x="281" y="99"/>
                        <a:pt x="281" y="99"/>
                      </a:cubicBezTo>
                      <a:cubicBezTo>
                        <a:pt x="282" y="103"/>
                        <a:pt x="284" y="103"/>
                        <a:pt x="288" y="105"/>
                      </a:cubicBezTo>
                      <a:cubicBezTo>
                        <a:pt x="291" y="109"/>
                        <a:pt x="299" y="113"/>
                        <a:pt x="299" y="113"/>
                      </a:cubicBezTo>
                      <a:cubicBezTo>
                        <a:pt x="313" y="111"/>
                        <a:pt x="328" y="112"/>
                        <a:pt x="342" y="109"/>
                      </a:cubicBezTo>
                      <a:cubicBezTo>
                        <a:pt x="352" y="110"/>
                        <a:pt x="355" y="111"/>
                        <a:pt x="363" y="116"/>
                      </a:cubicBezTo>
                      <a:cubicBezTo>
                        <a:pt x="366" y="120"/>
                        <a:pt x="376" y="126"/>
                        <a:pt x="380" y="127"/>
                      </a:cubicBezTo>
                      <a:cubicBezTo>
                        <a:pt x="382" y="128"/>
                        <a:pt x="386" y="129"/>
                        <a:pt x="386" y="129"/>
                      </a:cubicBezTo>
                      <a:cubicBezTo>
                        <a:pt x="388" y="133"/>
                        <a:pt x="398" y="135"/>
                        <a:pt x="398" y="135"/>
                      </a:cubicBezTo>
                      <a:cubicBezTo>
                        <a:pt x="402" y="139"/>
                        <a:pt x="408" y="141"/>
                        <a:pt x="413" y="143"/>
                      </a:cubicBezTo>
                      <a:cubicBezTo>
                        <a:pt x="416" y="144"/>
                        <a:pt x="422" y="146"/>
                        <a:pt x="422" y="146"/>
                      </a:cubicBezTo>
                      <a:cubicBezTo>
                        <a:pt x="425" y="151"/>
                        <a:pt x="439" y="154"/>
                        <a:pt x="444" y="157"/>
                      </a:cubicBezTo>
                      <a:cubicBezTo>
                        <a:pt x="446" y="158"/>
                        <a:pt x="450" y="159"/>
                        <a:pt x="450" y="159"/>
                      </a:cubicBezTo>
                      <a:cubicBezTo>
                        <a:pt x="452" y="162"/>
                        <a:pt x="455" y="167"/>
                        <a:pt x="459" y="168"/>
                      </a:cubicBezTo>
                      <a:cubicBezTo>
                        <a:pt x="460" y="172"/>
                        <a:pt x="462" y="174"/>
                        <a:pt x="465" y="176"/>
                      </a:cubicBezTo>
                      <a:cubicBezTo>
                        <a:pt x="467" y="183"/>
                        <a:pt x="465" y="181"/>
                        <a:pt x="470" y="183"/>
                      </a:cubicBezTo>
                      <a:cubicBezTo>
                        <a:pt x="476" y="202"/>
                        <a:pt x="508" y="204"/>
                        <a:pt x="524" y="207"/>
                      </a:cubicBezTo>
                      <a:cubicBezTo>
                        <a:pt x="531" y="211"/>
                        <a:pt x="540" y="211"/>
                        <a:pt x="548" y="213"/>
                      </a:cubicBezTo>
                      <a:cubicBezTo>
                        <a:pt x="553" y="217"/>
                        <a:pt x="555" y="217"/>
                        <a:pt x="561" y="219"/>
                      </a:cubicBezTo>
                      <a:cubicBezTo>
                        <a:pt x="570" y="225"/>
                        <a:pt x="583" y="227"/>
                        <a:pt x="594" y="231"/>
                      </a:cubicBezTo>
                      <a:cubicBezTo>
                        <a:pt x="603" y="234"/>
                        <a:pt x="611" y="239"/>
                        <a:pt x="620" y="242"/>
                      </a:cubicBezTo>
                      <a:cubicBezTo>
                        <a:pt x="625" y="247"/>
                        <a:pt x="632" y="248"/>
                        <a:pt x="638" y="249"/>
                      </a:cubicBezTo>
                      <a:cubicBezTo>
                        <a:pt x="643" y="252"/>
                        <a:pt x="650" y="254"/>
                        <a:pt x="656" y="257"/>
                      </a:cubicBezTo>
                      <a:cubicBezTo>
                        <a:pt x="659" y="258"/>
                        <a:pt x="665" y="260"/>
                        <a:pt x="665" y="260"/>
                      </a:cubicBezTo>
                      <a:cubicBezTo>
                        <a:pt x="669" y="264"/>
                        <a:pt x="670" y="268"/>
                        <a:pt x="674" y="271"/>
                      </a:cubicBezTo>
                      <a:cubicBezTo>
                        <a:pt x="678" y="286"/>
                        <a:pt x="677" y="287"/>
                        <a:pt x="659" y="288"/>
                      </a:cubicBezTo>
                      <a:cubicBezTo>
                        <a:pt x="654" y="290"/>
                        <a:pt x="649" y="290"/>
                        <a:pt x="644" y="291"/>
                      </a:cubicBezTo>
                      <a:cubicBezTo>
                        <a:pt x="632" y="297"/>
                        <a:pt x="604" y="297"/>
                        <a:pt x="604" y="297"/>
                      </a:cubicBezTo>
                      <a:cubicBezTo>
                        <a:pt x="598" y="300"/>
                        <a:pt x="591" y="301"/>
                        <a:pt x="584" y="303"/>
                      </a:cubicBezTo>
                      <a:cubicBezTo>
                        <a:pt x="578" y="302"/>
                        <a:pt x="566" y="300"/>
                        <a:pt x="566" y="300"/>
                      </a:cubicBezTo>
                      <a:cubicBezTo>
                        <a:pt x="564" y="297"/>
                        <a:pt x="562" y="295"/>
                        <a:pt x="558" y="294"/>
                      </a:cubicBezTo>
                      <a:cubicBezTo>
                        <a:pt x="556" y="290"/>
                        <a:pt x="553" y="289"/>
                        <a:pt x="549" y="287"/>
                      </a:cubicBezTo>
                      <a:cubicBezTo>
                        <a:pt x="547" y="282"/>
                        <a:pt x="539" y="278"/>
                        <a:pt x="533" y="276"/>
                      </a:cubicBezTo>
                      <a:cubicBezTo>
                        <a:pt x="530" y="273"/>
                        <a:pt x="521" y="270"/>
                        <a:pt x="521" y="270"/>
                      </a:cubicBezTo>
                      <a:cubicBezTo>
                        <a:pt x="518" y="265"/>
                        <a:pt x="504" y="261"/>
                        <a:pt x="498" y="259"/>
                      </a:cubicBezTo>
                      <a:cubicBezTo>
                        <a:pt x="498" y="259"/>
                        <a:pt x="491" y="254"/>
                        <a:pt x="489" y="253"/>
                      </a:cubicBezTo>
                      <a:cubicBezTo>
                        <a:pt x="487" y="252"/>
                        <a:pt x="483" y="251"/>
                        <a:pt x="483" y="251"/>
                      </a:cubicBezTo>
                      <a:cubicBezTo>
                        <a:pt x="480" y="248"/>
                        <a:pt x="471" y="245"/>
                        <a:pt x="471" y="245"/>
                      </a:cubicBezTo>
                      <a:cubicBezTo>
                        <a:pt x="466" y="240"/>
                        <a:pt x="459" y="237"/>
                        <a:pt x="453" y="233"/>
                      </a:cubicBezTo>
                      <a:cubicBezTo>
                        <a:pt x="451" y="228"/>
                        <a:pt x="447" y="229"/>
                        <a:pt x="442" y="227"/>
                      </a:cubicBezTo>
                      <a:cubicBezTo>
                        <a:pt x="425" y="221"/>
                        <a:pt x="412" y="217"/>
                        <a:pt x="393" y="215"/>
                      </a:cubicBezTo>
                      <a:cubicBezTo>
                        <a:pt x="384" y="212"/>
                        <a:pt x="374" y="210"/>
                        <a:pt x="365" y="209"/>
                      </a:cubicBezTo>
                      <a:cubicBezTo>
                        <a:pt x="349" y="203"/>
                        <a:pt x="331" y="202"/>
                        <a:pt x="315" y="198"/>
                      </a:cubicBezTo>
                      <a:cubicBezTo>
                        <a:pt x="308" y="196"/>
                        <a:pt x="303" y="191"/>
                        <a:pt x="297" y="189"/>
                      </a:cubicBezTo>
                      <a:cubicBezTo>
                        <a:pt x="294" y="188"/>
                        <a:pt x="288" y="186"/>
                        <a:pt x="288" y="186"/>
                      </a:cubicBezTo>
                      <a:cubicBezTo>
                        <a:pt x="283" y="181"/>
                        <a:pt x="276" y="180"/>
                        <a:pt x="269" y="179"/>
                      </a:cubicBezTo>
                      <a:cubicBezTo>
                        <a:pt x="264" y="176"/>
                        <a:pt x="257" y="175"/>
                        <a:pt x="251" y="173"/>
                      </a:cubicBezTo>
                      <a:cubicBezTo>
                        <a:pt x="240" y="169"/>
                        <a:pt x="232" y="164"/>
                        <a:pt x="221" y="161"/>
                      </a:cubicBezTo>
                      <a:cubicBezTo>
                        <a:pt x="207" y="152"/>
                        <a:pt x="187" y="148"/>
                        <a:pt x="171" y="143"/>
                      </a:cubicBezTo>
                      <a:cubicBezTo>
                        <a:pt x="166" y="141"/>
                        <a:pt x="161" y="138"/>
                        <a:pt x="156" y="135"/>
                      </a:cubicBezTo>
                      <a:cubicBezTo>
                        <a:pt x="153" y="133"/>
                        <a:pt x="147" y="131"/>
                        <a:pt x="147" y="131"/>
                      </a:cubicBezTo>
                      <a:cubicBezTo>
                        <a:pt x="143" y="127"/>
                        <a:pt x="120" y="115"/>
                        <a:pt x="114" y="113"/>
                      </a:cubicBezTo>
                      <a:cubicBezTo>
                        <a:pt x="111" y="109"/>
                        <a:pt x="106" y="104"/>
                        <a:pt x="101" y="102"/>
                      </a:cubicBezTo>
                      <a:cubicBezTo>
                        <a:pt x="98" y="98"/>
                        <a:pt x="89" y="91"/>
                        <a:pt x="84" y="89"/>
                      </a:cubicBezTo>
                      <a:cubicBezTo>
                        <a:pt x="81" y="85"/>
                        <a:pt x="76" y="81"/>
                        <a:pt x="72" y="80"/>
                      </a:cubicBezTo>
                      <a:cubicBezTo>
                        <a:pt x="68" y="76"/>
                        <a:pt x="60" y="71"/>
                        <a:pt x="60" y="71"/>
                      </a:cubicBezTo>
                      <a:cubicBezTo>
                        <a:pt x="57" y="67"/>
                        <a:pt x="52" y="63"/>
                        <a:pt x="48" y="61"/>
                      </a:cubicBezTo>
                      <a:cubicBezTo>
                        <a:pt x="45" y="57"/>
                        <a:pt x="41" y="51"/>
                        <a:pt x="36" y="49"/>
                      </a:cubicBezTo>
                      <a:cubicBezTo>
                        <a:pt x="34" y="44"/>
                        <a:pt x="29" y="39"/>
                        <a:pt x="24" y="37"/>
                      </a:cubicBezTo>
                      <a:cubicBezTo>
                        <a:pt x="21" y="33"/>
                        <a:pt x="16" y="27"/>
                        <a:pt x="12" y="24"/>
                      </a:cubicBezTo>
                      <a:cubicBezTo>
                        <a:pt x="11" y="20"/>
                        <a:pt x="9" y="15"/>
                        <a:pt x="5" y="14"/>
                      </a:cubicBezTo>
                      <a:cubicBezTo>
                        <a:pt x="3" y="7"/>
                        <a:pt x="5" y="9"/>
                        <a:pt x="0" y="6"/>
                      </a:cubicBezTo>
                      <a:cubicBezTo>
                        <a:pt x="1" y="5"/>
                        <a:pt x="3" y="0"/>
                        <a:pt x="4" y="0"/>
                      </a:cubicBezTo>
                      <a:close/>
                    </a:path>
                  </a:pathLst>
                </a:custGeom>
                <a:blipFill dpi="0" rotWithShape="1">
                  <a:blip r:embed="rId18" cstate="print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  <a:effectLst>
                  <a:prstShdw prst="shdw17" dist="17961" dir="2700000">
                    <a:srgbClr val="4B6F00"/>
                  </a:prstShdw>
                </a:effectLst>
                <a:extLst/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35" name="Freeform 168"/>
                <p:cNvSpPr>
                  <a:spLocks/>
                </p:cNvSpPr>
                <p:nvPr/>
              </p:nvSpPr>
              <p:spPr bwMode="auto">
                <a:xfrm>
                  <a:off x="6372941" y="5974269"/>
                  <a:ext cx="1350854" cy="563710"/>
                </a:xfrm>
                <a:custGeom>
                  <a:avLst/>
                  <a:gdLst>
                    <a:gd name="T0" fmla="*/ 1 w 611"/>
                    <a:gd name="T1" fmla="*/ 7 h 259"/>
                    <a:gd name="T2" fmla="*/ 2 w 611"/>
                    <a:gd name="T3" fmla="*/ 5 h 259"/>
                    <a:gd name="T4" fmla="*/ 3 w 611"/>
                    <a:gd name="T5" fmla="*/ 3 h 259"/>
                    <a:gd name="T6" fmla="*/ 5 w 611"/>
                    <a:gd name="T7" fmla="*/ 2 h 259"/>
                    <a:gd name="T8" fmla="*/ 7 w 611"/>
                    <a:gd name="T9" fmla="*/ 1 h 259"/>
                    <a:gd name="T10" fmla="*/ 8 w 611"/>
                    <a:gd name="T11" fmla="*/ 0 h 259"/>
                    <a:gd name="T12" fmla="*/ 14 w 611"/>
                    <a:gd name="T13" fmla="*/ 0 h 259"/>
                    <a:gd name="T14" fmla="*/ 15 w 611"/>
                    <a:gd name="T15" fmla="*/ 0 h 259"/>
                    <a:gd name="T16" fmla="*/ 17 w 611"/>
                    <a:gd name="T17" fmla="*/ 0 h 259"/>
                    <a:gd name="T18" fmla="*/ 18 w 611"/>
                    <a:gd name="T19" fmla="*/ 1 h 259"/>
                    <a:gd name="T20" fmla="*/ 22 w 611"/>
                    <a:gd name="T21" fmla="*/ 1 h 259"/>
                    <a:gd name="T22" fmla="*/ 24 w 611"/>
                    <a:gd name="T23" fmla="*/ 2 h 259"/>
                    <a:gd name="T24" fmla="*/ 24 w 611"/>
                    <a:gd name="T25" fmla="*/ 3 h 259"/>
                    <a:gd name="T26" fmla="*/ 25 w 611"/>
                    <a:gd name="T27" fmla="*/ 3 h 259"/>
                    <a:gd name="T28" fmla="*/ 25 w 611"/>
                    <a:gd name="T29" fmla="*/ 3 h 259"/>
                    <a:gd name="T30" fmla="*/ 27 w 611"/>
                    <a:gd name="T31" fmla="*/ 4 h 259"/>
                    <a:gd name="T32" fmla="*/ 28 w 611"/>
                    <a:gd name="T33" fmla="*/ 7 h 259"/>
                    <a:gd name="T34" fmla="*/ 29 w 611"/>
                    <a:gd name="T35" fmla="*/ 7 h 259"/>
                    <a:gd name="T36" fmla="*/ 33 w 611"/>
                    <a:gd name="T37" fmla="*/ 8 h 259"/>
                    <a:gd name="T38" fmla="*/ 36 w 611"/>
                    <a:gd name="T39" fmla="*/ 9 h 259"/>
                    <a:gd name="T40" fmla="*/ 37 w 611"/>
                    <a:gd name="T41" fmla="*/ 10 h 259"/>
                    <a:gd name="T42" fmla="*/ 38 w 611"/>
                    <a:gd name="T43" fmla="*/ 10 h 259"/>
                    <a:gd name="T44" fmla="*/ 41 w 611"/>
                    <a:gd name="T45" fmla="*/ 11 h 259"/>
                    <a:gd name="T46" fmla="*/ 42 w 611"/>
                    <a:gd name="T47" fmla="*/ 12 h 259"/>
                    <a:gd name="T48" fmla="*/ 45 w 611"/>
                    <a:gd name="T49" fmla="*/ 13 h 259"/>
                    <a:gd name="T50" fmla="*/ 47 w 611"/>
                    <a:gd name="T51" fmla="*/ 14 h 259"/>
                    <a:gd name="T52" fmla="*/ 48 w 611"/>
                    <a:gd name="T53" fmla="*/ 15 h 259"/>
                    <a:gd name="T54" fmla="*/ 49 w 611"/>
                    <a:gd name="T55" fmla="*/ 15 h 259"/>
                    <a:gd name="T56" fmla="*/ 56 w 611"/>
                    <a:gd name="T57" fmla="*/ 17 h 259"/>
                    <a:gd name="T58" fmla="*/ 59 w 611"/>
                    <a:gd name="T59" fmla="*/ 18 h 259"/>
                    <a:gd name="T60" fmla="*/ 62 w 611"/>
                    <a:gd name="T61" fmla="*/ 20 h 259"/>
                    <a:gd name="T62" fmla="*/ 63 w 611"/>
                    <a:gd name="T63" fmla="*/ 21 h 259"/>
                    <a:gd name="T64" fmla="*/ 62 w 611"/>
                    <a:gd name="T65" fmla="*/ 21 h 259"/>
                    <a:gd name="T66" fmla="*/ 61 w 611"/>
                    <a:gd name="T67" fmla="*/ 22 h 259"/>
                    <a:gd name="T68" fmla="*/ 60 w 611"/>
                    <a:gd name="T69" fmla="*/ 22 h 259"/>
                    <a:gd name="T70" fmla="*/ 59 w 611"/>
                    <a:gd name="T71" fmla="*/ 22 h 259"/>
                    <a:gd name="T72" fmla="*/ 55 w 611"/>
                    <a:gd name="T73" fmla="*/ 23 h 259"/>
                    <a:gd name="T74" fmla="*/ 48 w 611"/>
                    <a:gd name="T75" fmla="*/ 22 h 259"/>
                    <a:gd name="T76" fmla="*/ 44 w 611"/>
                    <a:gd name="T77" fmla="*/ 23 h 259"/>
                    <a:gd name="T78" fmla="*/ 39 w 611"/>
                    <a:gd name="T79" fmla="*/ 25 h 259"/>
                    <a:gd name="T80" fmla="*/ 36 w 611"/>
                    <a:gd name="T81" fmla="*/ 27 h 259"/>
                    <a:gd name="T82" fmla="*/ 34 w 611"/>
                    <a:gd name="T83" fmla="*/ 23 h 259"/>
                    <a:gd name="T84" fmla="*/ 33 w 611"/>
                    <a:gd name="T85" fmla="*/ 23 h 259"/>
                    <a:gd name="T86" fmla="*/ 33 w 611"/>
                    <a:gd name="T87" fmla="*/ 22 h 259"/>
                    <a:gd name="T88" fmla="*/ 32 w 611"/>
                    <a:gd name="T89" fmla="*/ 21 h 259"/>
                    <a:gd name="T90" fmla="*/ 22 w 611"/>
                    <a:gd name="T91" fmla="*/ 21 h 259"/>
                    <a:gd name="T92" fmla="*/ 21 w 611"/>
                    <a:gd name="T93" fmla="*/ 21 h 259"/>
                    <a:gd name="T94" fmla="*/ 18 w 611"/>
                    <a:gd name="T95" fmla="*/ 20 h 259"/>
                    <a:gd name="T96" fmla="*/ 17 w 611"/>
                    <a:gd name="T97" fmla="*/ 19 h 259"/>
                    <a:gd name="T98" fmla="*/ 16 w 611"/>
                    <a:gd name="T99" fmla="*/ 19 h 259"/>
                    <a:gd name="T100" fmla="*/ 15 w 611"/>
                    <a:gd name="T101" fmla="*/ 18 h 259"/>
                    <a:gd name="T102" fmla="*/ 13 w 611"/>
                    <a:gd name="T103" fmla="*/ 20 h 259"/>
                    <a:gd name="T104" fmla="*/ 12 w 611"/>
                    <a:gd name="T105" fmla="*/ 20 h 259"/>
                    <a:gd name="T106" fmla="*/ 9 w 611"/>
                    <a:gd name="T107" fmla="*/ 19 h 259"/>
                    <a:gd name="T108" fmla="*/ 8 w 611"/>
                    <a:gd name="T109" fmla="*/ 18 h 259"/>
                    <a:gd name="T110" fmla="*/ 5 w 611"/>
                    <a:gd name="T111" fmla="*/ 17 h 259"/>
                    <a:gd name="T112" fmla="*/ 4 w 611"/>
                    <a:gd name="T113" fmla="*/ 16 h 259"/>
                    <a:gd name="T114" fmla="*/ 3 w 611"/>
                    <a:gd name="T115" fmla="*/ 15 h 259"/>
                    <a:gd name="T116" fmla="*/ 2 w 611"/>
                    <a:gd name="T117" fmla="*/ 14 h 259"/>
                    <a:gd name="T118" fmla="*/ 1 w 611"/>
                    <a:gd name="T119" fmla="*/ 13 h 259"/>
                    <a:gd name="T120" fmla="*/ 1 w 611"/>
                    <a:gd name="T121" fmla="*/ 9 h 259"/>
                    <a:gd name="T122" fmla="*/ 1 w 611"/>
                    <a:gd name="T123" fmla="*/ 7 h 259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611"/>
                    <a:gd name="T187" fmla="*/ 0 h 259"/>
                    <a:gd name="T188" fmla="*/ 611 w 611"/>
                    <a:gd name="T189" fmla="*/ 259 h 259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611" h="259">
                      <a:moveTo>
                        <a:pt x="13" y="62"/>
                      </a:moveTo>
                      <a:cubicBezTo>
                        <a:pt x="18" y="60"/>
                        <a:pt x="19" y="53"/>
                        <a:pt x="23" y="49"/>
                      </a:cubicBezTo>
                      <a:cubicBezTo>
                        <a:pt x="25" y="43"/>
                        <a:pt x="30" y="36"/>
                        <a:pt x="35" y="32"/>
                      </a:cubicBezTo>
                      <a:cubicBezTo>
                        <a:pt x="38" y="26"/>
                        <a:pt x="45" y="21"/>
                        <a:pt x="52" y="19"/>
                      </a:cubicBezTo>
                      <a:cubicBezTo>
                        <a:pt x="56" y="15"/>
                        <a:pt x="64" y="13"/>
                        <a:pt x="70" y="10"/>
                      </a:cubicBezTo>
                      <a:cubicBezTo>
                        <a:pt x="73" y="9"/>
                        <a:pt x="79" y="7"/>
                        <a:pt x="79" y="7"/>
                      </a:cubicBezTo>
                      <a:cubicBezTo>
                        <a:pt x="97" y="8"/>
                        <a:pt x="114" y="9"/>
                        <a:pt x="132" y="6"/>
                      </a:cubicBezTo>
                      <a:cubicBezTo>
                        <a:pt x="138" y="3"/>
                        <a:pt x="144" y="2"/>
                        <a:pt x="150" y="0"/>
                      </a:cubicBezTo>
                      <a:cubicBezTo>
                        <a:pt x="156" y="1"/>
                        <a:pt x="162" y="0"/>
                        <a:pt x="167" y="4"/>
                      </a:cubicBezTo>
                      <a:cubicBezTo>
                        <a:pt x="170" y="6"/>
                        <a:pt x="176" y="9"/>
                        <a:pt x="176" y="9"/>
                      </a:cubicBezTo>
                      <a:cubicBezTo>
                        <a:pt x="184" y="17"/>
                        <a:pt x="209" y="16"/>
                        <a:pt x="209" y="16"/>
                      </a:cubicBezTo>
                      <a:cubicBezTo>
                        <a:pt x="217" y="19"/>
                        <a:pt x="225" y="22"/>
                        <a:pt x="233" y="24"/>
                      </a:cubicBezTo>
                      <a:cubicBezTo>
                        <a:pt x="235" y="25"/>
                        <a:pt x="237" y="25"/>
                        <a:pt x="239" y="25"/>
                      </a:cubicBezTo>
                      <a:cubicBezTo>
                        <a:pt x="241" y="26"/>
                        <a:pt x="243" y="26"/>
                        <a:pt x="245" y="27"/>
                      </a:cubicBezTo>
                      <a:cubicBezTo>
                        <a:pt x="246" y="27"/>
                        <a:pt x="248" y="28"/>
                        <a:pt x="248" y="28"/>
                      </a:cubicBezTo>
                      <a:cubicBezTo>
                        <a:pt x="252" y="32"/>
                        <a:pt x="259" y="40"/>
                        <a:pt x="259" y="40"/>
                      </a:cubicBezTo>
                      <a:cubicBezTo>
                        <a:pt x="261" y="47"/>
                        <a:pt x="269" y="58"/>
                        <a:pt x="274" y="63"/>
                      </a:cubicBezTo>
                      <a:cubicBezTo>
                        <a:pt x="275" y="67"/>
                        <a:pt x="276" y="69"/>
                        <a:pt x="280" y="70"/>
                      </a:cubicBezTo>
                      <a:cubicBezTo>
                        <a:pt x="283" y="80"/>
                        <a:pt x="315" y="80"/>
                        <a:pt x="320" y="80"/>
                      </a:cubicBezTo>
                      <a:cubicBezTo>
                        <a:pt x="329" y="81"/>
                        <a:pt x="345" y="83"/>
                        <a:pt x="352" y="88"/>
                      </a:cubicBezTo>
                      <a:cubicBezTo>
                        <a:pt x="356" y="90"/>
                        <a:pt x="364" y="94"/>
                        <a:pt x="364" y="94"/>
                      </a:cubicBezTo>
                      <a:cubicBezTo>
                        <a:pt x="366" y="96"/>
                        <a:pt x="373" y="99"/>
                        <a:pt x="373" y="99"/>
                      </a:cubicBezTo>
                      <a:cubicBezTo>
                        <a:pt x="378" y="104"/>
                        <a:pt x="394" y="110"/>
                        <a:pt x="401" y="112"/>
                      </a:cubicBezTo>
                      <a:cubicBezTo>
                        <a:pt x="405" y="114"/>
                        <a:pt x="413" y="117"/>
                        <a:pt x="413" y="117"/>
                      </a:cubicBezTo>
                      <a:cubicBezTo>
                        <a:pt x="418" y="122"/>
                        <a:pt x="430" y="128"/>
                        <a:pt x="438" y="130"/>
                      </a:cubicBezTo>
                      <a:cubicBezTo>
                        <a:pt x="444" y="135"/>
                        <a:pt x="453" y="138"/>
                        <a:pt x="461" y="140"/>
                      </a:cubicBezTo>
                      <a:cubicBezTo>
                        <a:pt x="465" y="143"/>
                        <a:pt x="469" y="144"/>
                        <a:pt x="473" y="145"/>
                      </a:cubicBezTo>
                      <a:cubicBezTo>
                        <a:pt x="475" y="146"/>
                        <a:pt x="479" y="147"/>
                        <a:pt x="479" y="147"/>
                      </a:cubicBezTo>
                      <a:cubicBezTo>
                        <a:pt x="494" y="162"/>
                        <a:pt x="525" y="170"/>
                        <a:pt x="545" y="172"/>
                      </a:cubicBezTo>
                      <a:cubicBezTo>
                        <a:pt x="554" y="176"/>
                        <a:pt x="564" y="176"/>
                        <a:pt x="574" y="178"/>
                      </a:cubicBezTo>
                      <a:cubicBezTo>
                        <a:pt x="583" y="184"/>
                        <a:pt x="595" y="186"/>
                        <a:pt x="605" y="192"/>
                      </a:cubicBezTo>
                      <a:cubicBezTo>
                        <a:pt x="607" y="195"/>
                        <a:pt x="608" y="198"/>
                        <a:pt x="610" y="201"/>
                      </a:cubicBezTo>
                      <a:cubicBezTo>
                        <a:pt x="609" y="205"/>
                        <a:pt x="611" y="209"/>
                        <a:pt x="608" y="212"/>
                      </a:cubicBezTo>
                      <a:cubicBezTo>
                        <a:pt x="605" y="215"/>
                        <a:pt x="596" y="214"/>
                        <a:pt x="596" y="214"/>
                      </a:cubicBezTo>
                      <a:cubicBezTo>
                        <a:pt x="590" y="217"/>
                        <a:pt x="593" y="216"/>
                        <a:pt x="586" y="218"/>
                      </a:cubicBezTo>
                      <a:cubicBezTo>
                        <a:pt x="583" y="219"/>
                        <a:pt x="578" y="220"/>
                        <a:pt x="578" y="220"/>
                      </a:cubicBezTo>
                      <a:cubicBezTo>
                        <a:pt x="568" y="226"/>
                        <a:pt x="548" y="231"/>
                        <a:pt x="536" y="232"/>
                      </a:cubicBezTo>
                      <a:cubicBezTo>
                        <a:pt x="511" y="231"/>
                        <a:pt x="488" y="224"/>
                        <a:pt x="463" y="218"/>
                      </a:cubicBezTo>
                      <a:cubicBezTo>
                        <a:pt x="450" y="219"/>
                        <a:pt x="437" y="222"/>
                        <a:pt x="424" y="226"/>
                      </a:cubicBezTo>
                      <a:cubicBezTo>
                        <a:pt x="409" y="241"/>
                        <a:pt x="409" y="242"/>
                        <a:pt x="385" y="243"/>
                      </a:cubicBezTo>
                      <a:cubicBezTo>
                        <a:pt x="373" y="247"/>
                        <a:pt x="361" y="255"/>
                        <a:pt x="349" y="259"/>
                      </a:cubicBezTo>
                      <a:cubicBezTo>
                        <a:pt x="333" y="256"/>
                        <a:pt x="344" y="235"/>
                        <a:pt x="332" y="231"/>
                      </a:cubicBezTo>
                      <a:cubicBezTo>
                        <a:pt x="325" y="220"/>
                        <a:pt x="332" y="228"/>
                        <a:pt x="325" y="224"/>
                      </a:cubicBezTo>
                      <a:cubicBezTo>
                        <a:pt x="323" y="223"/>
                        <a:pt x="319" y="220"/>
                        <a:pt x="319" y="220"/>
                      </a:cubicBezTo>
                      <a:cubicBezTo>
                        <a:pt x="317" y="216"/>
                        <a:pt x="313" y="213"/>
                        <a:pt x="310" y="210"/>
                      </a:cubicBezTo>
                      <a:cubicBezTo>
                        <a:pt x="279" y="210"/>
                        <a:pt x="246" y="213"/>
                        <a:pt x="215" y="211"/>
                      </a:cubicBezTo>
                      <a:cubicBezTo>
                        <a:pt x="212" y="210"/>
                        <a:pt x="209" y="208"/>
                        <a:pt x="206" y="207"/>
                      </a:cubicBezTo>
                      <a:cubicBezTo>
                        <a:pt x="199" y="197"/>
                        <a:pt x="188" y="194"/>
                        <a:pt x="176" y="192"/>
                      </a:cubicBezTo>
                      <a:cubicBezTo>
                        <a:pt x="172" y="190"/>
                        <a:pt x="164" y="187"/>
                        <a:pt x="164" y="187"/>
                      </a:cubicBezTo>
                      <a:cubicBezTo>
                        <a:pt x="160" y="183"/>
                        <a:pt x="162" y="184"/>
                        <a:pt x="155" y="182"/>
                      </a:cubicBezTo>
                      <a:cubicBezTo>
                        <a:pt x="153" y="181"/>
                        <a:pt x="149" y="180"/>
                        <a:pt x="149" y="180"/>
                      </a:cubicBezTo>
                      <a:cubicBezTo>
                        <a:pt x="137" y="181"/>
                        <a:pt x="132" y="184"/>
                        <a:pt x="122" y="190"/>
                      </a:cubicBezTo>
                      <a:cubicBezTo>
                        <a:pt x="120" y="194"/>
                        <a:pt x="117" y="195"/>
                        <a:pt x="113" y="196"/>
                      </a:cubicBezTo>
                      <a:cubicBezTo>
                        <a:pt x="102" y="185"/>
                        <a:pt x="113" y="183"/>
                        <a:pt x="91" y="181"/>
                      </a:cubicBezTo>
                      <a:cubicBezTo>
                        <a:pt x="87" y="180"/>
                        <a:pt x="84" y="178"/>
                        <a:pt x="80" y="177"/>
                      </a:cubicBezTo>
                      <a:cubicBezTo>
                        <a:pt x="71" y="171"/>
                        <a:pt x="60" y="165"/>
                        <a:pt x="50" y="162"/>
                      </a:cubicBezTo>
                      <a:cubicBezTo>
                        <a:pt x="48" y="159"/>
                        <a:pt x="44" y="157"/>
                        <a:pt x="41" y="154"/>
                      </a:cubicBezTo>
                      <a:cubicBezTo>
                        <a:pt x="38" y="152"/>
                        <a:pt x="32" y="148"/>
                        <a:pt x="32" y="148"/>
                      </a:cubicBezTo>
                      <a:cubicBezTo>
                        <a:pt x="29" y="144"/>
                        <a:pt x="20" y="138"/>
                        <a:pt x="20" y="138"/>
                      </a:cubicBezTo>
                      <a:cubicBezTo>
                        <a:pt x="18" y="134"/>
                        <a:pt x="12" y="130"/>
                        <a:pt x="8" y="129"/>
                      </a:cubicBezTo>
                      <a:cubicBezTo>
                        <a:pt x="0" y="117"/>
                        <a:pt x="6" y="100"/>
                        <a:pt x="10" y="87"/>
                      </a:cubicBezTo>
                      <a:cubicBezTo>
                        <a:pt x="10" y="81"/>
                        <a:pt x="10" y="69"/>
                        <a:pt x="13" y="62"/>
                      </a:cubicBezTo>
                      <a:close/>
                    </a:path>
                  </a:pathLst>
                </a:custGeom>
                <a:blipFill dpi="0" rotWithShape="1">
                  <a:blip r:embed="rId19" cstate="print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  <a:effectLst>
                  <a:prstShdw prst="shdw17" dist="17961" dir="2700000">
                    <a:srgbClr val="4B6F00"/>
                  </a:prstShdw>
                </a:effectLst>
                <a:extLst/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52" name="Rectangle 146"/>
                <p:cNvSpPr>
                  <a:spLocks noChangeArrowheads="1"/>
                </p:cNvSpPr>
                <p:nvPr/>
              </p:nvSpPr>
              <p:spPr bwMode="auto">
                <a:xfrm>
                  <a:off x="6717196" y="4933947"/>
                  <a:ext cx="1008112" cy="5166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0" hangingPunct="0"/>
                  <a:r>
                    <a:rPr lang="pt-PT" sz="1050" i="0" dirty="0" smtClean="0">
                      <a:solidFill>
                        <a:schemeClr val="bg2"/>
                      </a:solidFill>
                    </a:rPr>
                    <a:t>Graciosa</a:t>
                  </a:r>
                  <a:endParaRPr lang="en-GB" sz="1050" b="1" i="0" dirty="0">
                    <a:solidFill>
                      <a:schemeClr val="bg2"/>
                    </a:solidFill>
                  </a:endParaRPr>
                </a:p>
              </p:txBody>
            </p:sp>
            <p:sp>
              <p:nvSpPr>
                <p:cNvPr id="53" name="Rectangle 146"/>
                <p:cNvSpPr>
                  <a:spLocks noChangeArrowheads="1"/>
                </p:cNvSpPr>
                <p:nvPr/>
              </p:nvSpPr>
              <p:spPr bwMode="auto">
                <a:xfrm>
                  <a:off x="7799371" y="6017681"/>
                  <a:ext cx="1008112" cy="5166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0" hangingPunct="0"/>
                  <a:r>
                    <a:rPr lang="pt-PT" sz="1050" i="0" dirty="0" smtClean="0">
                      <a:solidFill>
                        <a:schemeClr val="bg2"/>
                      </a:solidFill>
                    </a:rPr>
                    <a:t>São Jorge</a:t>
                  </a:r>
                  <a:endParaRPr lang="en-GB" sz="1050" b="1" i="0" dirty="0">
                    <a:solidFill>
                      <a:schemeClr val="bg2"/>
                    </a:solidFill>
                  </a:endParaRPr>
                </a:p>
              </p:txBody>
            </p:sp>
            <p:sp>
              <p:nvSpPr>
                <p:cNvPr id="54" name="Rectangle 146"/>
                <p:cNvSpPr>
                  <a:spLocks noChangeArrowheads="1"/>
                </p:cNvSpPr>
                <p:nvPr/>
              </p:nvSpPr>
              <p:spPr bwMode="auto">
                <a:xfrm>
                  <a:off x="8157356" y="5108606"/>
                  <a:ext cx="1008112" cy="5166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0" hangingPunct="0"/>
                  <a:r>
                    <a:rPr lang="pt-PT" sz="1050" i="0" dirty="0">
                      <a:solidFill>
                        <a:schemeClr val="bg2"/>
                      </a:solidFill>
                    </a:rPr>
                    <a:t>T</a:t>
                  </a:r>
                  <a:r>
                    <a:rPr lang="pt-PT" sz="1050" i="0" dirty="0" smtClean="0">
                      <a:solidFill>
                        <a:schemeClr val="bg2"/>
                      </a:solidFill>
                    </a:rPr>
                    <a:t>erceira</a:t>
                  </a:r>
                  <a:endParaRPr lang="en-GB" sz="1050" b="1" i="0" dirty="0">
                    <a:solidFill>
                      <a:schemeClr val="bg2"/>
                    </a:solidFill>
                  </a:endParaRPr>
                </a:p>
              </p:txBody>
            </p:sp>
            <p:sp>
              <p:nvSpPr>
                <p:cNvPr id="55" name="Rectangle 146"/>
                <p:cNvSpPr>
                  <a:spLocks noChangeArrowheads="1"/>
                </p:cNvSpPr>
                <p:nvPr/>
              </p:nvSpPr>
              <p:spPr bwMode="auto">
                <a:xfrm>
                  <a:off x="6213140" y="6296738"/>
                  <a:ext cx="1008112" cy="5166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0" hangingPunct="0"/>
                  <a:r>
                    <a:rPr lang="pt-PT" sz="1050" i="0" dirty="0" smtClean="0">
                      <a:solidFill>
                        <a:schemeClr val="bg2"/>
                      </a:solidFill>
                    </a:rPr>
                    <a:t>Pico</a:t>
                  </a:r>
                  <a:endParaRPr lang="en-GB" sz="1050" b="1" i="0" dirty="0">
                    <a:solidFill>
                      <a:schemeClr val="bg2"/>
                    </a:solidFill>
                  </a:endParaRPr>
                </a:p>
              </p:txBody>
            </p:sp>
            <p:sp>
              <p:nvSpPr>
                <p:cNvPr id="56" name="Rectangle 146"/>
                <p:cNvSpPr>
                  <a:spLocks noChangeArrowheads="1"/>
                </p:cNvSpPr>
                <p:nvPr/>
              </p:nvSpPr>
              <p:spPr bwMode="auto">
                <a:xfrm>
                  <a:off x="5385048" y="5369901"/>
                  <a:ext cx="1008112" cy="5166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0" hangingPunct="0"/>
                  <a:r>
                    <a:rPr lang="pt-PT" sz="1050" i="0" dirty="0" smtClean="0">
                      <a:solidFill>
                        <a:schemeClr val="bg2"/>
                      </a:solidFill>
                    </a:rPr>
                    <a:t>Faial</a:t>
                  </a:r>
                  <a:endParaRPr lang="en-GB" sz="1050" b="1" i="0" dirty="0">
                    <a:solidFill>
                      <a:schemeClr val="bg2"/>
                    </a:solidFill>
                  </a:endParaRPr>
                </a:p>
              </p:txBody>
            </p:sp>
          </p:grpSp>
        </p:grpSp>
      </p:grpSp>
    </p:spTree>
    <p:custDataLst>
      <p:tags r:id="rId1"/>
    </p:custDataLst>
    <p:extLst>
      <p:ext uri="{BB962C8B-B14F-4D97-AF65-F5344CB8AC3E}">
        <p14:creationId xmlns="" xmlns:p14="http://schemas.microsoft.com/office/powerpoint/2010/main" val="31412649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 advClick="0">
        <p:zoom/>
      </p:transition>
    </mc:Choice>
    <mc:Fallback>
      <p:transition advClick="0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2" grpId="0" animBg="1"/>
      <p:bldP spid="3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57"/>
          <p:cNvSpPr>
            <a:spLocks noChangeArrowheads="1"/>
          </p:cNvSpPr>
          <p:nvPr/>
        </p:nvSpPr>
        <p:spPr bwMode="gray">
          <a:xfrm>
            <a:off x="2324846" y="569441"/>
            <a:ext cx="7410823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0" hangingPunct="0">
              <a:buClr>
                <a:srgbClr val="008E40"/>
              </a:buClr>
            </a:pPr>
            <a:r>
              <a:rPr lang="pt-PT" sz="2000" i="0" dirty="0">
                <a:solidFill>
                  <a:srgbClr val="505050"/>
                </a:solidFill>
              </a:rPr>
              <a:t>Concentração de investimentos</a:t>
            </a:r>
          </a:p>
          <a:p>
            <a:pPr algn="r" eaLnBrk="0" hangingPunct="0">
              <a:buClr>
                <a:srgbClr val="008E40"/>
              </a:buClr>
            </a:pPr>
            <a:r>
              <a:rPr lang="pt-PT" sz="2000" i="0" dirty="0">
                <a:solidFill>
                  <a:srgbClr val="505050"/>
                </a:solidFill>
              </a:rPr>
              <a:t>o caso do FEDER</a:t>
            </a:r>
          </a:p>
        </p:txBody>
      </p:sp>
      <p:sp>
        <p:nvSpPr>
          <p:cNvPr id="62" name="Title 1"/>
          <p:cNvSpPr txBox="1">
            <a:spLocks/>
          </p:cNvSpPr>
          <p:nvPr/>
        </p:nvSpPr>
        <p:spPr bwMode="gray">
          <a:xfrm>
            <a:off x="342239" y="297917"/>
            <a:ext cx="9398661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hlink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hlink"/>
                </a:solidFill>
                <a:latin typeface="Arial" pitchFamily="34" charset="0"/>
                <a:cs typeface="Arial" pitchFamily="34" charset="0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hlink"/>
                </a:solidFill>
                <a:latin typeface="Arial" pitchFamily="34" charset="0"/>
                <a:cs typeface="Arial" pitchFamily="34" charset="0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hlink"/>
                </a:solidFill>
                <a:latin typeface="Arial" pitchFamily="34" charset="0"/>
                <a:cs typeface="Arial" pitchFamily="34" charset="0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hlink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hlink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hlink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hlink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hlink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>
              <a:defRPr/>
            </a:pPr>
            <a:r>
              <a:rPr lang="pt-PT" sz="2000" i="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Visão global para o próximo período de programação </a:t>
            </a:r>
          </a:p>
        </p:txBody>
      </p:sp>
      <p:sp>
        <p:nvSpPr>
          <p:cNvPr id="63" name="Text Box 2"/>
          <p:cNvSpPr txBox="1">
            <a:spLocks noChangeArrowheads="1"/>
          </p:cNvSpPr>
          <p:nvPr/>
        </p:nvSpPr>
        <p:spPr bwMode="gray">
          <a:xfrm>
            <a:off x="5528643" y="5157502"/>
            <a:ext cx="3119702" cy="539750"/>
          </a:xfrm>
          <a:prstGeom prst="rect">
            <a:avLst/>
          </a:prstGeom>
          <a:solidFill>
            <a:schemeClr val="bg2">
              <a:lumMod val="65000"/>
              <a:lumOff val="35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ct val="50000"/>
              </a:spcBef>
              <a:spcAft>
                <a:spcPts val="0"/>
              </a:spcAft>
            </a:pPr>
            <a:r>
              <a:rPr lang="fr-BE" sz="1800" i="0" dirty="0" err="1">
                <a:solidFill>
                  <a:prstClr val="white"/>
                </a:solidFill>
                <a:latin typeface="Calibri"/>
              </a:rPr>
              <a:t>Regiões</a:t>
            </a:r>
            <a:r>
              <a:rPr lang="fr-BE" sz="1800" i="0" dirty="0">
                <a:solidFill>
                  <a:prstClr val="white"/>
                </a:solidFill>
                <a:latin typeface="Calibri"/>
              </a:rPr>
              <a:t> </a:t>
            </a:r>
            <a:r>
              <a:rPr lang="fr-BE" sz="1800" i="0" dirty="0" err="1">
                <a:solidFill>
                  <a:prstClr val="white"/>
                </a:solidFill>
                <a:latin typeface="Calibri"/>
              </a:rPr>
              <a:t>menos</a:t>
            </a:r>
            <a:r>
              <a:rPr lang="fr-BE" sz="1800" i="0" dirty="0">
                <a:solidFill>
                  <a:prstClr val="white"/>
                </a:solidFill>
                <a:latin typeface="Calibri"/>
              </a:rPr>
              <a:t> </a:t>
            </a:r>
            <a:r>
              <a:rPr lang="fr-BE" sz="1800" i="0" dirty="0" err="1">
                <a:solidFill>
                  <a:prstClr val="white"/>
                </a:solidFill>
                <a:latin typeface="Calibri"/>
              </a:rPr>
              <a:t>desenvolvidas</a:t>
            </a:r>
            <a:endParaRPr lang="fr-FR" sz="1800" i="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4" name="Text Box 3"/>
          <p:cNvSpPr txBox="1">
            <a:spLocks noChangeArrowheads="1"/>
          </p:cNvSpPr>
          <p:nvPr/>
        </p:nvSpPr>
        <p:spPr bwMode="gray">
          <a:xfrm>
            <a:off x="903306" y="5125487"/>
            <a:ext cx="3119702" cy="539750"/>
          </a:xfrm>
          <a:prstGeom prst="rect">
            <a:avLst/>
          </a:prstGeom>
          <a:solidFill>
            <a:schemeClr val="bg2">
              <a:lumMod val="65000"/>
              <a:lumOff val="35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ct val="50000"/>
              </a:spcBef>
              <a:spcAft>
                <a:spcPts val="0"/>
              </a:spcAft>
            </a:pPr>
            <a:r>
              <a:rPr lang="fr-BE" sz="1800" i="0" dirty="0" err="1" smtClean="0">
                <a:solidFill>
                  <a:prstClr val="white"/>
                </a:solidFill>
                <a:latin typeface="Calibri"/>
              </a:rPr>
              <a:t>Regiões</a:t>
            </a:r>
            <a:r>
              <a:rPr lang="fr-BE" sz="1800" i="0" dirty="0" smtClean="0">
                <a:solidFill>
                  <a:prstClr val="white"/>
                </a:solidFill>
                <a:latin typeface="Calibri"/>
              </a:rPr>
              <a:t> mais </a:t>
            </a:r>
            <a:r>
              <a:rPr lang="fr-BE" sz="1800" i="0" dirty="0" err="1" smtClean="0">
                <a:solidFill>
                  <a:prstClr val="white"/>
                </a:solidFill>
                <a:latin typeface="Calibri"/>
              </a:rPr>
              <a:t>desenvolvidas</a:t>
            </a:r>
            <a:r>
              <a:rPr lang="fr-BE" sz="1800" i="0" dirty="0" smtClean="0">
                <a:solidFill>
                  <a:prstClr val="white"/>
                </a:solidFill>
                <a:latin typeface="Calibri"/>
              </a:rPr>
              <a:t> e</a:t>
            </a:r>
            <a:r>
              <a:rPr lang="en-US" sz="1800" i="0" dirty="0">
                <a:solidFill>
                  <a:prstClr val="black"/>
                </a:solidFill>
                <a:latin typeface="Calibri"/>
              </a:rPr>
              <a:t/>
            </a:r>
            <a:br>
              <a:rPr lang="en-US" sz="1800" i="0" dirty="0">
                <a:solidFill>
                  <a:prstClr val="black"/>
                </a:solidFill>
                <a:latin typeface="Calibri"/>
              </a:rPr>
            </a:br>
            <a:r>
              <a:rPr lang="fr-BE" sz="1800" i="0" dirty="0" err="1">
                <a:solidFill>
                  <a:prstClr val="white"/>
                </a:solidFill>
                <a:latin typeface="Calibri"/>
              </a:rPr>
              <a:t>regiões</a:t>
            </a:r>
            <a:r>
              <a:rPr lang="fr-BE" sz="1800" i="0" dirty="0">
                <a:solidFill>
                  <a:prstClr val="white"/>
                </a:solidFill>
                <a:latin typeface="Calibri"/>
              </a:rPr>
              <a:t> </a:t>
            </a:r>
            <a:r>
              <a:rPr lang="fr-BE" sz="1800" i="0" dirty="0" err="1">
                <a:solidFill>
                  <a:prstClr val="white"/>
                </a:solidFill>
                <a:latin typeface="Calibri"/>
              </a:rPr>
              <a:t>em</a:t>
            </a:r>
            <a:r>
              <a:rPr lang="fr-BE" sz="1800" i="0" dirty="0">
                <a:solidFill>
                  <a:prstClr val="white"/>
                </a:solidFill>
                <a:latin typeface="Calibri"/>
              </a:rPr>
              <a:t> </a:t>
            </a:r>
            <a:r>
              <a:rPr lang="fr-BE" sz="1800" i="0" dirty="0" err="1">
                <a:solidFill>
                  <a:prstClr val="white"/>
                </a:solidFill>
                <a:latin typeface="Calibri"/>
              </a:rPr>
              <a:t>transição</a:t>
            </a:r>
            <a:endParaRPr lang="fr-BE" sz="1800" i="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5" name="Text Box 46"/>
          <p:cNvSpPr txBox="1">
            <a:spLocks noChangeArrowheads="1"/>
          </p:cNvSpPr>
          <p:nvPr/>
        </p:nvSpPr>
        <p:spPr bwMode="gray">
          <a:xfrm>
            <a:off x="1286404" y="5967949"/>
            <a:ext cx="756708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anchor="b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</a:pPr>
            <a:r>
              <a:rPr lang="pt-PT" sz="1800" b="0" i="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Tónica em instrumentos financeiros</a:t>
            </a:r>
            <a:endParaRPr lang="pt-PT" sz="1800" b="0" i="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grpSp>
        <p:nvGrpSpPr>
          <p:cNvPr id="67" name="Group 7"/>
          <p:cNvGrpSpPr>
            <a:grpSpLocks noChangeAspect="1"/>
          </p:cNvGrpSpPr>
          <p:nvPr/>
        </p:nvGrpSpPr>
        <p:grpSpPr bwMode="auto">
          <a:xfrm>
            <a:off x="5425587" y="2604331"/>
            <a:ext cx="3325813" cy="2438400"/>
            <a:chOff x="2992" y="1628"/>
            <a:chExt cx="2125" cy="1558"/>
          </a:xfrm>
        </p:grpSpPr>
        <p:graphicFrame>
          <p:nvGraphicFramePr>
            <p:cNvPr id="68" name="Object 8"/>
            <p:cNvGraphicFramePr>
              <a:graphicFrameLocks noChangeAspect="1"/>
            </p:cNvGraphicFramePr>
            <p:nvPr/>
          </p:nvGraphicFramePr>
          <p:xfrm>
            <a:off x="2992" y="1628"/>
            <a:ext cx="2125" cy="1558"/>
          </p:xfrm>
          <a:graphic>
            <a:graphicData uri="http://schemas.openxmlformats.org/presentationml/2006/ole">
              <p:oleObj spid="_x0000_s3108" name="Chart" r:id="rId3" imgW="3329983" imgH="2453544" progId="MSGraph.Chart.8">
                <p:embed followColorScheme="full"/>
              </p:oleObj>
            </a:graphicData>
          </a:graphic>
        </p:graphicFrame>
        <p:sp>
          <p:nvSpPr>
            <p:cNvPr id="69" name="Oval 9"/>
            <p:cNvSpPr>
              <a:spLocks noChangeAspect="1" noChangeArrowheads="1"/>
            </p:cNvSpPr>
            <p:nvPr/>
          </p:nvSpPr>
          <p:spPr bwMode="gray">
            <a:xfrm>
              <a:off x="3909" y="2297"/>
              <a:ext cx="272" cy="272"/>
            </a:xfrm>
            <a:prstGeom prst="ellipse">
              <a:avLst/>
            </a:pr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endParaRPr kumimoji="0" lang="fr-BE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+mn-cs"/>
              </a:endParaRPr>
            </a:p>
          </p:txBody>
        </p:sp>
      </p:grpSp>
      <p:grpSp>
        <p:nvGrpSpPr>
          <p:cNvPr id="70" name="Group 59"/>
          <p:cNvGrpSpPr>
            <a:grpSpLocks noChangeAspect="1"/>
          </p:cNvGrpSpPr>
          <p:nvPr/>
        </p:nvGrpSpPr>
        <p:grpSpPr bwMode="auto">
          <a:xfrm>
            <a:off x="6425712" y="4263269"/>
            <a:ext cx="360363" cy="360362"/>
            <a:chOff x="2514" y="1978"/>
            <a:chExt cx="680" cy="680"/>
          </a:xfrm>
        </p:grpSpPr>
        <p:sp>
          <p:nvSpPr>
            <p:cNvPr id="71" name="Oval 60"/>
            <p:cNvSpPr>
              <a:spLocks noChangeAspect="1" noChangeArrowheads="1"/>
            </p:cNvSpPr>
            <p:nvPr/>
          </p:nvSpPr>
          <p:spPr bwMode="gray">
            <a:xfrm>
              <a:off x="2514" y="1978"/>
              <a:ext cx="680" cy="680"/>
            </a:xfrm>
            <a:prstGeom prst="ellipse">
              <a:avLst/>
            </a:prstGeom>
            <a:solidFill>
              <a:sysClr val="window" lastClr="FFFFFF">
                <a:alpha val="25098"/>
              </a:sysClr>
            </a:solidFill>
            <a:ln w="25400">
              <a:solidFill>
                <a:sysClr val="window" lastClr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endParaRPr kumimoji="0" lang="fr-BE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+mn-cs"/>
              </a:endParaRPr>
            </a:p>
          </p:txBody>
        </p:sp>
        <p:grpSp>
          <p:nvGrpSpPr>
            <p:cNvPr id="72" name="Group 61"/>
            <p:cNvGrpSpPr>
              <a:grpSpLocks noChangeAspect="1"/>
            </p:cNvGrpSpPr>
            <p:nvPr/>
          </p:nvGrpSpPr>
          <p:grpSpPr bwMode="auto">
            <a:xfrm>
              <a:off x="2695" y="2091"/>
              <a:ext cx="317" cy="453"/>
              <a:chOff x="5874" y="1614"/>
              <a:chExt cx="763" cy="1089"/>
            </a:xfrm>
          </p:grpSpPr>
          <p:sp>
            <p:nvSpPr>
              <p:cNvPr id="73" name="Freeform 62"/>
              <p:cNvSpPr>
                <a:spLocks noChangeAspect="1"/>
              </p:cNvSpPr>
              <p:nvPr/>
            </p:nvSpPr>
            <p:spPr bwMode="gray">
              <a:xfrm>
                <a:off x="5874" y="1614"/>
                <a:ext cx="763" cy="1089"/>
              </a:xfrm>
              <a:custGeom>
                <a:avLst/>
                <a:gdLst>
                  <a:gd name="T0" fmla="*/ 5010 w 323"/>
                  <a:gd name="T1" fmla="*/ 14353 h 461"/>
                  <a:gd name="T2" fmla="*/ 4018 w 323"/>
                  <a:gd name="T3" fmla="*/ 13985 h 461"/>
                  <a:gd name="T4" fmla="*/ 3706 w 323"/>
                  <a:gd name="T5" fmla="*/ 13985 h 461"/>
                  <a:gd name="T6" fmla="*/ 1869 w 323"/>
                  <a:gd name="T7" fmla="*/ 12142 h 461"/>
                  <a:gd name="T8" fmla="*/ 1991 w 323"/>
                  <a:gd name="T9" fmla="*/ 11495 h 461"/>
                  <a:gd name="T10" fmla="*/ 1869 w 323"/>
                  <a:gd name="T11" fmla="*/ 10838 h 461"/>
                  <a:gd name="T12" fmla="*/ 2121 w 323"/>
                  <a:gd name="T13" fmla="*/ 9938 h 461"/>
                  <a:gd name="T14" fmla="*/ 2121 w 323"/>
                  <a:gd name="T15" fmla="*/ 9716 h 461"/>
                  <a:gd name="T16" fmla="*/ 1713 w 323"/>
                  <a:gd name="T17" fmla="*/ 8962 h 461"/>
                  <a:gd name="T18" fmla="*/ 0 w 323"/>
                  <a:gd name="T19" fmla="*/ 5010 h 461"/>
                  <a:gd name="T20" fmla="*/ 5010 w 323"/>
                  <a:gd name="T21" fmla="*/ 0 h 461"/>
                  <a:gd name="T22" fmla="*/ 10056 w 323"/>
                  <a:gd name="T23" fmla="*/ 5010 h 461"/>
                  <a:gd name="T24" fmla="*/ 8320 w 323"/>
                  <a:gd name="T25" fmla="*/ 8962 h 461"/>
                  <a:gd name="T26" fmla="*/ 7935 w 323"/>
                  <a:gd name="T27" fmla="*/ 9716 h 461"/>
                  <a:gd name="T28" fmla="*/ 7935 w 323"/>
                  <a:gd name="T29" fmla="*/ 9938 h 461"/>
                  <a:gd name="T30" fmla="*/ 8185 w 323"/>
                  <a:gd name="T31" fmla="*/ 10838 h 461"/>
                  <a:gd name="T32" fmla="*/ 8069 w 323"/>
                  <a:gd name="T33" fmla="*/ 11495 h 461"/>
                  <a:gd name="T34" fmla="*/ 8185 w 323"/>
                  <a:gd name="T35" fmla="*/ 12142 h 461"/>
                  <a:gd name="T36" fmla="*/ 6328 w 323"/>
                  <a:gd name="T37" fmla="*/ 13985 h 461"/>
                  <a:gd name="T38" fmla="*/ 6038 w 323"/>
                  <a:gd name="T39" fmla="*/ 13985 h 461"/>
                  <a:gd name="T40" fmla="*/ 5010 w 323"/>
                  <a:gd name="T41" fmla="*/ 14353 h 46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323" h="461">
                    <a:moveTo>
                      <a:pt x="161" y="461"/>
                    </a:moveTo>
                    <a:cubicBezTo>
                      <a:pt x="149" y="461"/>
                      <a:pt x="138" y="457"/>
                      <a:pt x="129" y="449"/>
                    </a:cubicBezTo>
                    <a:cubicBezTo>
                      <a:pt x="119" y="449"/>
                      <a:pt x="119" y="449"/>
                      <a:pt x="119" y="449"/>
                    </a:cubicBezTo>
                    <a:cubicBezTo>
                      <a:pt x="87" y="449"/>
                      <a:pt x="60" y="422"/>
                      <a:pt x="60" y="390"/>
                    </a:cubicBezTo>
                    <a:cubicBezTo>
                      <a:pt x="60" y="382"/>
                      <a:pt x="61" y="375"/>
                      <a:pt x="64" y="369"/>
                    </a:cubicBezTo>
                    <a:cubicBezTo>
                      <a:pt x="61" y="362"/>
                      <a:pt x="60" y="355"/>
                      <a:pt x="60" y="348"/>
                    </a:cubicBezTo>
                    <a:cubicBezTo>
                      <a:pt x="60" y="337"/>
                      <a:pt x="62" y="328"/>
                      <a:pt x="68" y="319"/>
                    </a:cubicBezTo>
                    <a:cubicBezTo>
                      <a:pt x="68" y="312"/>
                      <a:pt x="68" y="312"/>
                      <a:pt x="68" y="312"/>
                    </a:cubicBezTo>
                    <a:cubicBezTo>
                      <a:pt x="68" y="299"/>
                      <a:pt x="68" y="299"/>
                      <a:pt x="55" y="288"/>
                    </a:cubicBezTo>
                    <a:cubicBezTo>
                      <a:pt x="39" y="273"/>
                      <a:pt x="0" y="230"/>
                      <a:pt x="0" y="161"/>
                    </a:cubicBezTo>
                    <a:cubicBezTo>
                      <a:pt x="0" y="82"/>
                      <a:pt x="60" y="0"/>
                      <a:pt x="161" y="0"/>
                    </a:cubicBezTo>
                    <a:cubicBezTo>
                      <a:pt x="262" y="0"/>
                      <a:pt x="323" y="82"/>
                      <a:pt x="323" y="161"/>
                    </a:cubicBezTo>
                    <a:cubicBezTo>
                      <a:pt x="323" y="230"/>
                      <a:pt x="284" y="273"/>
                      <a:pt x="267" y="288"/>
                    </a:cubicBezTo>
                    <a:cubicBezTo>
                      <a:pt x="255" y="299"/>
                      <a:pt x="255" y="299"/>
                      <a:pt x="255" y="312"/>
                    </a:cubicBezTo>
                    <a:cubicBezTo>
                      <a:pt x="255" y="319"/>
                      <a:pt x="255" y="319"/>
                      <a:pt x="255" y="319"/>
                    </a:cubicBezTo>
                    <a:cubicBezTo>
                      <a:pt x="260" y="328"/>
                      <a:pt x="263" y="338"/>
                      <a:pt x="263" y="348"/>
                    </a:cubicBezTo>
                    <a:cubicBezTo>
                      <a:pt x="263" y="355"/>
                      <a:pt x="261" y="362"/>
                      <a:pt x="259" y="369"/>
                    </a:cubicBezTo>
                    <a:cubicBezTo>
                      <a:pt x="261" y="375"/>
                      <a:pt x="263" y="382"/>
                      <a:pt x="263" y="390"/>
                    </a:cubicBezTo>
                    <a:cubicBezTo>
                      <a:pt x="263" y="422"/>
                      <a:pt x="236" y="449"/>
                      <a:pt x="203" y="449"/>
                    </a:cubicBezTo>
                    <a:cubicBezTo>
                      <a:pt x="194" y="449"/>
                      <a:pt x="194" y="449"/>
                      <a:pt x="194" y="449"/>
                    </a:cubicBezTo>
                    <a:cubicBezTo>
                      <a:pt x="185" y="457"/>
                      <a:pt x="173" y="461"/>
                      <a:pt x="161" y="461"/>
                    </a:cubicBezTo>
                    <a:close/>
                  </a:path>
                </a:pathLst>
              </a:custGeom>
              <a:solidFill>
                <a:srgbClr val="0000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PT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cs typeface="+mn-cs"/>
                </a:endParaRPr>
              </a:p>
            </p:txBody>
          </p:sp>
          <p:sp>
            <p:nvSpPr>
              <p:cNvPr id="74" name="Freeform 63"/>
              <p:cNvSpPr>
                <a:spLocks noChangeAspect="1" noEditPoints="1"/>
              </p:cNvSpPr>
              <p:nvPr/>
            </p:nvSpPr>
            <p:spPr bwMode="gray">
              <a:xfrm>
                <a:off x="5931" y="1670"/>
                <a:ext cx="649" cy="976"/>
              </a:xfrm>
              <a:custGeom>
                <a:avLst/>
                <a:gdLst>
                  <a:gd name="T0" fmla="*/ 4243 w 275"/>
                  <a:gd name="T1" fmla="*/ 0 h 413"/>
                  <a:gd name="T2" fmla="*/ 0 w 275"/>
                  <a:gd name="T3" fmla="*/ 4277 h 413"/>
                  <a:gd name="T4" fmla="*/ 1487 w 275"/>
                  <a:gd name="T5" fmla="*/ 7669 h 413"/>
                  <a:gd name="T6" fmla="*/ 2105 w 275"/>
                  <a:gd name="T7" fmla="*/ 9013 h 413"/>
                  <a:gd name="T8" fmla="*/ 2105 w 275"/>
                  <a:gd name="T9" fmla="*/ 9266 h 413"/>
                  <a:gd name="T10" fmla="*/ 2105 w 275"/>
                  <a:gd name="T11" fmla="*/ 9422 h 413"/>
                  <a:gd name="T12" fmla="*/ 1867 w 275"/>
                  <a:gd name="T13" fmla="*/ 10107 h 413"/>
                  <a:gd name="T14" fmla="*/ 2077 w 275"/>
                  <a:gd name="T15" fmla="*/ 10757 h 413"/>
                  <a:gd name="T16" fmla="*/ 1867 w 275"/>
                  <a:gd name="T17" fmla="*/ 11414 h 413"/>
                  <a:gd name="T18" fmla="*/ 2945 w 275"/>
                  <a:gd name="T19" fmla="*/ 12511 h 413"/>
                  <a:gd name="T20" fmla="*/ 3564 w 275"/>
                  <a:gd name="T21" fmla="*/ 12511 h 413"/>
                  <a:gd name="T22" fmla="*/ 4243 w 275"/>
                  <a:gd name="T23" fmla="*/ 12879 h 413"/>
                  <a:gd name="T24" fmla="*/ 4930 w 275"/>
                  <a:gd name="T25" fmla="*/ 12511 h 413"/>
                  <a:gd name="T26" fmla="*/ 5548 w 275"/>
                  <a:gd name="T27" fmla="*/ 12511 h 413"/>
                  <a:gd name="T28" fmla="*/ 6667 w 275"/>
                  <a:gd name="T29" fmla="*/ 11414 h 413"/>
                  <a:gd name="T30" fmla="*/ 6455 w 275"/>
                  <a:gd name="T31" fmla="*/ 10757 h 413"/>
                  <a:gd name="T32" fmla="*/ 6667 w 275"/>
                  <a:gd name="T33" fmla="*/ 10107 h 413"/>
                  <a:gd name="T34" fmla="*/ 6389 w 275"/>
                  <a:gd name="T35" fmla="*/ 9382 h 413"/>
                  <a:gd name="T36" fmla="*/ 6426 w 275"/>
                  <a:gd name="T37" fmla="*/ 9266 h 413"/>
                  <a:gd name="T38" fmla="*/ 6426 w 275"/>
                  <a:gd name="T39" fmla="*/ 9013 h 413"/>
                  <a:gd name="T40" fmla="*/ 7045 w 275"/>
                  <a:gd name="T41" fmla="*/ 7669 h 413"/>
                  <a:gd name="T42" fmla="*/ 8534 w 275"/>
                  <a:gd name="T43" fmla="*/ 4277 h 413"/>
                  <a:gd name="T44" fmla="*/ 4243 w 275"/>
                  <a:gd name="T45" fmla="*/ 0 h 413"/>
                  <a:gd name="T46" fmla="*/ 5548 w 275"/>
                  <a:gd name="T47" fmla="*/ 11599 h 413"/>
                  <a:gd name="T48" fmla="*/ 2945 w 275"/>
                  <a:gd name="T49" fmla="*/ 11599 h 413"/>
                  <a:gd name="T50" fmla="*/ 2695 w 275"/>
                  <a:gd name="T51" fmla="*/ 11327 h 413"/>
                  <a:gd name="T52" fmla="*/ 2945 w 275"/>
                  <a:gd name="T53" fmla="*/ 11046 h 413"/>
                  <a:gd name="T54" fmla="*/ 5548 w 275"/>
                  <a:gd name="T55" fmla="*/ 11046 h 413"/>
                  <a:gd name="T56" fmla="*/ 5836 w 275"/>
                  <a:gd name="T57" fmla="*/ 11327 h 413"/>
                  <a:gd name="T58" fmla="*/ 5548 w 275"/>
                  <a:gd name="T59" fmla="*/ 11599 h 413"/>
                  <a:gd name="T60" fmla="*/ 5548 w 275"/>
                  <a:gd name="T61" fmla="*/ 10455 h 413"/>
                  <a:gd name="T62" fmla="*/ 2945 w 275"/>
                  <a:gd name="T63" fmla="*/ 10455 h 413"/>
                  <a:gd name="T64" fmla="*/ 2695 w 275"/>
                  <a:gd name="T65" fmla="*/ 10164 h 413"/>
                  <a:gd name="T66" fmla="*/ 2945 w 275"/>
                  <a:gd name="T67" fmla="*/ 9885 h 413"/>
                  <a:gd name="T68" fmla="*/ 5548 w 275"/>
                  <a:gd name="T69" fmla="*/ 9885 h 413"/>
                  <a:gd name="T70" fmla="*/ 5836 w 275"/>
                  <a:gd name="T71" fmla="*/ 10164 h 413"/>
                  <a:gd name="T72" fmla="*/ 5548 w 275"/>
                  <a:gd name="T73" fmla="*/ 10455 h 413"/>
                  <a:gd name="T74" fmla="*/ 6426 w 275"/>
                  <a:gd name="T75" fmla="*/ 7021 h 413"/>
                  <a:gd name="T76" fmla="*/ 5520 w 275"/>
                  <a:gd name="T77" fmla="*/ 9131 h 413"/>
                  <a:gd name="T78" fmla="*/ 2985 w 275"/>
                  <a:gd name="T79" fmla="*/ 9131 h 413"/>
                  <a:gd name="T80" fmla="*/ 2077 w 275"/>
                  <a:gd name="T81" fmla="*/ 7021 h 413"/>
                  <a:gd name="T82" fmla="*/ 892 w 275"/>
                  <a:gd name="T83" fmla="*/ 4277 h 413"/>
                  <a:gd name="T84" fmla="*/ 4243 w 275"/>
                  <a:gd name="T85" fmla="*/ 910 h 413"/>
                  <a:gd name="T86" fmla="*/ 7637 w 275"/>
                  <a:gd name="T87" fmla="*/ 4277 h 413"/>
                  <a:gd name="T88" fmla="*/ 6426 w 275"/>
                  <a:gd name="T89" fmla="*/ 7021 h 41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275" h="413">
                    <a:moveTo>
                      <a:pt x="137" y="0"/>
                    </a:moveTo>
                    <a:cubicBezTo>
                      <a:pt x="51" y="0"/>
                      <a:pt x="0" y="70"/>
                      <a:pt x="0" y="137"/>
                    </a:cubicBezTo>
                    <a:cubicBezTo>
                      <a:pt x="0" y="196"/>
                      <a:pt x="33" y="233"/>
                      <a:pt x="48" y="246"/>
                    </a:cubicBezTo>
                    <a:cubicBezTo>
                      <a:pt x="68" y="265"/>
                      <a:pt x="68" y="273"/>
                      <a:pt x="68" y="289"/>
                    </a:cubicBezTo>
                    <a:cubicBezTo>
                      <a:pt x="68" y="297"/>
                      <a:pt x="68" y="297"/>
                      <a:pt x="68" y="297"/>
                    </a:cubicBezTo>
                    <a:cubicBezTo>
                      <a:pt x="68" y="302"/>
                      <a:pt x="68" y="302"/>
                      <a:pt x="68" y="302"/>
                    </a:cubicBezTo>
                    <a:cubicBezTo>
                      <a:pt x="63" y="308"/>
                      <a:pt x="60" y="316"/>
                      <a:pt x="60" y="324"/>
                    </a:cubicBezTo>
                    <a:cubicBezTo>
                      <a:pt x="60" y="332"/>
                      <a:pt x="63" y="339"/>
                      <a:pt x="67" y="345"/>
                    </a:cubicBezTo>
                    <a:cubicBezTo>
                      <a:pt x="63" y="351"/>
                      <a:pt x="60" y="358"/>
                      <a:pt x="60" y="366"/>
                    </a:cubicBezTo>
                    <a:cubicBezTo>
                      <a:pt x="60" y="385"/>
                      <a:pt x="76" y="401"/>
                      <a:pt x="95" y="401"/>
                    </a:cubicBezTo>
                    <a:cubicBezTo>
                      <a:pt x="115" y="401"/>
                      <a:pt x="115" y="401"/>
                      <a:pt x="115" y="401"/>
                    </a:cubicBezTo>
                    <a:cubicBezTo>
                      <a:pt x="120" y="408"/>
                      <a:pt x="128" y="413"/>
                      <a:pt x="137" y="413"/>
                    </a:cubicBezTo>
                    <a:cubicBezTo>
                      <a:pt x="146" y="413"/>
                      <a:pt x="155" y="408"/>
                      <a:pt x="159" y="401"/>
                    </a:cubicBezTo>
                    <a:cubicBezTo>
                      <a:pt x="179" y="401"/>
                      <a:pt x="179" y="401"/>
                      <a:pt x="179" y="401"/>
                    </a:cubicBezTo>
                    <a:cubicBezTo>
                      <a:pt x="199" y="401"/>
                      <a:pt x="215" y="385"/>
                      <a:pt x="215" y="366"/>
                    </a:cubicBezTo>
                    <a:cubicBezTo>
                      <a:pt x="215" y="358"/>
                      <a:pt x="212" y="351"/>
                      <a:pt x="208" y="345"/>
                    </a:cubicBezTo>
                    <a:cubicBezTo>
                      <a:pt x="212" y="339"/>
                      <a:pt x="215" y="332"/>
                      <a:pt x="215" y="324"/>
                    </a:cubicBezTo>
                    <a:cubicBezTo>
                      <a:pt x="215" y="315"/>
                      <a:pt x="211" y="307"/>
                      <a:pt x="206" y="301"/>
                    </a:cubicBezTo>
                    <a:cubicBezTo>
                      <a:pt x="207" y="300"/>
                      <a:pt x="207" y="298"/>
                      <a:pt x="207" y="297"/>
                    </a:cubicBezTo>
                    <a:cubicBezTo>
                      <a:pt x="207" y="289"/>
                      <a:pt x="207" y="289"/>
                      <a:pt x="207" y="289"/>
                    </a:cubicBezTo>
                    <a:cubicBezTo>
                      <a:pt x="206" y="273"/>
                      <a:pt x="206" y="265"/>
                      <a:pt x="227" y="246"/>
                    </a:cubicBezTo>
                    <a:cubicBezTo>
                      <a:pt x="241" y="233"/>
                      <a:pt x="275" y="196"/>
                      <a:pt x="275" y="137"/>
                    </a:cubicBezTo>
                    <a:cubicBezTo>
                      <a:pt x="275" y="70"/>
                      <a:pt x="223" y="0"/>
                      <a:pt x="137" y="0"/>
                    </a:cubicBezTo>
                    <a:close/>
                    <a:moveTo>
                      <a:pt x="179" y="372"/>
                    </a:moveTo>
                    <a:cubicBezTo>
                      <a:pt x="95" y="372"/>
                      <a:pt x="95" y="372"/>
                      <a:pt x="95" y="372"/>
                    </a:cubicBezTo>
                    <a:cubicBezTo>
                      <a:pt x="91" y="372"/>
                      <a:pt x="87" y="368"/>
                      <a:pt x="87" y="363"/>
                    </a:cubicBezTo>
                    <a:cubicBezTo>
                      <a:pt x="87" y="358"/>
                      <a:pt x="91" y="354"/>
                      <a:pt x="95" y="354"/>
                    </a:cubicBezTo>
                    <a:cubicBezTo>
                      <a:pt x="179" y="354"/>
                      <a:pt x="179" y="354"/>
                      <a:pt x="179" y="354"/>
                    </a:cubicBezTo>
                    <a:cubicBezTo>
                      <a:pt x="184" y="354"/>
                      <a:pt x="188" y="358"/>
                      <a:pt x="188" y="363"/>
                    </a:cubicBezTo>
                    <a:cubicBezTo>
                      <a:pt x="188" y="368"/>
                      <a:pt x="184" y="372"/>
                      <a:pt x="179" y="372"/>
                    </a:cubicBezTo>
                    <a:close/>
                    <a:moveTo>
                      <a:pt x="179" y="335"/>
                    </a:moveTo>
                    <a:cubicBezTo>
                      <a:pt x="95" y="335"/>
                      <a:pt x="95" y="335"/>
                      <a:pt x="95" y="335"/>
                    </a:cubicBezTo>
                    <a:cubicBezTo>
                      <a:pt x="91" y="335"/>
                      <a:pt x="87" y="331"/>
                      <a:pt x="87" y="326"/>
                    </a:cubicBezTo>
                    <a:cubicBezTo>
                      <a:pt x="87" y="321"/>
                      <a:pt x="91" y="317"/>
                      <a:pt x="95" y="317"/>
                    </a:cubicBezTo>
                    <a:cubicBezTo>
                      <a:pt x="179" y="317"/>
                      <a:pt x="179" y="317"/>
                      <a:pt x="179" y="317"/>
                    </a:cubicBezTo>
                    <a:cubicBezTo>
                      <a:pt x="184" y="317"/>
                      <a:pt x="188" y="321"/>
                      <a:pt x="188" y="326"/>
                    </a:cubicBezTo>
                    <a:cubicBezTo>
                      <a:pt x="188" y="331"/>
                      <a:pt x="184" y="335"/>
                      <a:pt x="179" y="335"/>
                    </a:cubicBezTo>
                    <a:close/>
                    <a:moveTo>
                      <a:pt x="207" y="225"/>
                    </a:moveTo>
                    <a:cubicBezTo>
                      <a:pt x="180" y="251"/>
                      <a:pt x="178" y="266"/>
                      <a:pt x="178" y="293"/>
                    </a:cubicBezTo>
                    <a:cubicBezTo>
                      <a:pt x="96" y="293"/>
                      <a:pt x="96" y="293"/>
                      <a:pt x="96" y="293"/>
                    </a:cubicBezTo>
                    <a:cubicBezTo>
                      <a:pt x="97" y="266"/>
                      <a:pt x="95" y="251"/>
                      <a:pt x="67" y="225"/>
                    </a:cubicBezTo>
                    <a:cubicBezTo>
                      <a:pt x="56" y="214"/>
                      <a:pt x="29" y="185"/>
                      <a:pt x="29" y="137"/>
                    </a:cubicBezTo>
                    <a:cubicBezTo>
                      <a:pt x="29" y="84"/>
                      <a:pt x="69" y="29"/>
                      <a:pt x="137" y="29"/>
                    </a:cubicBezTo>
                    <a:cubicBezTo>
                      <a:pt x="205" y="29"/>
                      <a:pt x="246" y="84"/>
                      <a:pt x="246" y="137"/>
                    </a:cubicBezTo>
                    <a:cubicBezTo>
                      <a:pt x="246" y="185"/>
                      <a:pt x="219" y="214"/>
                      <a:pt x="207" y="2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PT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cs typeface="+mn-cs"/>
                </a:endParaRPr>
              </a:p>
            </p:txBody>
          </p:sp>
        </p:grpSp>
      </p:grpSp>
      <p:grpSp>
        <p:nvGrpSpPr>
          <p:cNvPr id="75" name="Group 64"/>
          <p:cNvGrpSpPr>
            <a:grpSpLocks noChangeAspect="1"/>
          </p:cNvGrpSpPr>
          <p:nvPr/>
        </p:nvGrpSpPr>
        <p:grpSpPr bwMode="auto">
          <a:xfrm>
            <a:off x="6208225" y="3291719"/>
            <a:ext cx="360362" cy="360362"/>
            <a:chOff x="2517" y="2019"/>
            <a:chExt cx="340" cy="340"/>
          </a:xfrm>
        </p:grpSpPr>
        <p:sp>
          <p:nvSpPr>
            <p:cNvPr id="76" name="Oval 65"/>
            <p:cNvSpPr>
              <a:spLocks noChangeAspect="1" noChangeArrowheads="1"/>
            </p:cNvSpPr>
            <p:nvPr/>
          </p:nvSpPr>
          <p:spPr bwMode="gray">
            <a:xfrm>
              <a:off x="2517" y="2019"/>
              <a:ext cx="340" cy="340"/>
            </a:xfrm>
            <a:prstGeom prst="ellipse">
              <a:avLst/>
            </a:prstGeom>
            <a:solidFill>
              <a:sysClr val="window" lastClr="FFFFFF">
                <a:alpha val="25098"/>
              </a:sysClr>
            </a:solidFill>
            <a:ln w="25400">
              <a:solidFill>
                <a:sysClr val="window" lastClr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endParaRPr kumimoji="0" lang="fr-BE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+mn-cs"/>
              </a:endParaRPr>
            </a:p>
          </p:txBody>
        </p:sp>
        <p:grpSp>
          <p:nvGrpSpPr>
            <p:cNvPr id="77" name="Group 66"/>
            <p:cNvGrpSpPr>
              <a:grpSpLocks noChangeAspect="1"/>
            </p:cNvGrpSpPr>
            <p:nvPr/>
          </p:nvGrpSpPr>
          <p:grpSpPr bwMode="auto">
            <a:xfrm>
              <a:off x="2573" y="2120"/>
              <a:ext cx="227" cy="137"/>
              <a:chOff x="2336" y="1832"/>
              <a:chExt cx="1089" cy="657"/>
            </a:xfrm>
          </p:grpSpPr>
          <p:sp>
            <p:nvSpPr>
              <p:cNvPr id="78" name="Freeform 67"/>
              <p:cNvSpPr>
                <a:spLocks noChangeAspect="1"/>
              </p:cNvSpPr>
              <p:nvPr/>
            </p:nvSpPr>
            <p:spPr bwMode="gray">
              <a:xfrm>
                <a:off x="2336" y="1832"/>
                <a:ext cx="1089" cy="657"/>
              </a:xfrm>
              <a:custGeom>
                <a:avLst/>
                <a:gdLst>
                  <a:gd name="T0" fmla="*/ 3978 w 461"/>
                  <a:gd name="T1" fmla="*/ 0 h 278"/>
                  <a:gd name="T2" fmla="*/ 4481 w 461"/>
                  <a:gd name="T3" fmla="*/ 910 h 278"/>
                  <a:gd name="T4" fmla="*/ 4519 w 461"/>
                  <a:gd name="T5" fmla="*/ 1966 h 278"/>
                  <a:gd name="T6" fmla="*/ 8504 w 461"/>
                  <a:gd name="T7" fmla="*/ 1966 h 278"/>
                  <a:gd name="T8" fmla="*/ 9688 w 461"/>
                  <a:gd name="T9" fmla="*/ 3183 h 278"/>
                  <a:gd name="T10" fmla="*/ 9688 w 461"/>
                  <a:gd name="T11" fmla="*/ 3458 h 278"/>
                  <a:gd name="T12" fmla="*/ 13141 w 461"/>
                  <a:gd name="T13" fmla="*/ 3458 h 278"/>
                  <a:gd name="T14" fmla="*/ 14353 w 461"/>
                  <a:gd name="T15" fmla="*/ 4675 h 278"/>
                  <a:gd name="T16" fmla="*/ 14353 w 461"/>
                  <a:gd name="T17" fmla="*/ 7485 h 278"/>
                  <a:gd name="T18" fmla="*/ 13141 w 461"/>
                  <a:gd name="T19" fmla="*/ 8673 h 278"/>
                  <a:gd name="T20" fmla="*/ 1188 w 461"/>
                  <a:gd name="T21" fmla="*/ 8673 h 278"/>
                  <a:gd name="T22" fmla="*/ 340 w 461"/>
                  <a:gd name="T23" fmla="*/ 8305 h 278"/>
                  <a:gd name="T24" fmla="*/ 0 w 461"/>
                  <a:gd name="T25" fmla="*/ 7416 h 278"/>
                  <a:gd name="T26" fmla="*/ 222 w 461"/>
                  <a:gd name="T27" fmla="*/ 872 h 278"/>
                  <a:gd name="T28" fmla="*/ 713 w 461"/>
                  <a:gd name="T29" fmla="*/ 0 h 278"/>
                  <a:gd name="T30" fmla="*/ 3978 w 461"/>
                  <a:gd name="T31" fmla="*/ 0 h 27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61" h="278">
                    <a:moveTo>
                      <a:pt x="128" y="0"/>
                    </a:moveTo>
                    <a:cubicBezTo>
                      <a:pt x="145" y="0"/>
                      <a:pt x="144" y="28"/>
                      <a:pt x="144" y="29"/>
                    </a:cubicBezTo>
                    <a:cubicBezTo>
                      <a:pt x="145" y="63"/>
                      <a:pt x="145" y="63"/>
                      <a:pt x="145" y="63"/>
                    </a:cubicBezTo>
                    <a:cubicBezTo>
                      <a:pt x="273" y="63"/>
                      <a:pt x="273" y="63"/>
                      <a:pt x="273" y="63"/>
                    </a:cubicBezTo>
                    <a:cubicBezTo>
                      <a:pt x="294" y="63"/>
                      <a:pt x="311" y="81"/>
                      <a:pt x="311" y="102"/>
                    </a:cubicBezTo>
                    <a:cubicBezTo>
                      <a:pt x="311" y="111"/>
                      <a:pt x="311" y="111"/>
                      <a:pt x="311" y="111"/>
                    </a:cubicBezTo>
                    <a:cubicBezTo>
                      <a:pt x="422" y="111"/>
                      <a:pt x="422" y="111"/>
                      <a:pt x="422" y="111"/>
                    </a:cubicBezTo>
                    <a:cubicBezTo>
                      <a:pt x="444" y="111"/>
                      <a:pt x="461" y="129"/>
                      <a:pt x="461" y="150"/>
                    </a:cubicBezTo>
                    <a:cubicBezTo>
                      <a:pt x="461" y="240"/>
                      <a:pt x="461" y="240"/>
                      <a:pt x="461" y="240"/>
                    </a:cubicBezTo>
                    <a:cubicBezTo>
                      <a:pt x="461" y="261"/>
                      <a:pt x="444" y="278"/>
                      <a:pt x="422" y="278"/>
                    </a:cubicBezTo>
                    <a:cubicBezTo>
                      <a:pt x="38" y="278"/>
                      <a:pt x="38" y="278"/>
                      <a:pt x="38" y="278"/>
                    </a:cubicBezTo>
                    <a:cubicBezTo>
                      <a:pt x="28" y="278"/>
                      <a:pt x="18" y="274"/>
                      <a:pt x="11" y="266"/>
                    </a:cubicBezTo>
                    <a:cubicBezTo>
                      <a:pt x="4" y="259"/>
                      <a:pt x="0" y="249"/>
                      <a:pt x="0" y="23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3"/>
                      <a:pt x="6" y="0"/>
                      <a:pt x="23" y="0"/>
                    </a:cubicBezTo>
                    <a:cubicBezTo>
                      <a:pt x="40" y="0"/>
                      <a:pt x="111" y="0"/>
                      <a:pt x="128" y="0"/>
                    </a:cubicBezTo>
                    <a:close/>
                  </a:path>
                </a:pathLst>
              </a:custGeom>
              <a:solidFill>
                <a:srgbClr val="0000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PT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cs typeface="+mn-cs"/>
                </a:endParaRPr>
              </a:p>
            </p:txBody>
          </p:sp>
          <p:sp>
            <p:nvSpPr>
              <p:cNvPr id="79" name="Freeform 68"/>
              <p:cNvSpPr>
                <a:spLocks noChangeAspect="1" noEditPoints="1"/>
              </p:cNvSpPr>
              <p:nvPr/>
            </p:nvSpPr>
            <p:spPr bwMode="gray">
              <a:xfrm>
                <a:off x="2393" y="1875"/>
                <a:ext cx="975" cy="557"/>
              </a:xfrm>
              <a:custGeom>
                <a:avLst/>
                <a:gdLst>
                  <a:gd name="T0" fmla="*/ 222 w 413"/>
                  <a:gd name="T1" fmla="*/ 340 h 236"/>
                  <a:gd name="T2" fmla="*/ 118 w 413"/>
                  <a:gd name="T3" fmla="*/ 7203 h 236"/>
                  <a:gd name="T4" fmla="*/ 12368 w 413"/>
                  <a:gd name="T5" fmla="*/ 7326 h 236"/>
                  <a:gd name="T6" fmla="*/ 12831 w 413"/>
                  <a:gd name="T7" fmla="*/ 4100 h 236"/>
                  <a:gd name="T8" fmla="*/ 8171 w 413"/>
                  <a:gd name="T9" fmla="*/ 3625 h 236"/>
                  <a:gd name="T10" fmla="*/ 7696 w 413"/>
                  <a:gd name="T11" fmla="*/ 2145 h 236"/>
                  <a:gd name="T12" fmla="*/ 2986 w 413"/>
                  <a:gd name="T13" fmla="*/ 340 h 236"/>
                  <a:gd name="T14" fmla="*/ 368 w 413"/>
                  <a:gd name="T15" fmla="*/ 28 h 236"/>
                  <a:gd name="T16" fmla="*/ 1121 w 413"/>
                  <a:gd name="T17" fmla="*/ 802 h 236"/>
                  <a:gd name="T18" fmla="*/ 2302 w 413"/>
                  <a:gd name="T19" fmla="*/ 6429 h 236"/>
                  <a:gd name="T20" fmla="*/ 7262 w 413"/>
                  <a:gd name="T21" fmla="*/ 6429 h 236"/>
                  <a:gd name="T22" fmla="*/ 2786 w 413"/>
                  <a:gd name="T23" fmla="*/ 3035 h 236"/>
                  <a:gd name="T24" fmla="*/ 7262 w 413"/>
                  <a:gd name="T25" fmla="*/ 6429 h 236"/>
                  <a:gd name="T26" fmla="*/ 7852 w 413"/>
                  <a:gd name="T27" fmla="*/ 6429 h 236"/>
                  <a:gd name="T28" fmla="*/ 11931 w 413"/>
                  <a:gd name="T29" fmla="*/ 4534 h 236"/>
                  <a:gd name="T30" fmla="*/ 3945 w 413"/>
                  <a:gd name="T31" fmla="*/ 3443 h 236"/>
                  <a:gd name="T32" fmla="*/ 3633 w 413"/>
                  <a:gd name="T33" fmla="*/ 4244 h 236"/>
                  <a:gd name="T34" fmla="*/ 4223 w 413"/>
                  <a:gd name="T35" fmla="*/ 4244 h 236"/>
                  <a:gd name="T36" fmla="*/ 3945 w 413"/>
                  <a:gd name="T37" fmla="*/ 3443 h 236"/>
                  <a:gd name="T38" fmla="*/ 4748 w 413"/>
                  <a:gd name="T39" fmla="*/ 3760 h 236"/>
                  <a:gd name="T40" fmla="*/ 5026 w 413"/>
                  <a:gd name="T41" fmla="*/ 4534 h 236"/>
                  <a:gd name="T42" fmla="*/ 5340 w 413"/>
                  <a:gd name="T43" fmla="*/ 3760 h 236"/>
                  <a:gd name="T44" fmla="*/ 6143 w 413"/>
                  <a:gd name="T45" fmla="*/ 3443 h 236"/>
                  <a:gd name="T46" fmla="*/ 5869 w 413"/>
                  <a:gd name="T47" fmla="*/ 4244 h 236"/>
                  <a:gd name="T48" fmla="*/ 6459 w 413"/>
                  <a:gd name="T49" fmla="*/ 4244 h 236"/>
                  <a:gd name="T50" fmla="*/ 6143 w 413"/>
                  <a:gd name="T51" fmla="*/ 3443 h 236"/>
                  <a:gd name="T52" fmla="*/ 3633 w 413"/>
                  <a:gd name="T53" fmla="*/ 5247 h 236"/>
                  <a:gd name="T54" fmla="*/ 3945 w 413"/>
                  <a:gd name="T55" fmla="*/ 6021 h 236"/>
                  <a:gd name="T56" fmla="*/ 4223 w 413"/>
                  <a:gd name="T57" fmla="*/ 5247 h 236"/>
                  <a:gd name="T58" fmla="*/ 5026 w 413"/>
                  <a:gd name="T59" fmla="*/ 4930 h 236"/>
                  <a:gd name="T60" fmla="*/ 4748 w 413"/>
                  <a:gd name="T61" fmla="*/ 5705 h 236"/>
                  <a:gd name="T62" fmla="*/ 5340 w 413"/>
                  <a:gd name="T63" fmla="*/ 5705 h 236"/>
                  <a:gd name="T64" fmla="*/ 5026 w 413"/>
                  <a:gd name="T65" fmla="*/ 4930 h 236"/>
                  <a:gd name="T66" fmla="*/ 5869 w 413"/>
                  <a:gd name="T67" fmla="*/ 5247 h 236"/>
                  <a:gd name="T68" fmla="*/ 6143 w 413"/>
                  <a:gd name="T69" fmla="*/ 6021 h 236"/>
                  <a:gd name="T70" fmla="*/ 6459 w 413"/>
                  <a:gd name="T71" fmla="*/ 5247 h 236"/>
                  <a:gd name="T72" fmla="*/ 8789 w 413"/>
                  <a:gd name="T73" fmla="*/ 6021 h 236"/>
                  <a:gd name="T74" fmla="*/ 9068 w 413"/>
                  <a:gd name="T75" fmla="*/ 5247 h 236"/>
                  <a:gd name="T76" fmla="*/ 8470 w 413"/>
                  <a:gd name="T77" fmla="*/ 5247 h 236"/>
                  <a:gd name="T78" fmla="*/ 8789 w 413"/>
                  <a:gd name="T79" fmla="*/ 6021 h 236"/>
                  <a:gd name="T80" fmla="*/ 10182 w 413"/>
                  <a:gd name="T81" fmla="*/ 5705 h 236"/>
                  <a:gd name="T82" fmla="*/ 9882 w 413"/>
                  <a:gd name="T83" fmla="*/ 4930 h 236"/>
                  <a:gd name="T84" fmla="*/ 9592 w 413"/>
                  <a:gd name="T85" fmla="*/ 5705 h 236"/>
                  <a:gd name="T86" fmla="*/ 11001 w 413"/>
                  <a:gd name="T87" fmla="*/ 6021 h 236"/>
                  <a:gd name="T88" fmla="*/ 11303 w 413"/>
                  <a:gd name="T89" fmla="*/ 5247 h 236"/>
                  <a:gd name="T90" fmla="*/ 10711 w 413"/>
                  <a:gd name="T91" fmla="*/ 5247 h 236"/>
                  <a:gd name="T92" fmla="*/ 11001 w 413"/>
                  <a:gd name="T93" fmla="*/ 6021 h 2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413" h="236">
                    <a:moveTo>
                      <a:pt x="12" y="1"/>
                    </a:moveTo>
                    <a:cubicBezTo>
                      <a:pt x="9" y="4"/>
                      <a:pt x="7" y="7"/>
                      <a:pt x="7" y="11"/>
                    </a:cubicBezTo>
                    <a:cubicBezTo>
                      <a:pt x="0" y="221"/>
                      <a:pt x="0" y="221"/>
                      <a:pt x="0" y="221"/>
                    </a:cubicBezTo>
                    <a:cubicBezTo>
                      <a:pt x="0" y="225"/>
                      <a:pt x="1" y="229"/>
                      <a:pt x="4" y="232"/>
                    </a:cubicBezTo>
                    <a:cubicBezTo>
                      <a:pt x="7" y="235"/>
                      <a:pt x="11" y="236"/>
                      <a:pt x="14" y="236"/>
                    </a:cubicBezTo>
                    <a:cubicBezTo>
                      <a:pt x="398" y="236"/>
                      <a:pt x="398" y="236"/>
                      <a:pt x="398" y="236"/>
                    </a:cubicBezTo>
                    <a:cubicBezTo>
                      <a:pt x="406" y="236"/>
                      <a:pt x="413" y="230"/>
                      <a:pt x="413" y="222"/>
                    </a:cubicBezTo>
                    <a:cubicBezTo>
                      <a:pt x="413" y="132"/>
                      <a:pt x="413" y="132"/>
                      <a:pt x="413" y="132"/>
                    </a:cubicBezTo>
                    <a:cubicBezTo>
                      <a:pt x="413" y="124"/>
                      <a:pt x="406" y="117"/>
                      <a:pt x="398" y="117"/>
                    </a:cubicBezTo>
                    <a:cubicBezTo>
                      <a:pt x="398" y="117"/>
                      <a:pt x="286" y="117"/>
                      <a:pt x="263" y="117"/>
                    </a:cubicBezTo>
                    <a:cubicBezTo>
                      <a:pt x="263" y="103"/>
                      <a:pt x="263" y="84"/>
                      <a:pt x="263" y="84"/>
                    </a:cubicBezTo>
                    <a:cubicBezTo>
                      <a:pt x="263" y="76"/>
                      <a:pt x="256" y="69"/>
                      <a:pt x="248" y="69"/>
                    </a:cubicBezTo>
                    <a:cubicBezTo>
                      <a:pt x="248" y="69"/>
                      <a:pt x="121" y="69"/>
                      <a:pt x="98" y="69"/>
                    </a:cubicBezTo>
                    <a:cubicBezTo>
                      <a:pt x="97" y="51"/>
                      <a:pt x="96" y="11"/>
                      <a:pt x="96" y="11"/>
                    </a:cubicBezTo>
                    <a:cubicBezTo>
                      <a:pt x="96" y="7"/>
                      <a:pt x="94" y="3"/>
                      <a:pt x="90" y="0"/>
                    </a:cubicBezTo>
                    <a:lnTo>
                      <a:pt x="12" y="1"/>
                    </a:lnTo>
                    <a:close/>
                    <a:moveTo>
                      <a:pt x="29" y="207"/>
                    </a:moveTo>
                    <a:cubicBezTo>
                      <a:pt x="30" y="184"/>
                      <a:pt x="35" y="49"/>
                      <a:pt x="36" y="26"/>
                    </a:cubicBezTo>
                    <a:cubicBezTo>
                      <a:pt x="68" y="26"/>
                      <a:pt x="68" y="26"/>
                      <a:pt x="68" y="26"/>
                    </a:cubicBezTo>
                    <a:cubicBezTo>
                      <a:pt x="68" y="45"/>
                      <a:pt x="74" y="207"/>
                      <a:pt x="74" y="207"/>
                    </a:cubicBezTo>
                    <a:lnTo>
                      <a:pt x="29" y="207"/>
                    </a:lnTo>
                    <a:close/>
                    <a:moveTo>
                      <a:pt x="234" y="207"/>
                    </a:moveTo>
                    <a:cubicBezTo>
                      <a:pt x="93" y="207"/>
                      <a:pt x="93" y="207"/>
                      <a:pt x="93" y="207"/>
                    </a:cubicBezTo>
                    <a:cubicBezTo>
                      <a:pt x="90" y="98"/>
                      <a:pt x="90" y="98"/>
                      <a:pt x="90" y="98"/>
                    </a:cubicBezTo>
                    <a:cubicBezTo>
                      <a:pt x="115" y="98"/>
                      <a:pt x="213" y="98"/>
                      <a:pt x="234" y="98"/>
                    </a:cubicBezTo>
                    <a:cubicBezTo>
                      <a:pt x="234" y="112"/>
                      <a:pt x="234" y="207"/>
                      <a:pt x="234" y="207"/>
                    </a:cubicBezTo>
                    <a:close/>
                    <a:moveTo>
                      <a:pt x="384" y="207"/>
                    </a:moveTo>
                    <a:cubicBezTo>
                      <a:pt x="253" y="207"/>
                      <a:pt x="253" y="207"/>
                      <a:pt x="253" y="207"/>
                    </a:cubicBezTo>
                    <a:cubicBezTo>
                      <a:pt x="253" y="146"/>
                      <a:pt x="253" y="146"/>
                      <a:pt x="253" y="146"/>
                    </a:cubicBezTo>
                    <a:cubicBezTo>
                      <a:pt x="384" y="146"/>
                      <a:pt x="384" y="146"/>
                      <a:pt x="384" y="146"/>
                    </a:cubicBezTo>
                    <a:lnTo>
                      <a:pt x="384" y="207"/>
                    </a:lnTo>
                    <a:close/>
                    <a:moveTo>
                      <a:pt x="127" y="111"/>
                    </a:moveTo>
                    <a:cubicBezTo>
                      <a:pt x="121" y="111"/>
                      <a:pt x="117" y="116"/>
                      <a:pt x="117" y="121"/>
                    </a:cubicBezTo>
                    <a:cubicBezTo>
                      <a:pt x="117" y="137"/>
                      <a:pt x="117" y="137"/>
                      <a:pt x="117" y="137"/>
                    </a:cubicBezTo>
                    <a:cubicBezTo>
                      <a:pt x="117" y="142"/>
                      <a:pt x="121" y="146"/>
                      <a:pt x="127" y="146"/>
                    </a:cubicBezTo>
                    <a:cubicBezTo>
                      <a:pt x="132" y="146"/>
                      <a:pt x="136" y="142"/>
                      <a:pt x="136" y="137"/>
                    </a:cubicBezTo>
                    <a:cubicBezTo>
                      <a:pt x="136" y="121"/>
                      <a:pt x="136" y="121"/>
                      <a:pt x="136" y="121"/>
                    </a:cubicBezTo>
                    <a:cubicBezTo>
                      <a:pt x="136" y="116"/>
                      <a:pt x="132" y="111"/>
                      <a:pt x="127" y="111"/>
                    </a:cubicBezTo>
                    <a:close/>
                    <a:moveTo>
                      <a:pt x="162" y="111"/>
                    </a:moveTo>
                    <a:cubicBezTo>
                      <a:pt x="157" y="111"/>
                      <a:pt x="153" y="116"/>
                      <a:pt x="153" y="121"/>
                    </a:cubicBezTo>
                    <a:cubicBezTo>
                      <a:pt x="153" y="137"/>
                      <a:pt x="153" y="137"/>
                      <a:pt x="153" y="137"/>
                    </a:cubicBezTo>
                    <a:cubicBezTo>
                      <a:pt x="153" y="142"/>
                      <a:pt x="157" y="146"/>
                      <a:pt x="162" y="146"/>
                    </a:cubicBezTo>
                    <a:cubicBezTo>
                      <a:pt x="168" y="146"/>
                      <a:pt x="172" y="142"/>
                      <a:pt x="172" y="137"/>
                    </a:cubicBezTo>
                    <a:cubicBezTo>
                      <a:pt x="172" y="121"/>
                      <a:pt x="172" y="121"/>
                      <a:pt x="172" y="121"/>
                    </a:cubicBezTo>
                    <a:cubicBezTo>
                      <a:pt x="172" y="116"/>
                      <a:pt x="168" y="111"/>
                      <a:pt x="162" y="111"/>
                    </a:cubicBezTo>
                    <a:close/>
                    <a:moveTo>
                      <a:pt x="198" y="111"/>
                    </a:moveTo>
                    <a:cubicBezTo>
                      <a:pt x="193" y="111"/>
                      <a:pt x="189" y="116"/>
                      <a:pt x="189" y="121"/>
                    </a:cubicBezTo>
                    <a:cubicBezTo>
                      <a:pt x="189" y="137"/>
                      <a:pt x="189" y="137"/>
                      <a:pt x="189" y="137"/>
                    </a:cubicBezTo>
                    <a:cubicBezTo>
                      <a:pt x="189" y="142"/>
                      <a:pt x="193" y="146"/>
                      <a:pt x="198" y="146"/>
                    </a:cubicBezTo>
                    <a:cubicBezTo>
                      <a:pt x="203" y="146"/>
                      <a:pt x="208" y="142"/>
                      <a:pt x="208" y="137"/>
                    </a:cubicBezTo>
                    <a:cubicBezTo>
                      <a:pt x="208" y="121"/>
                      <a:pt x="208" y="121"/>
                      <a:pt x="208" y="121"/>
                    </a:cubicBezTo>
                    <a:cubicBezTo>
                      <a:pt x="208" y="116"/>
                      <a:pt x="203" y="111"/>
                      <a:pt x="198" y="111"/>
                    </a:cubicBezTo>
                    <a:close/>
                    <a:moveTo>
                      <a:pt x="127" y="159"/>
                    </a:moveTo>
                    <a:cubicBezTo>
                      <a:pt x="121" y="159"/>
                      <a:pt x="117" y="164"/>
                      <a:pt x="117" y="169"/>
                    </a:cubicBezTo>
                    <a:cubicBezTo>
                      <a:pt x="117" y="184"/>
                      <a:pt x="117" y="184"/>
                      <a:pt x="117" y="184"/>
                    </a:cubicBezTo>
                    <a:cubicBezTo>
                      <a:pt x="117" y="190"/>
                      <a:pt x="121" y="194"/>
                      <a:pt x="127" y="194"/>
                    </a:cubicBezTo>
                    <a:cubicBezTo>
                      <a:pt x="132" y="194"/>
                      <a:pt x="136" y="190"/>
                      <a:pt x="136" y="184"/>
                    </a:cubicBezTo>
                    <a:cubicBezTo>
                      <a:pt x="136" y="169"/>
                      <a:pt x="136" y="169"/>
                      <a:pt x="136" y="169"/>
                    </a:cubicBezTo>
                    <a:cubicBezTo>
                      <a:pt x="136" y="164"/>
                      <a:pt x="132" y="159"/>
                      <a:pt x="127" y="159"/>
                    </a:cubicBezTo>
                    <a:close/>
                    <a:moveTo>
                      <a:pt x="162" y="159"/>
                    </a:moveTo>
                    <a:cubicBezTo>
                      <a:pt x="157" y="159"/>
                      <a:pt x="153" y="164"/>
                      <a:pt x="153" y="169"/>
                    </a:cubicBezTo>
                    <a:cubicBezTo>
                      <a:pt x="153" y="184"/>
                      <a:pt x="153" y="184"/>
                      <a:pt x="153" y="184"/>
                    </a:cubicBezTo>
                    <a:cubicBezTo>
                      <a:pt x="153" y="190"/>
                      <a:pt x="157" y="194"/>
                      <a:pt x="162" y="194"/>
                    </a:cubicBezTo>
                    <a:cubicBezTo>
                      <a:pt x="168" y="194"/>
                      <a:pt x="172" y="190"/>
                      <a:pt x="172" y="184"/>
                    </a:cubicBezTo>
                    <a:cubicBezTo>
                      <a:pt x="172" y="169"/>
                      <a:pt x="172" y="169"/>
                      <a:pt x="172" y="169"/>
                    </a:cubicBezTo>
                    <a:cubicBezTo>
                      <a:pt x="172" y="164"/>
                      <a:pt x="168" y="159"/>
                      <a:pt x="162" y="159"/>
                    </a:cubicBezTo>
                    <a:close/>
                    <a:moveTo>
                      <a:pt x="198" y="159"/>
                    </a:moveTo>
                    <a:cubicBezTo>
                      <a:pt x="193" y="159"/>
                      <a:pt x="189" y="164"/>
                      <a:pt x="189" y="169"/>
                    </a:cubicBezTo>
                    <a:cubicBezTo>
                      <a:pt x="189" y="184"/>
                      <a:pt x="189" y="184"/>
                      <a:pt x="189" y="184"/>
                    </a:cubicBezTo>
                    <a:cubicBezTo>
                      <a:pt x="189" y="190"/>
                      <a:pt x="193" y="194"/>
                      <a:pt x="198" y="194"/>
                    </a:cubicBezTo>
                    <a:cubicBezTo>
                      <a:pt x="203" y="194"/>
                      <a:pt x="208" y="190"/>
                      <a:pt x="208" y="184"/>
                    </a:cubicBezTo>
                    <a:cubicBezTo>
                      <a:pt x="208" y="169"/>
                      <a:pt x="208" y="169"/>
                      <a:pt x="208" y="169"/>
                    </a:cubicBezTo>
                    <a:cubicBezTo>
                      <a:pt x="208" y="164"/>
                      <a:pt x="203" y="159"/>
                      <a:pt x="198" y="159"/>
                    </a:cubicBezTo>
                    <a:close/>
                    <a:moveTo>
                      <a:pt x="283" y="194"/>
                    </a:moveTo>
                    <a:cubicBezTo>
                      <a:pt x="288" y="194"/>
                      <a:pt x="292" y="190"/>
                      <a:pt x="292" y="184"/>
                    </a:cubicBezTo>
                    <a:cubicBezTo>
                      <a:pt x="292" y="169"/>
                      <a:pt x="292" y="169"/>
                      <a:pt x="292" y="169"/>
                    </a:cubicBezTo>
                    <a:cubicBezTo>
                      <a:pt x="292" y="164"/>
                      <a:pt x="288" y="159"/>
                      <a:pt x="283" y="159"/>
                    </a:cubicBezTo>
                    <a:cubicBezTo>
                      <a:pt x="277" y="159"/>
                      <a:pt x="273" y="164"/>
                      <a:pt x="273" y="169"/>
                    </a:cubicBezTo>
                    <a:cubicBezTo>
                      <a:pt x="273" y="184"/>
                      <a:pt x="273" y="184"/>
                      <a:pt x="273" y="184"/>
                    </a:cubicBezTo>
                    <a:cubicBezTo>
                      <a:pt x="273" y="190"/>
                      <a:pt x="277" y="194"/>
                      <a:pt x="283" y="194"/>
                    </a:cubicBezTo>
                    <a:close/>
                    <a:moveTo>
                      <a:pt x="318" y="194"/>
                    </a:moveTo>
                    <a:cubicBezTo>
                      <a:pt x="324" y="194"/>
                      <a:pt x="328" y="190"/>
                      <a:pt x="328" y="184"/>
                    </a:cubicBezTo>
                    <a:cubicBezTo>
                      <a:pt x="328" y="169"/>
                      <a:pt x="328" y="169"/>
                      <a:pt x="328" y="169"/>
                    </a:cubicBezTo>
                    <a:cubicBezTo>
                      <a:pt x="328" y="164"/>
                      <a:pt x="324" y="159"/>
                      <a:pt x="318" y="159"/>
                    </a:cubicBezTo>
                    <a:cubicBezTo>
                      <a:pt x="313" y="159"/>
                      <a:pt x="309" y="164"/>
                      <a:pt x="309" y="169"/>
                    </a:cubicBezTo>
                    <a:cubicBezTo>
                      <a:pt x="309" y="184"/>
                      <a:pt x="309" y="184"/>
                      <a:pt x="309" y="184"/>
                    </a:cubicBezTo>
                    <a:cubicBezTo>
                      <a:pt x="309" y="190"/>
                      <a:pt x="313" y="194"/>
                      <a:pt x="318" y="194"/>
                    </a:cubicBezTo>
                    <a:close/>
                    <a:moveTo>
                      <a:pt x="354" y="194"/>
                    </a:moveTo>
                    <a:cubicBezTo>
                      <a:pt x="359" y="194"/>
                      <a:pt x="364" y="190"/>
                      <a:pt x="364" y="184"/>
                    </a:cubicBezTo>
                    <a:cubicBezTo>
                      <a:pt x="364" y="169"/>
                      <a:pt x="364" y="169"/>
                      <a:pt x="364" y="169"/>
                    </a:cubicBezTo>
                    <a:cubicBezTo>
                      <a:pt x="364" y="164"/>
                      <a:pt x="359" y="159"/>
                      <a:pt x="354" y="159"/>
                    </a:cubicBezTo>
                    <a:cubicBezTo>
                      <a:pt x="349" y="159"/>
                      <a:pt x="345" y="164"/>
                      <a:pt x="345" y="169"/>
                    </a:cubicBezTo>
                    <a:cubicBezTo>
                      <a:pt x="345" y="184"/>
                      <a:pt x="345" y="184"/>
                      <a:pt x="345" y="184"/>
                    </a:cubicBezTo>
                    <a:cubicBezTo>
                      <a:pt x="345" y="190"/>
                      <a:pt x="349" y="194"/>
                      <a:pt x="354" y="19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PT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cs typeface="+mn-cs"/>
                </a:endParaRPr>
              </a:p>
            </p:txBody>
          </p:sp>
        </p:grpSp>
      </p:grpSp>
      <p:grpSp>
        <p:nvGrpSpPr>
          <p:cNvPr id="80" name="Group 69"/>
          <p:cNvGrpSpPr>
            <a:grpSpLocks noChangeAspect="1"/>
          </p:cNvGrpSpPr>
          <p:nvPr/>
        </p:nvGrpSpPr>
        <p:grpSpPr bwMode="auto">
          <a:xfrm>
            <a:off x="6786075" y="3075819"/>
            <a:ext cx="360362" cy="360362"/>
            <a:chOff x="2514" y="1162"/>
            <a:chExt cx="680" cy="680"/>
          </a:xfrm>
        </p:grpSpPr>
        <p:sp>
          <p:nvSpPr>
            <p:cNvPr id="81" name="Oval 70"/>
            <p:cNvSpPr>
              <a:spLocks noChangeAspect="1" noChangeArrowheads="1"/>
            </p:cNvSpPr>
            <p:nvPr/>
          </p:nvSpPr>
          <p:spPr bwMode="gray">
            <a:xfrm>
              <a:off x="2514" y="1162"/>
              <a:ext cx="680" cy="680"/>
            </a:xfrm>
            <a:prstGeom prst="ellipse">
              <a:avLst/>
            </a:prstGeom>
            <a:solidFill>
              <a:sysClr val="window" lastClr="FFFFFF">
                <a:alpha val="25098"/>
              </a:sysClr>
            </a:solidFill>
            <a:ln w="25400">
              <a:solidFill>
                <a:sysClr val="window" lastClr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endParaRPr kumimoji="0" lang="fr-BE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+mn-cs"/>
              </a:endParaRPr>
            </a:p>
          </p:txBody>
        </p:sp>
        <p:grpSp>
          <p:nvGrpSpPr>
            <p:cNvPr id="82" name="Group 71"/>
            <p:cNvGrpSpPr>
              <a:grpSpLocks noChangeAspect="1"/>
            </p:cNvGrpSpPr>
            <p:nvPr/>
          </p:nvGrpSpPr>
          <p:grpSpPr bwMode="auto">
            <a:xfrm>
              <a:off x="2678" y="1276"/>
              <a:ext cx="351" cy="452"/>
              <a:chOff x="8817" y="1559"/>
              <a:chExt cx="933" cy="1201"/>
            </a:xfrm>
          </p:grpSpPr>
          <p:sp>
            <p:nvSpPr>
              <p:cNvPr id="83" name="Freeform 72"/>
              <p:cNvSpPr>
                <a:spLocks noChangeAspect="1"/>
              </p:cNvSpPr>
              <p:nvPr/>
            </p:nvSpPr>
            <p:spPr bwMode="gray">
              <a:xfrm>
                <a:off x="8867" y="1607"/>
                <a:ext cx="836" cy="1105"/>
              </a:xfrm>
              <a:custGeom>
                <a:avLst/>
                <a:gdLst>
                  <a:gd name="T0" fmla="*/ 10986 w 354"/>
                  <a:gd name="T1" fmla="*/ 3539 h 468"/>
                  <a:gd name="T2" fmla="*/ 9770 w 354"/>
                  <a:gd name="T3" fmla="*/ 2765 h 468"/>
                  <a:gd name="T4" fmla="*/ 5415 w 354"/>
                  <a:gd name="T5" fmla="*/ 4042 h 468"/>
                  <a:gd name="T6" fmla="*/ 5415 w 354"/>
                  <a:gd name="T7" fmla="*/ 4042 h 468"/>
                  <a:gd name="T8" fmla="*/ 5349 w 354"/>
                  <a:gd name="T9" fmla="*/ 4042 h 468"/>
                  <a:gd name="T10" fmla="*/ 5321 w 354"/>
                  <a:gd name="T11" fmla="*/ 3974 h 468"/>
                  <a:gd name="T12" fmla="*/ 3453 w 354"/>
                  <a:gd name="T13" fmla="*/ 0 h 468"/>
                  <a:gd name="T14" fmla="*/ 3105 w 354"/>
                  <a:gd name="T15" fmla="*/ 66 h 468"/>
                  <a:gd name="T16" fmla="*/ 2739 w 354"/>
                  <a:gd name="T17" fmla="*/ 569 h 468"/>
                  <a:gd name="T18" fmla="*/ 4846 w 354"/>
                  <a:gd name="T19" fmla="*/ 4198 h 468"/>
                  <a:gd name="T20" fmla="*/ 94 w 354"/>
                  <a:gd name="T21" fmla="*/ 6644 h 468"/>
                  <a:gd name="T22" fmla="*/ 184 w 354"/>
                  <a:gd name="T23" fmla="*/ 7426 h 468"/>
                  <a:gd name="T24" fmla="*/ 897 w 354"/>
                  <a:gd name="T25" fmla="*/ 7832 h 468"/>
                  <a:gd name="T26" fmla="*/ 4886 w 354"/>
                  <a:gd name="T27" fmla="*/ 4935 h 468"/>
                  <a:gd name="T28" fmla="*/ 4293 w 354"/>
                  <a:gd name="T29" fmla="*/ 14360 h 468"/>
                  <a:gd name="T30" fmla="*/ 4662 w 354"/>
                  <a:gd name="T31" fmla="*/ 14544 h 468"/>
                  <a:gd name="T32" fmla="*/ 6034 w 354"/>
                  <a:gd name="T33" fmla="*/ 14544 h 468"/>
                  <a:gd name="T34" fmla="*/ 6374 w 354"/>
                  <a:gd name="T35" fmla="*/ 14389 h 468"/>
                  <a:gd name="T36" fmla="*/ 5784 w 354"/>
                  <a:gd name="T37" fmla="*/ 5714 h 468"/>
                  <a:gd name="T38" fmla="*/ 6124 w 354"/>
                  <a:gd name="T39" fmla="*/ 5714 h 468"/>
                  <a:gd name="T40" fmla="*/ 5873 w 354"/>
                  <a:gd name="T41" fmla="*/ 4817 h 468"/>
                  <a:gd name="T42" fmla="*/ 5599 w 354"/>
                  <a:gd name="T43" fmla="*/ 4566 h 468"/>
                  <a:gd name="T44" fmla="*/ 8365 w 354"/>
                  <a:gd name="T45" fmla="*/ 4788 h 468"/>
                  <a:gd name="T46" fmla="*/ 10757 w 354"/>
                  <a:gd name="T47" fmla="*/ 4198 h 468"/>
                  <a:gd name="T48" fmla="*/ 10986 w 354"/>
                  <a:gd name="T49" fmla="*/ 3539 h 46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354" h="468">
                    <a:moveTo>
                      <a:pt x="353" y="114"/>
                    </a:moveTo>
                    <a:cubicBezTo>
                      <a:pt x="351" y="104"/>
                      <a:pt x="345" y="89"/>
                      <a:pt x="314" y="89"/>
                    </a:cubicBezTo>
                    <a:cubicBezTo>
                      <a:pt x="265" y="89"/>
                      <a:pt x="178" y="128"/>
                      <a:pt x="174" y="130"/>
                    </a:cubicBezTo>
                    <a:cubicBezTo>
                      <a:pt x="174" y="130"/>
                      <a:pt x="174" y="130"/>
                      <a:pt x="174" y="130"/>
                    </a:cubicBezTo>
                    <a:cubicBezTo>
                      <a:pt x="172" y="130"/>
                      <a:pt x="172" y="130"/>
                      <a:pt x="172" y="130"/>
                    </a:cubicBezTo>
                    <a:cubicBezTo>
                      <a:pt x="171" y="128"/>
                      <a:pt x="171" y="128"/>
                      <a:pt x="171" y="128"/>
                    </a:cubicBezTo>
                    <a:cubicBezTo>
                      <a:pt x="167" y="98"/>
                      <a:pt x="148" y="0"/>
                      <a:pt x="111" y="0"/>
                    </a:cubicBezTo>
                    <a:cubicBezTo>
                      <a:pt x="107" y="0"/>
                      <a:pt x="104" y="0"/>
                      <a:pt x="100" y="2"/>
                    </a:cubicBezTo>
                    <a:cubicBezTo>
                      <a:pt x="94" y="5"/>
                      <a:pt x="89" y="11"/>
                      <a:pt x="88" y="18"/>
                    </a:cubicBezTo>
                    <a:cubicBezTo>
                      <a:pt x="82" y="51"/>
                      <a:pt x="142" y="120"/>
                      <a:pt x="156" y="135"/>
                    </a:cubicBezTo>
                    <a:cubicBezTo>
                      <a:pt x="138" y="139"/>
                      <a:pt x="19" y="174"/>
                      <a:pt x="3" y="214"/>
                    </a:cubicBezTo>
                    <a:cubicBezTo>
                      <a:pt x="0" y="223"/>
                      <a:pt x="1" y="231"/>
                      <a:pt x="6" y="239"/>
                    </a:cubicBezTo>
                    <a:cubicBezTo>
                      <a:pt x="11" y="247"/>
                      <a:pt x="19" y="252"/>
                      <a:pt x="29" y="252"/>
                    </a:cubicBezTo>
                    <a:cubicBezTo>
                      <a:pt x="67" y="252"/>
                      <a:pt x="132" y="185"/>
                      <a:pt x="157" y="159"/>
                    </a:cubicBezTo>
                    <a:cubicBezTo>
                      <a:pt x="144" y="234"/>
                      <a:pt x="114" y="433"/>
                      <a:pt x="138" y="462"/>
                    </a:cubicBezTo>
                    <a:cubicBezTo>
                      <a:pt x="142" y="467"/>
                      <a:pt x="147" y="468"/>
                      <a:pt x="150" y="468"/>
                    </a:cubicBezTo>
                    <a:cubicBezTo>
                      <a:pt x="194" y="468"/>
                      <a:pt x="194" y="468"/>
                      <a:pt x="194" y="468"/>
                    </a:cubicBezTo>
                    <a:cubicBezTo>
                      <a:pt x="198" y="468"/>
                      <a:pt x="202" y="466"/>
                      <a:pt x="205" y="463"/>
                    </a:cubicBezTo>
                    <a:cubicBezTo>
                      <a:pt x="224" y="439"/>
                      <a:pt x="201" y="277"/>
                      <a:pt x="186" y="184"/>
                    </a:cubicBezTo>
                    <a:cubicBezTo>
                      <a:pt x="190" y="186"/>
                      <a:pt x="194" y="186"/>
                      <a:pt x="197" y="184"/>
                    </a:cubicBezTo>
                    <a:cubicBezTo>
                      <a:pt x="202" y="180"/>
                      <a:pt x="198" y="167"/>
                      <a:pt x="189" y="155"/>
                    </a:cubicBezTo>
                    <a:cubicBezTo>
                      <a:pt x="186" y="152"/>
                      <a:pt x="183" y="149"/>
                      <a:pt x="180" y="147"/>
                    </a:cubicBezTo>
                    <a:cubicBezTo>
                      <a:pt x="192" y="149"/>
                      <a:pt x="231" y="154"/>
                      <a:pt x="269" y="154"/>
                    </a:cubicBezTo>
                    <a:cubicBezTo>
                      <a:pt x="310" y="154"/>
                      <a:pt x="335" y="148"/>
                      <a:pt x="346" y="135"/>
                    </a:cubicBezTo>
                    <a:cubicBezTo>
                      <a:pt x="352" y="129"/>
                      <a:pt x="354" y="122"/>
                      <a:pt x="353" y="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PT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cs typeface="+mn-cs"/>
                </a:endParaRPr>
              </a:p>
            </p:txBody>
          </p:sp>
          <p:sp>
            <p:nvSpPr>
              <p:cNvPr id="84" name="Freeform 73"/>
              <p:cNvSpPr>
                <a:spLocks noChangeAspect="1" noEditPoints="1"/>
              </p:cNvSpPr>
              <p:nvPr/>
            </p:nvSpPr>
            <p:spPr bwMode="gray">
              <a:xfrm>
                <a:off x="8817" y="1559"/>
                <a:ext cx="933" cy="1201"/>
              </a:xfrm>
              <a:custGeom>
                <a:avLst/>
                <a:gdLst>
                  <a:gd name="T0" fmla="*/ 10421 w 395"/>
                  <a:gd name="T1" fmla="*/ 2773 h 508"/>
                  <a:gd name="T2" fmla="*/ 6009 w 395"/>
                  <a:gd name="T3" fmla="*/ 2062 h 508"/>
                  <a:gd name="T4" fmla="*/ 3493 w 395"/>
                  <a:gd name="T5" fmla="*/ 118 h 508"/>
                  <a:gd name="T6" fmla="*/ 3704 w 395"/>
                  <a:gd name="T7" fmla="*/ 3594 h 508"/>
                  <a:gd name="T8" fmla="*/ 2863 w 395"/>
                  <a:gd name="T9" fmla="*/ 5085 h 508"/>
                  <a:gd name="T10" fmla="*/ 319 w 395"/>
                  <a:gd name="T11" fmla="*/ 8428 h 508"/>
                  <a:gd name="T12" fmla="*/ 4613 w 395"/>
                  <a:gd name="T13" fmla="*/ 7371 h 508"/>
                  <a:gd name="T14" fmla="*/ 4481 w 395"/>
                  <a:gd name="T15" fmla="*/ 15459 h 508"/>
                  <a:gd name="T16" fmla="*/ 6694 w 395"/>
                  <a:gd name="T17" fmla="*/ 15868 h 508"/>
                  <a:gd name="T18" fmla="*/ 7157 w 395"/>
                  <a:gd name="T19" fmla="*/ 6896 h 508"/>
                  <a:gd name="T20" fmla="*/ 7471 w 395"/>
                  <a:gd name="T21" fmla="*/ 6277 h 508"/>
                  <a:gd name="T22" fmla="*/ 9028 w 395"/>
                  <a:gd name="T23" fmla="*/ 6064 h 508"/>
                  <a:gd name="T24" fmla="*/ 12231 w 395"/>
                  <a:gd name="T25" fmla="*/ 4097 h 508"/>
                  <a:gd name="T26" fmla="*/ 9028 w 395"/>
                  <a:gd name="T27" fmla="*/ 5433 h 508"/>
                  <a:gd name="T28" fmla="*/ 6538 w 395"/>
                  <a:gd name="T29" fmla="*/ 5473 h 508"/>
                  <a:gd name="T30" fmla="*/ 6628 w 395"/>
                  <a:gd name="T31" fmla="*/ 6433 h 508"/>
                  <a:gd name="T32" fmla="*/ 7036 w 395"/>
                  <a:gd name="T33" fmla="*/ 15091 h 508"/>
                  <a:gd name="T34" fmla="*/ 5322 w 395"/>
                  <a:gd name="T35" fmla="*/ 15247 h 508"/>
                  <a:gd name="T36" fmla="*/ 5534 w 395"/>
                  <a:gd name="T37" fmla="*/ 5589 h 508"/>
                  <a:gd name="T38" fmla="*/ 843 w 395"/>
                  <a:gd name="T39" fmla="*/ 8088 h 508"/>
                  <a:gd name="T40" fmla="*/ 5506 w 395"/>
                  <a:gd name="T41" fmla="*/ 4835 h 508"/>
                  <a:gd name="T42" fmla="*/ 3772 w 395"/>
                  <a:gd name="T43" fmla="*/ 688 h 508"/>
                  <a:gd name="T44" fmla="*/ 5981 w 395"/>
                  <a:gd name="T45" fmla="*/ 4622 h 508"/>
                  <a:gd name="T46" fmla="*/ 6075 w 395"/>
                  <a:gd name="T47" fmla="*/ 4691 h 508"/>
                  <a:gd name="T48" fmla="*/ 10421 w 395"/>
                  <a:gd name="T49" fmla="*/ 3409 h 508"/>
                  <a:gd name="T50" fmla="*/ 11425 w 395"/>
                  <a:gd name="T51" fmla="*/ 4835 h 508"/>
                  <a:gd name="T52" fmla="*/ 1306 w 395"/>
                  <a:gd name="T53" fmla="*/ 7809 h 508"/>
                  <a:gd name="T54" fmla="*/ 4703 w 395"/>
                  <a:gd name="T55" fmla="*/ 5657 h 508"/>
                  <a:gd name="T56" fmla="*/ 4112 w 395"/>
                  <a:gd name="T57" fmla="*/ 1151 h 508"/>
                  <a:gd name="T58" fmla="*/ 3928 w 395"/>
                  <a:gd name="T59" fmla="*/ 1307 h 508"/>
                  <a:gd name="T60" fmla="*/ 4112 w 395"/>
                  <a:gd name="T61" fmla="*/ 1151 h 508"/>
                  <a:gd name="T62" fmla="*/ 6628 w 395"/>
                  <a:gd name="T63" fmla="*/ 14684 h 508"/>
                  <a:gd name="T64" fmla="*/ 5350 w 395"/>
                  <a:gd name="T65" fmla="*/ 14684 h 508"/>
                  <a:gd name="T66" fmla="*/ 7247 w 395"/>
                  <a:gd name="T67" fmla="*/ 4785 h 508"/>
                  <a:gd name="T68" fmla="*/ 11019 w 395"/>
                  <a:gd name="T69" fmla="*/ 4466 h 508"/>
                  <a:gd name="T70" fmla="*/ 10421 w 395"/>
                  <a:gd name="T71" fmla="*/ 3962 h 508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395" h="508">
                    <a:moveTo>
                      <a:pt x="393" y="131"/>
                    </a:moveTo>
                    <a:cubicBezTo>
                      <a:pt x="392" y="121"/>
                      <a:pt x="384" y="89"/>
                      <a:pt x="335" y="89"/>
                    </a:cubicBezTo>
                    <a:cubicBezTo>
                      <a:pt x="297" y="89"/>
                      <a:pt x="241" y="109"/>
                      <a:pt x="208" y="122"/>
                    </a:cubicBezTo>
                    <a:cubicBezTo>
                      <a:pt x="205" y="106"/>
                      <a:pt x="200" y="85"/>
                      <a:pt x="193" y="66"/>
                    </a:cubicBezTo>
                    <a:cubicBezTo>
                      <a:pt x="187" y="49"/>
                      <a:pt x="170" y="0"/>
                      <a:pt x="132" y="0"/>
                    </a:cubicBezTo>
                    <a:cubicBezTo>
                      <a:pt x="125" y="0"/>
                      <a:pt x="119" y="1"/>
                      <a:pt x="112" y="4"/>
                    </a:cubicBezTo>
                    <a:cubicBezTo>
                      <a:pt x="100" y="10"/>
                      <a:pt x="92" y="21"/>
                      <a:pt x="89" y="35"/>
                    </a:cubicBezTo>
                    <a:cubicBezTo>
                      <a:pt x="85" y="55"/>
                      <a:pt x="95" y="80"/>
                      <a:pt x="119" y="115"/>
                    </a:cubicBezTo>
                    <a:cubicBezTo>
                      <a:pt x="126" y="126"/>
                      <a:pt x="134" y="136"/>
                      <a:pt x="141" y="145"/>
                    </a:cubicBezTo>
                    <a:cubicBezTo>
                      <a:pt x="127" y="149"/>
                      <a:pt x="110" y="155"/>
                      <a:pt x="92" y="163"/>
                    </a:cubicBezTo>
                    <a:cubicBezTo>
                      <a:pt x="43" y="183"/>
                      <a:pt x="15" y="204"/>
                      <a:pt x="6" y="227"/>
                    </a:cubicBezTo>
                    <a:cubicBezTo>
                      <a:pt x="0" y="242"/>
                      <a:pt x="2" y="257"/>
                      <a:pt x="10" y="270"/>
                    </a:cubicBezTo>
                    <a:cubicBezTo>
                      <a:pt x="19" y="284"/>
                      <a:pt x="33" y="292"/>
                      <a:pt x="50" y="292"/>
                    </a:cubicBezTo>
                    <a:cubicBezTo>
                      <a:pt x="78" y="292"/>
                      <a:pt x="115" y="266"/>
                      <a:pt x="148" y="236"/>
                    </a:cubicBezTo>
                    <a:cubicBezTo>
                      <a:pt x="144" y="269"/>
                      <a:pt x="138" y="309"/>
                      <a:pt x="135" y="346"/>
                    </a:cubicBezTo>
                    <a:cubicBezTo>
                      <a:pt x="124" y="455"/>
                      <a:pt x="133" y="483"/>
                      <a:pt x="144" y="495"/>
                    </a:cubicBezTo>
                    <a:cubicBezTo>
                      <a:pt x="151" y="503"/>
                      <a:pt x="161" y="508"/>
                      <a:pt x="171" y="508"/>
                    </a:cubicBezTo>
                    <a:cubicBezTo>
                      <a:pt x="215" y="508"/>
                      <a:pt x="215" y="508"/>
                      <a:pt x="215" y="508"/>
                    </a:cubicBezTo>
                    <a:cubicBezTo>
                      <a:pt x="225" y="508"/>
                      <a:pt x="234" y="503"/>
                      <a:pt x="241" y="496"/>
                    </a:cubicBezTo>
                    <a:cubicBezTo>
                      <a:pt x="249" y="485"/>
                      <a:pt x="269" y="462"/>
                      <a:pt x="230" y="221"/>
                    </a:cubicBezTo>
                    <a:cubicBezTo>
                      <a:pt x="230" y="220"/>
                      <a:pt x="230" y="220"/>
                      <a:pt x="231" y="220"/>
                    </a:cubicBezTo>
                    <a:cubicBezTo>
                      <a:pt x="236" y="215"/>
                      <a:pt x="239" y="208"/>
                      <a:pt x="240" y="201"/>
                    </a:cubicBezTo>
                    <a:cubicBezTo>
                      <a:pt x="240" y="198"/>
                      <a:pt x="240" y="195"/>
                      <a:pt x="240" y="192"/>
                    </a:cubicBezTo>
                    <a:cubicBezTo>
                      <a:pt x="255" y="193"/>
                      <a:pt x="272" y="194"/>
                      <a:pt x="290" y="194"/>
                    </a:cubicBezTo>
                    <a:cubicBezTo>
                      <a:pt x="338" y="194"/>
                      <a:pt x="367" y="186"/>
                      <a:pt x="382" y="168"/>
                    </a:cubicBezTo>
                    <a:cubicBezTo>
                      <a:pt x="391" y="158"/>
                      <a:pt x="395" y="145"/>
                      <a:pt x="393" y="131"/>
                    </a:cubicBezTo>
                    <a:close/>
                    <a:moveTo>
                      <a:pt x="367" y="155"/>
                    </a:moveTo>
                    <a:cubicBezTo>
                      <a:pt x="356" y="168"/>
                      <a:pt x="331" y="174"/>
                      <a:pt x="290" y="174"/>
                    </a:cubicBezTo>
                    <a:cubicBezTo>
                      <a:pt x="252" y="174"/>
                      <a:pt x="213" y="169"/>
                      <a:pt x="201" y="167"/>
                    </a:cubicBezTo>
                    <a:cubicBezTo>
                      <a:pt x="204" y="169"/>
                      <a:pt x="207" y="172"/>
                      <a:pt x="210" y="175"/>
                    </a:cubicBezTo>
                    <a:cubicBezTo>
                      <a:pt x="219" y="187"/>
                      <a:pt x="223" y="200"/>
                      <a:pt x="218" y="204"/>
                    </a:cubicBezTo>
                    <a:cubicBezTo>
                      <a:pt x="217" y="205"/>
                      <a:pt x="215" y="206"/>
                      <a:pt x="213" y="206"/>
                    </a:cubicBezTo>
                    <a:cubicBezTo>
                      <a:pt x="211" y="206"/>
                      <a:pt x="209" y="205"/>
                      <a:pt x="207" y="204"/>
                    </a:cubicBezTo>
                    <a:cubicBezTo>
                      <a:pt x="222" y="297"/>
                      <a:pt x="245" y="459"/>
                      <a:pt x="226" y="483"/>
                    </a:cubicBezTo>
                    <a:cubicBezTo>
                      <a:pt x="223" y="486"/>
                      <a:pt x="219" y="488"/>
                      <a:pt x="215" y="488"/>
                    </a:cubicBezTo>
                    <a:cubicBezTo>
                      <a:pt x="171" y="488"/>
                      <a:pt x="171" y="488"/>
                      <a:pt x="171" y="488"/>
                    </a:cubicBezTo>
                    <a:cubicBezTo>
                      <a:pt x="168" y="488"/>
                      <a:pt x="163" y="487"/>
                      <a:pt x="159" y="482"/>
                    </a:cubicBezTo>
                    <a:cubicBezTo>
                      <a:pt x="135" y="453"/>
                      <a:pt x="165" y="254"/>
                      <a:pt x="178" y="179"/>
                    </a:cubicBezTo>
                    <a:cubicBezTo>
                      <a:pt x="153" y="205"/>
                      <a:pt x="88" y="272"/>
                      <a:pt x="50" y="272"/>
                    </a:cubicBezTo>
                    <a:cubicBezTo>
                      <a:pt x="40" y="272"/>
                      <a:pt x="32" y="267"/>
                      <a:pt x="27" y="259"/>
                    </a:cubicBezTo>
                    <a:cubicBezTo>
                      <a:pt x="22" y="251"/>
                      <a:pt x="21" y="243"/>
                      <a:pt x="24" y="234"/>
                    </a:cubicBezTo>
                    <a:cubicBezTo>
                      <a:pt x="40" y="194"/>
                      <a:pt x="159" y="159"/>
                      <a:pt x="177" y="155"/>
                    </a:cubicBezTo>
                    <a:cubicBezTo>
                      <a:pt x="163" y="140"/>
                      <a:pt x="103" y="71"/>
                      <a:pt x="109" y="38"/>
                    </a:cubicBezTo>
                    <a:cubicBezTo>
                      <a:pt x="110" y="31"/>
                      <a:pt x="115" y="25"/>
                      <a:pt x="121" y="22"/>
                    </a:cubicBezTo>
                    <a:cubicBezTo>
                      <a:pt x="125" y="20"/>
                      <a:pt x="128" y="20"/>
                      <a:pt x="132" y="20"/>
                    </a:cubicBezTo>
                    <a:cubicBezTo>
                      <a:pt x="169" y="20"/>
                      <a:pt x="188" y="118"/>
                      <a:pt x="192" y="148"/>
                    </a:cubicBezTo>
                    <a:cubicBezTo>
                      <a:pt x="193" y="150"/>
                      <a:pt x="193" y="150"/>
                      <a:pt x="193" y="150"/>
                    </a:cubicBezTo>
                    <a:cubicBezTo>
                      <a:pt x="195" y="150"/>
                      <a:pt x="195" y="150"/>
                      <a:pt x="195" y="150"/>
                    </a:cubicBezTo>
                    <a:cubicBezTo>
                      <a:pt x="195" y="150"/>
                      <a:pt x="195" y="150"/>
                      <a:pt x="195" y="150"/>
                    </a:cubicBezTo>
                    <a:cubicBezTo>
                      <a:pt x="199" y="148"/>
                      <a:pt x="286" y="109"/>
                      <a:pt x="335" y="109"/>
                    </a:cubicBezTo>
                    <a:cubicBezTo>
                      <a:pt x="366" y="109"/>
                      <a:pt x="372" y="124"/>
                      <a:pt x="374" y="134"/>
                    </a:cubicBezTo>
                    <a:cubicBezTo>
                      <a:pt x="375" y="142"/>
                      <a:pt x="373" y="149"/>
                      <a:pt x="367" y="155"/>
                    </a:cubicBezTo>
                    <a:close/>
                    <a:moveTo>
                      <a:pt x="41" y="241"/>
                    </a:moveTo>
                    <a:cubicBezTo>
                      <a:pt x="40" y="244"/>
                      <a:pt x="40" y="247"/>
                      <a:pt x="42" y="250"/>
                    </a:cubicBezTo>
                    <a:cubicBezTo>
                      <a:pt x="44" y="253"/>
                      <a:pt x="46" y="254"/>
                      <a:pt x="50" y="254"/>
                    </a:cubicBezTo>
                    <a:cubicBezTo>
                      <a:pt x="72" y="254"/>
                      <a:pt x="117" y="216"/>
                      <a:pt x="151" y="181"/>
                    </a:cubicBezTo>
                    <a:cubicBezTo>
                      <a:pt x="104" y="197"/>
                      <a:pt x="49" y="221"/>
                      <a:pt x="41" y="241"/>
                    </a:cubicBezTo>
                    <a:close/>
                    <a:moveTo>
                      <a:pt x="132" y="37"/>
                    </a:moveTo>
                    <a:cubicBezTo>
                      <a:pt x="131" y="37"/>
                      <a:pt x="130" y="37"/>
                      <a:pt x="129" y="38"/>
                    </a:cubicBezTo>
                    <a:cubicBezTo>
                      <a:pt x="127" y="39"/>
                      <a:pt x="127" y="40"/>
                      <a:pt x="126" y="42"/>
                    </a:cubicBezTo>
                    <a:cubicBezTo>
                      <a:pt x="124" y="56"/>
                      <a:pt x="145" y="89"/>
                      <a:pt x="169" y="118"/>
                    </a:cubicBezTo>
                    <a:cubicBezTo>
                      <a:pt x="158" y="75"/>
                      <a:pt x="143" y="37"/>
                      <a:pt x="132" y="37"/>
                    </a:cubicBezTo>
                    <a:close/>
                    <a:moveTo>
                      <a:pt x="172" y="470"/>
                    </a:moveTo>
                    <a:cubicBezTo>
                      <a:pt x="213" y="470"/>
                      <a:pt x="213" y="470"/>
                      <a:pt x="213" y="470"/>
                    </a:cubicBezTo>
                    <a:cubicBezTo>
                      <a:pt x="223" y="452"/>
                      <a:pt x="210" y="334"/>
                      <a:pt x="190" y="212"/>
                    </a:cubicBezTo>
                    <a:cubicBezTo>
                      <a:pt x="171" y="334"/>
                      <a:pt x="160" y="455"/>
                      <a:pt x="172" y="470"/>
                    </a:cubicBezTo>
                    <a:close/>
                    <a:moveTo>
                      <a:pt x="335" y="127"/>
                    </a:moveTo>
                    <a:cubicBezTo>
                      <a:pt x="307" y="127"/>
                      <a:pt x="263" y="142"/>
                      <a:pt x="233" y="153"/>
                    </a:cubicBezTo>
                    <a:cubicBezTo>
                      <a:pt x="249" y="155"/>
                      <a:pt x="270" y="156"/>
                      <a:pt x="290" y="156"/>
                    </a:cubicBezTo>
                    <a:cubicBezTo>
                      <a:pt x="336" y="156"/>
                      <a:pt x="350" y="148"/>
                      <a:pt x="354" y="143"/>
                    </a:cubicBezTo>
                    <a:cubicBezTo>
                      <a:pt x="356" y="141"/>
                      <a:pt x="357" y="139"/>
                      <a:pt x="356" y="136"/>
                    </a:cubicBezTo>
                    <a:cubicBezTo>
                      <a:pt x="356" y="134"/>
                      <a:pt x="355" y="127"/>
                      <a:pt x="335" y="127"/>
                    </a:cubicBezTo>
                    <a:close/>
                  </a:path>
                </a:pathLst>
              </a:custGeom>
              <a:solidFill>
                <a:srgbClr val="0000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PT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cs typeface="+mn-cs"/>
                </a:endParaRPr>
              </a:p>
            </p:txBody>
          </p:sp>
        </p:grpSp>
      </p:grpSp>
      <p:grpSp>
        <p:nvGrpSpPr>
          <p:cNvPr id="85" name="Group 4"/>
          <p:cNvGrpSpPr>
            <a:grpSpLocks noChangeAspect="1"/>
          </p:cNvGrpSpPr>
          <p:nvPr/>
        </p:nvGrpSpPr>
        <p:grpSpPr bwMode="auto">
          <a:xfrm>
            <a:off x="778932" y="2624336"/>
            <a:ext cx="3325812" cy="2438400"/>
            <a:chOff x="638" y="1628"/>
            <a:chExt cx="2125" cy="1558"/>
          </a:xfrm>
        </p:grpSpPr>
        <p:graphicFrame>
          <p:nvGraphicFramePr>
            <p:cNvPr id="86" name="Object 5"/>
            <p:cNvGraphicFramePr>
              <a:graphicFrameLocks noChangeAspect="1"/>
            </p:cNvGraphicFramePr>
            <p:nvPr/>
          </p:nvGraphicFramePr>
          <p:xfrm>
            <a:off x="638" y="1628"/>
            <a:ext cx="2125" cy="1558"/>
          </p:xfrm>
          <a:graphic>
            <a:graphicData uri="http://schemas.openxmlformats.org/presentationml/2006/ole">
              <p:oleObj spid="_x0000_s3109" name="Chart" r:id="rId4" imgW="3337546" imgH="2453544" progId="MSGraph.Chart.8">
                <p:embed followColorScheme="full"/>
              </p:oleObj>
            </a:graphicData>
          </a:graphic>
        </p:graphicFrame>
        <p:sp>
          <p:nvSpPr>
            <p:cNvPr id="87" name="Oval 6"/>
            <p:cNvSpPr>
              <a:spLocks noChangeAspect="1" noChangeArrowheads="1"/>
            </p:cNvSpPr>
            <p:nvPr/>
          </p:nvSpPr>
          <p:spPr bwMode="gray">
            <a:xfrm>
              <a:off x="1577" y="2271"/>
              <a:ext cx="272" cy="272"/>
            </a:xfrm>
            <a:prstGeom prst="ellipse">
              <a:avLst/>
            </a:pr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endParaRPr kumimoji="0" lang="fr-BE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+mn-cs"/>
              </a:endParaRPr>
            </a:p>
          </p:txBody>
        </p:sp>
      </p:grpSp>
      <p:grpSp>
        <p:nvGrpSpPr>
          <p:cNvPr id="88" name="Group 29"/>
          <p:cNvGrpSpPr>
            <a:grpSpLocks noChangeAspect="1"/>
          </p:cNvGrpSpPr>
          <p:nvPr/>
        </p:nvGrpSpPr>
        <p:grpSpPr bwMode="auto">
          <a:xfrm>
            <a:off x="2115606" y="4391224"/>
            <a:ext cx="360363" cy="360362"/>
            <a:chOff x="2514" y="1978"/>
            <a:chExt cx="680" cy="680"/>
          </a:xfrm>
        </p:grpSpPr>
        <p:sp>
          <p:nvSpPr>
            <p:cNvPr id="89" name="Oval 30"/>
            <p:cNvSpPr>
              <a:spLocks noChangeAspect="1" noChangeArrowheads="1"/>
            </p:cNvSpPr>
            <p:nvPr/>
          </p:nvSpPr>
          <p:spPr bwMode="gray">
            <a:xfrm>
              <a:off x="2514" y="1978"/>
              <a:ext cx="680" cy="680"/>
            </a:xfrm>
            <a:prstGeom prst="ellipse">
              <a:avLst/>
            </a:prstGeom>
            <a:solidFill>
              <a:sysClr val="window" lastClr="FFFFFF">
                <a:alpha val="25098"/>
              </a:sysClr>
            </a:solidFill>
            <a:ln w="25400">
              <a:solidFill>
                <a:sysClr val="window" lastClr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endParaRPr kumimoji="0" lang="fr-BE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+mn-cs"/>
              </a:endParaRPr>
            </a:p>
          </p:txBody>
        </p:sp>
        <p:grpSp>
          <p:nvGrpSpPr>
            <p:cNvPr id="90" name="Group 31"/>
            <p:cNvGrpSpPr>
              <a:grpSpLocks noChangeAspect="1"/>
            </p:cNvGrpSpPr>
            <p:nvPr/>
          </p:nvGrpSpPr>
          <p:grpSpPr bwMode="auto">
            <a:xfrm>
              <a:off x="2695" y="2091"/>
              <a:ext cx="317" cy="453"/>
              <a:chOff x="5874" y="1614"/>
              <a:chExt cx="763" cy="1089"/>
            </a:xfrm>
          </p:grpSpPr>
          <p:sp>
            <p:nvSpPr>
              <p:cNvPr id="91" name="Freeform 32"/>
              <p:cNvSpPr>
                <a:spLocks noChangeAspect="1"/>
              </p:cNvSpPr>
              <p:nvPr/>
            </p:nvSpPr>
            <p:spPr bwMode="gray">
              <a:xfrm>
                <a:off x="5874" y="1614"/>
                <a:ext cx="763" cy="1089"/>
              </a:xfrm>
              <a:custGeom>
                <a:avLst/>
                <a:gdLst>
                  <a:gd name="T0" fmla="*/ 5010 w 323"/>
                  <a:gd name="T1" fmla="*/ 14353 h 461"/>
                  <a:gd name="T2" fmla="*/ 4018 w 323"/>
                  <a:gd name="T3" fmla="*/ 13985 h 461"/>
                  <a:gd name="T4" fmla="*/ 3706 w 323"/>
                  <a:gd name="T5" fmla="*/ 13985 h 461"/>
                  <a:gd name="T6" fmla="*/ 1869 w 323"/>
                  <a:gd name="T7" fmla="*/ 12142 h 461"/>
                  <a:gd name="T8" fmla="*/ 1991 w 323"/>
                  <a:gd name="T9" fmla="*/ 11495 h 461"/>
                  <a:gd name="T10" fmla="*/ 1869 w 323"/>
                  <a:gd name="T11" fmla="*/ 10838 h 461"/>
                  <a:gd name="T12" fmla="*/ 2121 w 323"/>
                  <a:gd name="T13" fmla="*/ 9938 h 461"/>
                  <a:gd name="T14" fmla="*/ 2121 w 323"/>
                  <a:gd name="T15" fmla="*/ 9716 h 461"/>
                  <a:gd name="T16" fmla="*/ 1713 w 323"/>
                  <a:gd name="T17" fmla="*/ 8962 h 461"/>
                  <a:gd name="T18" fmla="*/ 0 w 323"/>
                  <a:gd name="T19" fmla="*/ 5010 h 461"/>
                  <a:gd name="T20" fmla="*/ 5010 w 323"/>
                  <a:gd name="T21" fmla="*/ 0 h 461"/>
                  <a:gd name="T22" fmla="*/ 10056 w 323"/>
                  <a:gd name="T23" fmla="*/ 5010 h 461"/>
                  <a:gd name="T24" fmla="*/ 8320 w 323"/>
                  <a:gd name="T25" fmla="*/ 8962 h 461"/>
                  <a:gd name="T26" fmla="*/ 7935 w 323"/>
                  <a:gd name="T27" fmla="*/ 9716 h 461"/>
                  <a:gd name="T28" fmla="*/ 7935 w 323"/>
                  <a:gd name="T29" fmla="*/ 9938 h 461"/>
                  <a:gd name="T30" fmla="*/ 8185 w 323"/>
                  <a:gd name="T31" fmla="*/ 10838 h 461"/>
                  <a:gd name="T32" fmla="*/ 8069 w 323"/>
                  <a:gd name="T33" fmla="*/ 11495 h 461"/>
                  <a:gd name="T34" fmla="*/ 8185 w 323"/>
                  <a:gd name="T35" fmla="*/ 12142 h 461"/>
                  <a:gd name="T36" fmla="*/ 6328 w 323"/>
                  <a:gd name="T37" fmla="*/ 13985 h 461"/>
                  <a:gd name="T38" fmla="*/ 6038 w 323"/>
                  <a:gd name="T39" fmla="*/ 13985 h 461"/>
                  <a:gd name="T40" fmla="*/ 5010 w 323"/>
                  <a:gd name="T41" fmla="*/ 14353 h 46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323" h="461">
                    <a:moveTo>
                      <a:pt x="161" y="461"/>
                    </a:moveTo>
                    <a:cubicBezTo>
                      <a:pt x="149" y="461"/>
                      <a:pt x="138" y="457"/>
                      <a:pt x="129" y="449"/>
                    </a:cubicBezTo>
                    <a:cubicBezTo>
                      <a:pt x="119" y="449"/>
                      <a:pt x="119" y="449"/>
                      <a:pt x="119" y="449"/>
                    </a:cubicBezTo>
                    <a:cubicBezTo>
                      <a:pt x="87" y="449"/>
                      <a:pt x="60" y="422"/>
                      <a:pt x="60" y="390"/>
                    </a:cubicBezTo>
                    <a:cubicBezTo>
                      <a:pt x="60" y="382"/>
                      <a:pt x="61" y="375"/>
                      <a:pt x="64" y="369"/>
                    </a:cubicBezTo>
                    <a:cubicBezTo>
                      <a:pt x="61" y="362"/>
                      <a:pt x="60" y="355"/>
                      <a:pt x="60" y="348"/>
                    </a:cubicBezTo>
                    <a:cubicBezTo>
                      <a:pt x="60" y="337"/>
                      <a:pt x="62" y="328"/>
                      <a:pt x="68" y="319"/>
                    </a:cubicBezTo>
                    <a:cubicBezTo>
                      <a:pt x="68" y="312"/>
                      <a:pt x="68" y="312"/>
                      <a:pt x="68" y="312"/>
                    </a:cubicBezTo>
                    <a:cubicBezTo>
                      <a:pt x="68" y="299"/>
                      <a:pt x="68" y="299"/>
                      <a:pt x="55" y="288"/>
                    </a:cubicBezTo>
                    <a:cubicBezTo>
                      <a:pt x="39" y="273"/>
                      <a:pt x="0" y="230"/>
                      <a:pt x="0" y="161"/>
                    </a:cubicBezTo>
                    <a:cubicBezTo>
                      <a:pt x="0" y="82"/>
                      <a:pt x="60" y="0"/>
                      <a:pt x="161" y="0"/>
                    </a:cubicBezTo>
                    <a:cubicBezTo>
                      <a:pt x="262" y="0"/>
                      <a:pt x="323" y="82"/>
                      <a:pt x="323" y="161"/>
                    </a:cubicBezTo>
                    <a:cubicBezTo>
                      <a:pt x="323" y="230"/>
                      <a:pt x="284" y="273"/>
                      <a:pt x="267" y="288"/>
                    </a:cubicBezTo>
                    <a:cubicBezTo>
                      <a:pt x="255" y="299"/>
                      <a:pt x="255" y="299"/>
                      <a:pt x="255" y="312"/>
                    </a:cubicBezTo>
                    <a:cubicBezTo>
                      <a:pt x="255" y="319"/>
                      <a:pt x="255" y="319"/>
                      <a:pt x="255" y="319"/>
                    </a:cubicBezTo>
                    <a:cubicBezTo>
                      <a:pt x="260" y="328"/>
                      <a:pt x="263" y="338"/>
                      <a:pt x="263" y="348"/>
                    </a:cubicBezTo>
                    <a:cubicBezTo>
                      <a:pt x="263" y="355"/>
                      <a:pt x="261" y="362"/>
                      <a:pt x="259" y="369"/>
                    </a:cubicBezTo>
                    <a:cubicBezTo>
                      <a:pt x="261" y="375"/>
                      <a:pt x="263" y="382"/>
                      <a:pt x="263" y="390"/>
                    </a:cubicBezTo>
                    <a:cubicBezTo>
                      <a:pt x="263" y="422"/>
                      <a:pt x="236" y="449"/>
                      <a:pt x="203" y="449"/>
                    </a:cubicBezTo>
                    <a:cubicBezTo>
                      <a:pt x="194" y="449"/>
                      <a:pt x="194" y="449"/>
                      <a:pt x="194" y="449"/>
                    </a:cubicBezTo>
                    <a:cubicBezTo>
                      <a:pt x="185" y="457"/>
                      <a:pt x="173" y="461"/>
                      <a:pt x="161" y="461"/>
                    </a:cubicBezTo>
                    <a:close/>
                  </a:path>
                </a:pathLst>
              </a:custGeom>
              <a:solidFill>
                <a:srgbClr val="0000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PT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cs typeface="+mn-cs"/>
                </a:endParaRPr>
              </a:p>
            </p:txBody>
          </p:sp>
          <p:sp>
            <p:nvSpPr>
              <p:cNvPr id="92" name="Freeform 33"/>
              <p:cNvSpPr>
                <a:spLocks noChangeAspect="1" noEditPoints="1"/>
              </p:cNvSpPr>
              <p:nvPr/>
            </p:nvSpPr>
            <p:spPr bwMode="gray">
              <a:xfrm>
                <a:off x="5931" y="1670"/>
                <a:ext cx="649" cy="976"/>
              </a:xfrm>
              <a:custGeom>
                <a:avLst/>
                <a:gdLst>
                  <a:gd name="T0" fmla="*/ 4243 w 275"/>
                  <a:gd name="T1" fmla="*/ 0 h 413"/>
                  <a:gd name="T2" fmla="*/ 0 w 275"/>
                  <a:gd name="T3" fmla="*/ 4277 h 413"/>
                  <a:gd name="T4" fmla="*/ 1487 w 275"/>
                  <a:gd name="T5" fmla="*/ 7669 h 413"/>
                  <a:gd name="T6" fmla="*/ 2105 w 275"/>
                  <a:gd name="T7" fmla="*/ 9013 h 413"/>
                  <a:gd name="T8" fmla="*/ 2105 w 275"/>
                  <a:gd name="T9" fmla="*/ 9266 h 413"/>
                  <a:gd name="T10" fmla="*/ 2105 w 275"/>
                  <a:gd name="T11" fmla="*/ 9422 h 413"/>
                  <a:gd name="T12" fmla="*/ 1867 w 275"/>
                  <a:gd name="T13" fmla="*/ 10107 h 413"/>
                  <a:gd name="T14" fmla="*/ 2077 w 275"/>
                  <a:gd name="T15" fmla="*/ 10757 h 413"/>
                  <a:gd name="T16" fmla="*/ 1867 w 275"/>
                  <a:gd name="T17" fmla="*/ 11414 h 413"/>
                  <a:gd name="T18" fmla="*/ 2945 w 275"/>
                  <a:gd name="T19" fmla="*/ 12511 h 413"/>
                  <a:gd name="T20" fmla="*/ 3564 w 275"/>
                  <a:gd name="T21" fmla="*/ 12511 h 413"/>
                  <a:gd name="T22" fmla="*/ 4243 w 275"/>
                  <a:gd name="T23" fmla="*/ 12879 h 413"/>
                  <a:gd name="T24" fmla="*/ 4930 w 275"/>
                  <a:gd name="T25" fmla="*/ 12511 h 413"/>
                  <a:gd name="T26" fmla="*/ 5548 w 275"/>
                  <a:gd name="T27" fmla="*/ 12511 h 413"/>
                  <a:gd name="T28" fmla="*/ 6667 w 275"/>
                  <a:gd name="T29" fmla="*/ 11414 h 413"/>
                  <a:gd name="T30" fmla="*/ 6455 w 275"/>
                  <a:gd name="T31" fmla="*/ 10757 h 413"/>
                  <a:gd name="T32" fmla="*/ 6667 w 275"/>
                  <a:gd name="T33" fmla="*/ 10107 h 413"/>
                  <a:gd name="T34" fmla="*/ 6389 w 275"/>
                  <a:gd name="T35" fmla="*/ 9382 h 413"/>
                  <a:gd name="T36" fmla="*/ 6426 w 275"/>
                  <a:gd name="T37" fmla="*/ 9266 h 413"/>
                  <a:gd name="T38" fmla="*/ 6426 w 275"/>
                  <a:gd name="T39" fmla="*/ 9013 h 413"/>
                  <a:gd name="T40" fmla="*/ 7045 w 275"/>
                  <a:gd name="T41" fmla="*/ 7669 h 413"/>
                  <a:gd name="T42" fmla="*/ 8534 w 275"/>
                  <a:gd name="T43" fmla="*/ 4277 h 413"/>
                  <a:gd name="T44" fmla="*/ 4243 w 275"/>
                  <a:gd name="T45" fmla="*/ 0 h 413"/>
                  <a:gd name="T46" fmla="*/ 5548 w 275"/>
                  <a:gd name="T47" fmla="*/ 11599 h 413"/>
                  <a:gd name="T48" fmla="*/ 2945 w 275"/>
                  <a:gd name="T49" fmla="*/ 11599 h 413"/>
                  <a:gd name="T50" fmla="*/ 2695 w 275"/>
                  <a:gd name="T51" fmla="*/ 11327 h 413"/>
                  <a:gd name="T52" fmla="*/ 2945 w 275"/>
                  <a:gd name="T53" fmla="*/ 11046 h 413"/>
                  <a:gd name="T54" fmla="*/ 5548 w 275"/>
                  <a:gd name="T55" fmla="*/ 11046 h 413"/>
                  <a:gd name="T56" fmla="*/ 5836 w 275"/>
                  <a:gd name="T57" fmla="*/ 11327 h 413"/>
                  <a:gd name="T58" fmla="*/ 5548 w 275"/>
                  <a:gd name="T59" fmla="*/ 11599 h 413"/>
                  <a:gd name="T60" fmla="*/ 5548 w 275"/>
                  <a:gd name="T61" fmla="*/ 10455 h 413"/>
                  <a:gd name="T62" fmla="*/ 2945 w 275"/>
                  <a:gd name="T63" fmla="*/ 10455 h 413"/>
                  <a:gd name="T64" fmla="*/ 2695 w 275"/>
                  <a:gd name="T65" fmla="*/ 10164 h 413"/>
                  <a:gd name="T66" fmla="*/ 2945 w 275"/>
                  <a:gd name="T67" fmla="*/ 9885 h 413"/>
                  <a:gd name="T68" fmla="*/ 5548 w 275"/>
                  <a:gd name="T69" fmla="*/ 9885 h 413"/>
                  <a:gd name="T70" fmla="*/ 5836 w 275"/>
                  <a:gd name="T71" fmla="*/ 10164 h 413"/>
                  <a:gd name="T72" fmla="*/ 5548 w 275"/>
                  <a:gd name="T73" fmla="*/ 10455 h 413"/>
                  <a:gd name="T74" fmla="*/ 6426 w 275"/>
                  <a:gd name="T75" fmla="*/ 7021 h 413"/>
                  <a:gd name="T76" fmla="*/ 5520 w 275"/>
                  <a:gd name="T77" fmla="*/ 9131 h 413"/>
                  <a:gd name="T78" fmla="*/ 2985 w 275"/>
                  <a:gd name="T79" fmla="*/ 9131 h 413"/>
                  <a:gd name="T80" fmla="*/ 2077 w 275"/>
                  <a:gd name="T81" fmla="*/ 7021 h 413"/>
                  <a:gd name="T82" fmla="*/ 892 w 275"/>
                  <a:gd name="T83" fmla="*/ 4277 h 413"/>
                  <a:gd name="T84" fmla="*/ 4243 w 275"/>
                  <a:gd name="T85" fmla="*/ 910 h 413"/>
                  <a:gd name="T86" fmla="*/ 7637 w 275"/>
                  <a:gd name="T87" fmla="*/ 4277 h 413"/>
                  <a:gd name="T88" fmla="*/ 6426 w 275"/>
                  <a:gd name="T89" fmla="*/ 7021 h 41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275" h="413">
                    <a:moveTo>
                      <a:pt x="137" y="0"/>
                    </a:moveTo>
                    <a:cubicBezTo>
                      <a:pt x="51" y="0"/>
                      <a:pt x="0" y="70"/>
                      <a:pt x="0" y="137"/>
                    </a:cubicBezTo>
                    <a:cubicBezTo>
                      <a:pt x="0" y="196"/>
                      <a:pt x="33" y="233"/>
                      <a:pt x="48" y="246"/>
                    </a:cubicBezTo>
                    <a:cubicBezTo>
                      <a:pt x="68" y="265"/>
                      <a:pt x="68" y="273"/>
                      <a:pt x="68" y="289"/>
                    </a:cubicBezTo>
                    <a:cubicBezTo>
                      <a:pt x="68" y="297"/>
                      <a:pt x="68" y="297"/>
                      <a:pt x="68" y="297"/>
                    </a:cubicBezTo>
                    <a:cubicBezTo>
                      <a:pt x="68" y="302"/>
                      <a:pt x="68" y="302"/>
                      <a:pt x="68" y="302"/>
                    </a:cubicBezTo>
                    <a:cubicBezTo>
                      <a:pt x="63" y="308"/>
                      <a:pt x="60" y="316"/>
                      <a:pt x="60" y="324"/>
                    </a:cubicBezTo>
                    <a:cubicBezTo>
                      <a:pt x="60" y="332"/>
                      <a:pt x="63" y="339"/>
                      <a:pt x="67" y="345"/>
                    </a:cubicBezTo>
                    <a:cubicBezTo>
                      <a:pt x="63" y="351"/>
                      <a:pt x="60" y="358"/>
                      <a:pt x="60" y="366"/>
                    </a:cubicBezTo>
                    <a:cubicBezTo>
                      <a:pt x="60" y="385"/>
                      <a:pt x="76" y="401"/>
                      <a:pt x="95" y="401"/>
                    </a:cubicBezTo>
                    <a:cubicBezTo>
                      <a:pt x="115" y="401"/>
                      <a:pt x="115" y="401"/>
                      <a:pt x="115" y="401"/>
                    </a:cubicBezTo>
                    <a:cubicBezTo>
                      <a:pt x="120" y="408"/>
                      <a:pt x="128" y="413"/>
                      <a:pt x="137" y="413"/>
                    </a:cubicBezTo>
                    <a:cubicBezTo>
                      <a:pt x="146" y="413"/>
                      <a:pt x="155" y="408"/>
                      <a:pt x="159" y="401"/>
                    </a:cubicBezTo>
                    <a:cubicBezTo>
                      <a:pt x="179" y="401"/>
                      <a:pt x="179" y="401"/>
                      <a:pt x="179" y="401"/>
                    </a:cubicBezTo>
                    <a:cubicBezTo>
                      <a:pt x="199" y="401"/>
                      <a:pt x="215" y="385"/>
                      <a:pt x="215" y="366"/>
                    </a:cubicBezTo>
                    <a:cubicBezTo>
                      <a:pt x="215" y="358"/>
                      <a:pt x="212" y="351"/>
                      <a:pt x="208" y="345"/>
                    </a:cubicBezTo>
                    <a:cubicBezTo>
                      <a:pt x="212" y="339"/>
                      <a:pt x="215" y="332"/>
                      <a:pt x="215" y="324"/>
                    </a:cubicBezTo>
                    <a:cubicBezTo>
                      <a:pt x="215" y="315"/>
                      <a:pt x="211" y="307"/>
                      <a:pt x="206" y="301"/>
                    </a:cubicBezTo>
                    <a:cubicBezTo>
                      <a:pt x="207" y="300"/>
                      <a:pt x="207" y="298"/>
                      <a:pt x="207" y="297"/>
                    </a:cubicBezTo>
                    <a:cubicBezTo>
                      <a:pt x="207" y="289"/>
                      <a:pt x="207" y="289"/>
                      <a:pt x="207" y="289"/>
                    </a:cubicBezTo>
                    <a:cubicBezTo>
                      <a:pt x="206" y="273"/>
                      <a:pt x="206" y="265"/>
                      <a:pt x="227" y="246"/>
                    </a:cubicBezTo>
                    <a:cubicBezTo>
                      <a:pt x="241" y="233"/>
                      <a:pt x="275" y="196"/>
                      <a:pt x="275" y="137"/>
                    </a:cubicBezTo>
                    <a:cubicBezTo>
                      <a:pt x="275" y="70"/>
                      <a:pt x="223" y="0"/>
                      <a:pt x="137" y="0"/>
                    </a:cubicBezTo>
                    <a:close/>
                    <a:moveTo>
                      <a:pt x="179" y="372"/>
                    </a:moveTo>
                    <a:cubicBezTo>
                      <a:pt x="95" y="372"/>
                      <a:pt x="95" y="372"/>
                      <a:pt x="95" y="372"/>
                    </a:cubicBezTo>
                    <a:cubicBezTo>
                      <a:pt x="91" y="372"/>
                      <a:pt x="87" y="368"/>
                      <a:pt x="87" y="363"/>
                    </a:cubicBezTo>
                    <a:cubicBezTo>
                      <a:pt x="87" y="358"/>
                      <a:pt x="91" y="354"/>
                      <a:pt x="95" y="354"/>
                    </a:cubicBezTo>
                    <a:cubicBezTo>
                      <a:pt x="179" y="354"/>
                      <a:pt x="179" y="354"/>
                      <a:pt x="179" y="354"/>
                    </a:cubicBezTo>
                    <a:cubicBezTo>
                      <a:pt x="184" y="354"/>
                      <a:pt x="188" y="358"/>
                      <a:pt x="188" y="363"/>
                    </a:cubicBezTo>
                    <a:cubicBezTo>
                      <a:pt x="188" y="368"/>
                      <a:pt x="184" y="372"/>
                      <a:pt x="179" y="372"/>
                    </a:cubicBezTo>
                    <a:close/>
                    <a:moveTo>
                      <a:pt x="179" y="335"/>
                    </a:moveTo>
                    <a:cubicBezTo>
                      <a:pt x="95" y="335"/>
                      <a:pt x="95" y="335"/>
                      <a:pt x="95" y="335"/>
                    </a:cubicBezTo>
                    <a:cubicBezTo>
                      <a:pt x="91" y="335"/>
                      <a:pt x="87" y="331"/>
                      <a:pt x="87" y="326"/>
                    </a:cubicBezTo>
                    <a:cubicBezTo>
                      <a:pt x="87" y="321"/>
                      <a:pt x="91" y="317"/>
                      <a:pt x="95" y="317"/>
                    </a:cubicBezTo>
                    <a:cubicBezTo>
                      <a:pt x="179" y="317"/>
                      <a:pt x="179" y="317"/>
                      <a:pt x="179" y="317"/>
                    </a:cubicBezTo>
                    <a:cubicBezTo>
                      <a:pt x="184" y="317"/>
                      <a:pt x="188" y="321"/>
                      <a:pt x="188" y="326"/>
                    </a:cubicBezTo>
                    <a:cubicBezTo>
                      <a:pt x="188" y="331"/>
                      <a:pt x="184" y="335"/>
                      <a:pt x="179" y="335"/>
                    </a:cubicBezTo>
                    <a:close/>
                    <a:moveTo>
                      <a:pt x="207" y="225"/>
                    </a:moveTo>
                    <a:cubicBezTo>
                      <a:pt x="180" y="251"/>
                      <a:pt x="178" y="266"/>
                      <a:pt x="178" y="293"/>
                    </a:cubicBezTo>
                    <a:cubicBezTo>
                      <a:pt x="96" y="293"/>
                      <a:pt x="96" y="293"/>
                      <a:pt x="96" y="293"/>
                    </a:cubicBezTo>
                    <a:cubicBezTo>
                      <a:pt x="97" y="266"/>
                      <a:pt x="95" y="251"/>
                      <a:pt x="67" y="225"/>
                    </a:cubicBezTo>
                    <a:cubicBezTo>
                      <a:pt x="56" y="214"/>
                      <a:pt x="29" y="185"/>
                      <a:pt x="29" y="137"/>
                    </a:cubicBezTo>
                    <a:cubicBezTo>
                      <a:pt x="29" y="84"/>
                      <a:pt x="69" y="29"/>
                      <a:pt x="137" y="29"/>
                    </a:cubicBezTo>
                    <a:cubicBezTo>
                      <a:pt x="205" y="29"/>
                      <a:pt x="246" y="84"/>
                      <a:pt x="246" y="137"/>
                    </a:cubicBezTo>
                    <a:cubicBezTo>
                      <a:pt x="246" y="185"/>
                      <a:pt x="219" y="214"/>
                      <a:pt x="207" y="2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PT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cs typeface="+mn-cs"/>
                </a:endParaRPr>
              </a:p>
            </p:txBody>
          </p:sp>
        </p:grpSp>
      </p:grpSp>
      <p:grpSp>
        <p:nvGrpSpPr>
          <p:cNvPr id="93" name="Group 39"/>
          <p:cNvGrpSpPr>
            <a:grpSpLocks noChangeAspect="1"/>
          </p:cNvGrpSpPr>
          <p:nvPr/>
        </p:nvGrpSpPr>
        <p:grpSpPr bwMode="auto">
          <a:xfrm>
            <a:off x="1718731" y="3130749"/>
            <a:ext cx="360363" cy="360362"/>
            <a:chOff x="2517" y="2019"/>
            <a:chExt cx="340" cy="340"/>
          </a:xfrm>
        </p:grpSpPr>
        <p:sp>
          <p:nvSpPr>
            <p:cNvPr id="94" name="Oval 40"/>
            <p:cNvSpPr>
              <a:spLocks noChangeAspect="1" noChangeArrowheads="1"/>
            </p:cNvSpPr>
            <p:nvPr/>
          </p:nvSpPr>
          <p:spPr bwMode="gray">
            <a:xfrm>
              <a:off x="2517" y="2019"/>
              <a:ext cx="340" cy="340"/>
            </a:xfrm>
            <a:prstGeom prst="ellipse">
              <a:avLst/>
            </a:prstGeom>
            <a:solidFill>
              <a:sysClr val="window" lastClr="FFFFFF">
                <a:alpha val="25098"/>
              </a:sysClr>
            </a:solidFill>
            <a:ln w="25400">
              <a:solidFill>
                <a:sysClr val="window" lastClr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endParaRPr kumimoji="0" lang="fr-BE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+mn-cs"/>
              </a:endParaRPr>
            </a:p>
          </p:txBody>
        </p:sp>
        <p:grpSp>
          <p:nvGrpSpPr>
            <p:cNvPr id="95" name="Group 41"/>
            <p:cNvGrpSpPr>
              <a:grpSpLocks noChangeAspect="1"/>
            </p:cNvGrpSpPr>
            <p:nvPr/>
          </p:nvGrpSpPr>
          <p:grpSpPr bwMode="auto">
            <a:xfrm>
              <a:off x="2573" y="2120"/>
              <a:ext cx="227" cy="137"/>
              <a:chOff x="2336" y="1832"/>
              <a:chExt cx="1089" cy="657"/>
            </a:xfrm>
          </p:grpSpPr>
          <p:sp>
            <p:nvSpPr>
              <p:cNvPr id="96" name="Freeform 42"/>
              <p:cNvSpPr>
                <a:spLocks noChangeAspect="1"/>
              </p:cNvSpPr>
              <p:nvPr/>
            </p:nvSpPr>
            <p:spPr bwMode="gray">
              <a:xfrm>
                <a:off x="2336" y="1832"/>
                <a:ext cx="1089" cy="657"/>
              </a:xfrm>
              <a:custGeom>
                <a:avLst/>
                <a:gdLst>
                  <a:gd name="T0" fmla="*/ 3978 w 461"/>
                  <a:gd name="T1" fmla="*/ 0 h 278"/>
                  <a:gd name="T2" fmla="*/ 4481 w 461"/>
                  <a:gd name="T3" fmla="*/ 910 h 278"/>
                  <a:gd name="T4" fmla="*/ 4519 w 461"/>
                  <a:gd name="T5" fmla="*/ 1966 h 278"/>
                  <a:gd name="T6" fmla="*/ 8504 w 461"/>
                  <a:gd name="T7" fmla="*/ 1966 h 278"/>
                  <a:gd name="T8" fmla="*/ 9688 w 461"/>
                  <a:gd name="T9" fmla="*/ 3183 h 278"/>
                  <a:gd name="T10" fmla="*/ 9688 w 461"/>
                  <a:gd name="T11" fmla="*/ 3458 h 278"/>
                  <a:gd name="T12" fmla="*/ 13141 w 461"/>
                  <a:gd name="T13" fmla="*/ 3458 h 278"/>
                  <a:gd name="T14" fmla="*/ 14353 w 461"/>
                  <a:gd name="T15" fmla="*/ 4675 h 278"/>
                  <a:gd name="T16" fmla="*/ 14353 w 461"/>
                  <a:gd name="T17" fmla="*/ 7485 h 278"/>
                  <a:gd name="T18" fmla="*/ 13141 w 461"/>
                  <a:gd name="T19" fmla="*/ 8673 h 278"/>
                  <a:gd name="T20" fmla="*/ 1188 w 461"/>
                  <a:gd name="T21" fmla="*/ 8673 h 278"/>
                  <a:gd name="T22" fmla="*/ 340 w 461"/>
                  <a:gd name="T23" fmla="*/ 8305 h 278"/>
                  <a:gd name="T24" fmla="*/ 0 w 461"/>
                  <a:gd name="T25" fmla="*/ 7416 h 278"/>
                  <a:gd name="T26" fmla="*/ 222 w 461"/>
                  <a:gd name="T27" fmla="*/ 872 h 278"/>
                  <a:gd name="T28" fmla="*/ 713 w 461"/>
                  <a:gd name="T29" fmla="*/ 0 h 278"/>
                  <a:gd name="T30" fmla="*/ 3978 w 461"/>
                  <a:gd name="T31" fmla="*/ 0 h 27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61" h="278">
                    <a:moveTo>
                      <a:pt x="128" y="0"/>
                    </a:moveTo>
                    <a:cubicBezTo>
                      <a:pt x="145" y="0"/>
                      <a:pt x="144" y="28"/>
                      <a:pt x="144" y="29"/>
                    </a:cubicBezTo>
                    <a:cubicBezTo>
                      <a:pt x="145" y="63"/>
                      <a:pt x="145" y="63"/>
                      <a:pt x="145" y="63"/>
                    </a:cubicBezTo>
                    <a:cubicBezTo>
                      <a:pt x="273" y="63"/>
                      <a:pt x="273" y="63"/>
                      <a:pt x="273" y="63"/>
                    </a:cubicBezTo>
                    <a:cubicBezTo>
                      <a:pt x="294" y="63"/>
                      <a:pt x="311" y="81"/>
                      <a:pt x="311" y="102"/>
                    </a:cubicBezTo>
                    <a:cubicBezTo>
                      <a:pt x="311" y="111"/>
                      <a:pt x="311" y="111"/>
                      <a:pt x="311" y="111"/>
                    </a:cubicBezTo>
                    <a:cubicBezTo>
                      <a:pt x="422" y="111"/>
                      <a:pt x="422" y="111"/>
                      <a:pt x="422" y="111"/>
                    </a:cubicBezTo>
                    <a:cubicBezTo>
                      <a:pt x="444" y="111"/>
                      <a:pt x="461" y="129"/>
                      <a:pt x="461" y="150"/>
                    </a:cubicBezTo>
                    <a:cubicBezTo>
                      <a:pt x="461" y="240"/>
                      <a:pt x="461" y="240"/>
                      <a:pt x="461" y="240"/>
                    </a:cubicBezTo>
                    <a:cubicBezTo>
                      <a:pt x="461" y="261"/>
                      <a:pt x="444" y="278"/>
                      <a:pt x="422" y="278"/>
                    </a:cubicBezTo>
                    <a:cubicBezTo>
                      <a:pt x="38" y="278"/>
                      <a:pt x="38" y="278"/>
                      <a:pt x="38" y="278"/>
                    </a:cubicBezTo>
                    <a:cubicBezTo>
                      <a:pt x="28" y="278"/>
                      <a:pt x="18" y="274"/>
                      <a:pt x="11" y="266"/>
                    </a:cubicBezTo>
                    <a:cubicBezTo>
                      <a:pt x="4" y="259"/>
                      <a:pt x="0" y="249"/>
                      <a:pt x="0" y="23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3"/>
                      <a:pt x="6" y="0"/>
                      <a:pt x="23" y="0"/>
                    </a:cubicBezTo>
                    <a:cubicBezTo>
                      <a:pt x="40" y="0"/>
                      <a:pt x="111" y="0"/>
                      <a:pt x="128" y="0"/>
                    </a:cubicBezTo>
                    <a:close/>
                  </a:path>
                </a:pathLst>
              </a:custGeom>
              <a:solidFill>
                <a:srgbClr val="0000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PT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cs typeface="+mn-cs"/>
                </a:endParaRPr>
              </a:p>
            </p:txBody>
          </p:sp>
          <p:sp>
            <p:nvSpPr>
              <p:cNvPr id="97" name="Freeform 43"/>
              <p:cNvSpPr>
                <a:spLocks noChangeAspect="1" noEditPoints="1"/>
              </p:cNvSpPr>
              <p:nvPr/>
            </p:nvSpPr>
            <p:spPr bwMode="gray">
              <a:xfrm>
                <a:off x="2393" y="1875"/>
                <a:ext cx="975" cy="557"/>
              </a:xfrm>
              <a:custGeom>
                <a:avLst/>
                <a:gdLst>
                  <a:gd name="T0" fmla="*/ 222 w 413"/>
                  <a:gd name="T1" fmla="*/ 340 h 236"/>
                  <a:gd name="T2" fmla="*/ 118 w 413"/>
                  <a:gd name="T3" fmla="*/ 7203 h 236"/>
                  <a:gd name="T4" fmla="*/ 12368 w 413"/>
                  <a:gd name="T5" fmla="*/ 7326 h 236"/>
                  <a:gd name="T6" fmla="*/ 12831 w 413"/>
                  <a:gd name="T7" fmla="*/ 4100 h 236"/>
                  <a:gd name="T8" fmla="*/ 8171 w 413"/>
                  <a:gd name="T9" fmla="*/ 3625 h 236"/>
                  <a:gd name="T10" fmla="*/ 7696 w 413"/>
                  <a:gd name="T11" fmla="*/ 2145 h 236"/>
                  <a:gd name="T12" fmla="*/ 2986 w 413"/>
                  <a:gd name="T13" fmla="*/ 340 h 236"/>
                  <a:gd name="T14" fmla="*/ 368 w 413"/>
                  <a:gd name="T15" fmla="*/ 28 h 236"/>
                  <a:gd name="T16" fmla="*/ 1121 w 413"/>
                  <a:gd name="T17" fmla="*/ 802 h 236"/>
                  <a:gd name="T18" fmla="*/ 2302 w 413"/>
                  <a:gd name="T19" fmla="*/ 6429 h 236"/>
                  <a:gd name="T20" fmla="*/ 7262 w 413"/>
                  <a:gd name="T21" fmla="*/ 6429 h 236"/>
                  <a:gd name="T22" fmla="*/ 2786 w 413"/>
                  <a:gd name="T23" fmla="*/ 3035 h 236"/>
                  <a:gd name="T24" fmla="*/ 7262 w 413"/>
                  <a:gd name="T25" fmla="*/ 6429 h 236"/>
                  <a:gd name="T26" fmla="*/ 7852 w 413"/>
                  <a:gd name="T27" fmla="*/ 6429 h 236"/>
                  <a:gd name="T28" fmla="*/ 11931 w 413"/>
                  <a:gd name="T29" fmla="*/ 4534 h 236"/>
                  <a:gd name="T30" fmla="*/ 3945 w 413"/>
                  <a:gd name="T31" fmla="*/ 3443 h 236"/>
                  <a:gd name="T32" fmla="*/ 3633 w 413"/>
                  <a:gd name="T33" fmla="*/ 4244 h 236"/>
                  <a:gd name="T34" fmla="*/ 4223 w 413"/>
                  <a:gd name="T35" fmla="*/ 4244 h 236"/>
                  <a:gd name="T36" fmla="*/ 3945 w 413"/>
                  <a:gd name="T37" fmla="*/ 3443 h 236"/>
                  <a:gd name="T38" fmla="*/ 4748 w 413"/>
                  <a:gd name="T39" fmla="*/ 3760 h 236"/>
                  <a:gd name="T40" fmla="*/ 5026 w 413"/>
                  <a:gd name="T41" fmla="*/ 4534 h 236"/>
                  <a:gd name="T42" fmla="*/ 5340 w 413"/>
                  <a:gd name="T43" fmla="*/ 3760 h 236"/>
                  <a:gd name="T44" fmla="*/ 6143 w 413"/>
                  <a:gd name="T45" fmla="*/ 3443 h 236"/>
                  <a:gd name="T46" fmla="*/ 5869 w 413"/>
                  <a:gd name="T47" fmla="*/ 4244 h 236"/>
                  <a:gd name="T48" fmla="*/ 6459 w 413"/>
                  <a:gd name="T49" fmla="*/ 4244 h 236"/>
                  <a:gd name="T50" fmla="*/ 6143 w 413"/>
                  <a:gd name="T51" fmla="*/ 3443 h 236"/>
                  <a:gd name="T52" fmla="*/ 3633 w 413"/>
                  <a:gd name="T53" fmla="*/ 5247 h 236"/>
                  <a:gd name="T54" fmla="*/ 3945 w 413"/>
                  <a:gd name="T55" fmla="*/ 6021 h 236"/>
                  <a:gd name="T56" fmla="*/ 4223 w 413"/>
                  <a:gd name="T57" fmla="*/ 5247 h 236"/>
                  <a:gd name="T58" fmla="*/ 5026 w 413"/>
                  <a:gd name="T59" fmla="*/ 4930 h 236"/>
                  <a:gd name="T60" fmla="*/ 4748 w 413"/>
                  <a:gd name="T61" fmla="*/ 5705 h 236"/>
                  <a:gd name="T62" fmla="*/ 5340 w 413"/>
                  <a:gd name="T63" fmla="*/ 5705 h 236"/>
                  <a:gd name="T64" fmla="*/ 5026 w 413"/>
                  <a:gd name="T65" fmla="*/ 4930 h 236"/>
                  <a:gd name="T66" fmla="*/ 5869 w 413"/>
                  <a:gd name="T67" fmla="*/ 5247 h 236"/>
                  <a:gd name="T68" fmla="*/ 6143 w 413"/>
                  <a:gd name="T69" fmla="*/ 6021 h 236"/>
                  <a:gd name="T70" fmla="*/ 6459 w 413"/>
                  <a:gd name="T71" fmla="*/ 5247 h 236"/>
                  <a:gd name="T72" fmla="*/ 8789 w 413"/>
                  <a:gd name="T73" fmla="*/ 6021 h 236"/>
                  <a:gd name="T74" fmla="*/ 9068 w 413"/>
                  <a:gd name="T75" fmla="*/ 5247 h 236"/>
                  <a:gd name="T76" fmla="*/ 8470 w 413"/>
                  <a:gd name="T77" fmla="*/ 5247 h 236"/>
                  <a:gd name="T78" fmla="*/ 8789 w 413"/>
                  <a:gd name="T79" fmla="*/ 6021 h 236"/>
                  <a:gd name="T80" fmla="*/ 10182 w 413"/>
                  <a:gd name="T81" fmla="*/ 5705 h 236"/>
                  <a:gd name="T82" fmla="*/ 9882 w 413"/>
                  <a:gd name="T83" fmla="*/ 4930 h 236"/>
                  <a:gd name="T84" fmla="*/ 9592 w 413"/>
                  <a:gd name="T85" fmla="*/ 5705 h 236"/>
                  <a:gd name="T86" fmla="*/ 11001 w 413"/>
                  <a:gd name="T87" fmla="*/ 6021 h 236"/>
                  <a:gd name="T88" fmla="*/ 11303 w 413"/>
                  <a:gd name="T89" fmla="*/ 5247 h 236"/>
                  <a:gd name="T90" fmla="*/ 10711 w 413"/>
                  <a:gd name="T91" fmla="*/ 5247 h 236"/>
                  <a:gd name="T92" fmla="*/ 11001 w 413"/>
                  <a:gd name="T93" fmla="*/ 6021 h 2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413" h="236">
                    <a:moveTo>
                      <a:pt x="12" y="1"/>
                    </a:moveTo>
                    <a:cubicBezTo>
                      <a:pt x="9" y="4"/>
                      <a:pt x="7" y="7"/>
                      <a:pt x="7" y="11"/>
                    </a:cubicBezTo>
                    <a:cubicBezTo>
                      <a:pt x="0" y="221"/>
                      <a:pt x="0" y="221"/>
                      <a:pt x="0" y="221"/>
                    </a:cubicBezTo>
                    <a:cubicBezTo>
                      <a:pt x="0" y="225"/>
                      <a:pt x="1" y="229"/>
                      <a:pt x="4" y="232"/>
                    </a:cubicBezTo>
                    <a:cubicBezTo>
                      <a:pt x="7" y="235"/>
                      <a:pt x="11" y="236"/>
                      <a:pt x="14" y="236"/>
                    </a:cubicBezTo>
                    <a:cubicBezTo>
                      <a:pt x="398" y="236"/>
                      <a:pt x="398" y="236"/>
                      <a:pt x="398" y="236"/>
                    </a:cubicBezTo>
                    <a:cubicBezTo>
                      <a:pt x="406" y="236"/>
                      <a:pt x="413" y="230"/>
                      <a:pt x="413" y="222"/>
                    </a:cubicBezTo>
                    <a:cubicBezTo>
                      <a:pt x="413" y="132"/>
                      <a:pt x="413" y="132"/>
                      <a:pt x="413" y="132"/>
                    </a:cubicBezTo>
                    <a:cubicBezTo>
                      <a:pt x="413" y="124"/>
                      <a:pt x="406" y="117"/>
                      <a:pt x="398" y="117"/>
                    </a:cubicBezTo>
                    <a:cubicBezTo>
                      <a:pt x="398" y="117"/>
                      <a:pt x="286" y="117"/>
                      <a:pt x="263" y="117"/>
                    </a:cubicBezTo>
                    <a:cubicBezTo>
                      <a:pt x="263" y="103"/>
                      <a:pt x="263" y="84"/>
                      <a:pt x="263" y="84"/>
                    </a:cubicBezTo>
                    <a:cubicBezTo>
                      <a:pt x="263" y="76"/>
                      <a:pt x="256" y="69"/>
                      <a:pt x="248" y="69"/>
                    </a:cubicBezTo>
                    <a:cubicBezTo>
                      <a:pt x="248" y="69"/>
                      <a:pt x="121" y="69"/>
                      <a:pt x="98" y="69"/>
                    </a:cubicBezTo>
                    <a:cubicBezTo>
                      <a:pt x="97" y="51"/>
                      <a:pt x="96" y="11"/>
                      <a:pt x="96" y="11"/>
                    </a:cubicBezTo>
                    <a:cubicBezTo>
                      <a:pt x="96" y="7"/>
                      <a:pt x="94" y="3"/>
                      <a:pt x="90" y="0"/>
                    </a:cubicBezTo>
                    <a:lnTo>
                      <a:pt x="12" y="1"/>
                    </a:lnTo>
                    <a:close/>
                    <a:moveTo>
                      <a:pt x="29" y="207"/>
                    </a:moveTo>
                    <a:cubicBezTo>
                      <a:pt x="30" y="184"/>
                      <a:pt x="35" y="49"/>
                      <a:pt x="36" y="26"/>
                    </a:cubicBezTo>
                    <a:cubicBezTo>
                      <a:pt x="68" y="26"/>
                      <a:pt x="68" y="26"/>
                      <a:pt x="68" y="26"/>
                    </a:cubicBezTo>
                    <a:cubicBezTo>
                      <a:pt x="68" y="45"/>
                      <a:pt x="74" y="207"/>
                      <a:pt x="74" y="207"/>
                    </a:cubicBezTo>
                    <a:lnTo>
                      <a:pt x="29" y="207"/>
                    </a:lnTo>
                    <a:close/>
                    <a:moveTo>
                      <a:pt x="234" y="207"/>
                    </a:moveTo>
                    <a:cubicBezTo>
                      <a:pt x="93" y="207"/>
                      <a:pt x="93" y="207"/>
                      <a:pt x="93" y="207"/>
                    </a:cubicBezTo>
                    <a:cubicBezTo>
                      <a:pt x="90" y="98"/>
                      <a:pt x="90" y="98"/>
                      <a:pt x="90" y="98"/>
                    </a:cubicBezTo>
                    <a:cubicBezTo>
                      <a:pt x="115" y="98"/>
                      <a:pt x="213" y="98"/>
                      <a:pt x="234" y="98"/>
                    </a:cubicBezTo>
                    <a:cubicBezTo>
                      <a:pt x="234" y="112"/>
                      <a:pt x="234" y="207"/>
                      <a:pt x="234" y="207"/>
                    </a:cubicBezTo>
                    <a:close/>
                    <a:moveTo>
                      <a:pt x="384" y="207"/>
                    </a:moveTo>
                    <a:cubicBezTo>
                      <a:pt x="253" y="207"/>
                      <a:pt x="253" y="207"/>
                      <a:pt x="253" y="207"/>
                    </a:cubicBezTo>
                    <a:cubicBezTo>
                      <a:pt x="253" y="146"/>
                      <a:pt x="253" y="146"/>
                      <a:pt x="253" y="146"/>
                    </a:cubicBezTo>
                    <a:cubicBezTo>
                      <a:pt x="384" y="146"/>
                      <a:pt x="384" y="146"/>
                      <a:pt x="384" y="146"/>
                    </a:cubicBezTo>
                    <a:lnTo>
                      <a:pt x="384" y="207"/>
                    </a:lnTo>
                    <a:close/>
                    <a:moveTo>
                      <a:pt x="127" y="111"/>
                    </a:moveTo>
                    <a:cubicBezTo>
                      <a:pt x="121" y="111"/>
                      <a:pt x="117" y="116"/>
                      <a:pt x="117" y="121"/>
                    </a:cubicBezTo>
                    <a:cubicBezTo>
                      <a:pt x="117" y="137"/>
                      <a:pt x="117" y="137"/>
                      <a:pt x="117" y="137"/>
                    </a:cubicBezTo>
                    <a:cubicBezTo>
                      <a:pt x="117" y="142"/>
                      <a:pt x="121" y="146"/>
                      <a:pt x="127" y="146"/>
                    </a:cubicBezTo>
                    <a:cubicBezTo>
                      <a:pt x="132" y="146"/>
                      <a:pt x="136" y="142"/>
                      <a:pt x="136" y="137"/>
                    </a:cubicBezTo>
                    <a:cubicBezTo>
                      <a:pt x="136" y="121"/>
                      <a:pt x="136" y="121"/>
                      <a:pt x="136" y="121"/>
                    </a:cubicBezTo>
                    <a:cubicBezTo>
                      <a:pt x="136" y="116"/>
                      <a:pt x="132" y="111"/>
                      <a:pt x="127" y="111"/>
                    </a:cubicBezTo>
                    <a:close/>
                    <a:moveTo>
                      <a:pt x="162" y="111"/>
                    </a:moveTo>
                    <a:cubicBezTo>
                      <a:pt x="157" y="111"/>
                      <a:pt x="153" y="116"/>
                      <a:pt x="153" y="121"/>
                    </a:cubicBezTo>
                    <a:cubicBezTo>
                      <a:pt x="153" y="137"/>
                      <a:pt x="153" y="137"/>
                      <a:pt x="153" y="137"/>
                    </a:cubicBezTo>
                    <a:cubicBezTo>
                      <a:pt x="153" y="142"/>
                      <a:pt x="157" y="146"/>
                      <a:pt x="162" y="146"/>
                    </a:cubicBezTo>
                    <a:cubicBezTo>
                      <a:pt x="168" y="146"/>
                      <a:pt x="172" y="142"/>
                      <a:pt x="172" y="137"/>
                    </a:cubicBezTo>
                    <a:cubicBezTo>
                      <a:pt x="172" y="121"/>
                      <a:pt x="172" y="121"/>
                      <a:pt x="172" y="121"/>
                    </a:cubicBezTo>
                    <a:cubicBezTo>
                      <a:pt x="172" y="116"/>
                      <a:pt x="168" y="111"/>
                      <a:pt x="162" y="111"/>
                    </a:cubicBezTo>
                    <a:close/>
                    <a:moveTo>
                      <a:pt x="198" y="111"/>
                    </a:moveTo>
                    <a:cubicBezTo>
                      <a:pt x="193" y="111"/>
                      <a:pt x="189" y="116"/>
                      <a:pt x="189" y="121"/>
                    </a:cubicBezTo>
                    <a:cubicBezTo>
                      <a:pt x="189" y="137"/>
                      <a:pt x="189" y="137"/>
                      <a:pt x="189" y="137"/>
                    </a:cubicBezTo>
                    <a:cubicBezTo>
                      <a:pt x="189" y="142"/>
                      <a:pt x="193" y="146"/>
                      <a:pt x="198" y="146"/>
                    </a:cubicBezTo>
                    <a:cubicBezTo>
                      <a:pt x="203" y="146"/>
                      <a:pt x="208" y="142"/>
                      <a:pt x="208" y="137"/>
                    </a:cubicBezTo>
                    <a:cubicBezTo>
                      <a:pt x="208" y="121"/>
                      <a:pt x="208" y="121"/>
                      <a:pt x="208" y="121"/>
                    </a:cubicBezTo>
                    <a:cubicBezTo>
                      <a:pt x="208" y="116"/>
                      <a:pt x="203" y="111"/>
                      <a:pt x="198" y="111"/>
                    </a:cubicBezTo>
                    <a:close/>
                    <a:moveTo>
                      <a:pt x="127" y="159"/>
                    </a:moveTo>
                    <a:cubicBezTo>
                      <a:pt x="121" y="159"/>
                      <a:pt x="117" y="164"/>
                      <a:pt x="117" y="169"/>
                    </a:cubicBezTo>
                    <a:cubicBezTo>
                      <a:pt x="117" y="184"/>
                      <a:pt x="117" y="184"/>
                      <a:pt x="117" y="184"/>
                    </a:cubicBezTo>
                    <a:cubicBezTo>
                      <a:pt x="117" y="190"/>
                      <a:pt x="121" y="194"/>
                      <a:pt x="127" y="194"/>
                    </a:cubicBezTo>
                    <a:cubicBezTo>
                      <a:pt x="132" y="194"/>
                      <a:pt x="136" y="190"/>
                      <a:pt x="136" y="184"/>
                    </a:cubicBezTo>
                    <a:cubicBezTo>
                      <a:pt x="136" y="169"/>
                      <a:pt x="136" y="169"/>
                      <a:pt x="136" y="169"/>
                    </a:cubicBezTo>
                    <a:cubicBezTo>
                      <a:pt x="136" y="164"/>
                      <a:pt x="132" y="159"/>
                      <a:pt x="127" y="159"/>
                    </a:cubicBezTo>
                    <a:close/>
                    <a:moveTo>
                      <a:pt x="162" y="159"/>
                    </a:moveTo>
                    <a:cubicBezTo>
                      <a:pt x="157" y="159"/>
                      <a:pt x="153" y="164"/>
                      <a:pt x="153" y="169"/>
                    </a:cubicBezTo>
                    <a:cubicBezTo>
                      <a:pt x="153" y="184"/>
                      <a:pt x="153" y="184"/>
                      <a:pt x="153" y="184"/>
                    </a:cubicBezTo>
                    <a:cubicBezTo>
                      <a:pt x="153" y="190"/>
                      <a:pt x="157" y="194"/>
                      <a:pt x="162" y="194"/>
                    </a:cubicBezTo>
                    <a:cubicBezTo>
                      <a:pt x="168" y="194"/>
                      <a:pt x="172" y="190"/>
                      <a:pt x="172" y="184"/>
                    </a:cubicBezTo>
                    <a:cubicBezTo>
                      <a:pt x="172" y="169"/>
                      <a:pt x="172" y="169"/>
                      <a:pt x="172" y="169"/>
                    </a:cubicBezTo>
                    <a:cubicBezTo>
                      <a:pt x="172" y="164"/>
                      <a:pt x="168" y="159"/>
                      <a:pt x="162" y="159"/>
                    </a:cubicBezTo>
                    <a:close/>
                    <a:moveTo>
                      <a:pt x="198" y="159"/>
                    </a:moveTo>
                    <a:cubicBezTo>
                      <a:pt x="193" y="159"/>
                      <a:pt x="189" y="164"/>
                      <a:pt x="189" y="169"/>
                    </a:cubicBezTo>
                    <a:cubicBezTo>
                      <a:pt x="189" y="184"/>
                      <a:pt x="189" y="184"/>
                      <a:pt x="189" y="184"/>
                    </a:cubicBezTo>
                    <a:cubicBezTo>
                      <a:pt x="189" y="190"/>
                      <a:pt x="193" y="194"/>
                      <a:pt x="198" y="194"/>
                    </a:cubicBezTo>
                    <a:cubicBezTo>
                      <a:pt x="203" y="194"/>
                      <a:pt x="208" y="190"/>
                      <a:pt x="208" y="184"/>
                    </a:cubicBezTo>
                    <a:cubicBezTo>
                      <a:pt x="208" y="169"/>
                      <a:pt x="208" y="169"/>
                      <a:pt x="208" y="169"/>
                    </a:cubicBezTo>
                    <a:cubicBezTo>
                      <a:pt x="208" y="164"/>
                      <a:pt x="203" y="159"/>
                      <a:pt x="198" y="159"/>
                    </a:cubicBezTo>
                    <a:close/>
                    <a:moveTo>
                      <a:pt x="283" y="194"/>
                    </a:moveTo>
                    <a:cubicBezTo>
                      <a:pt x="288" y="194"/>
                      <a:pt x="292" y="190"/>
                      <a:pt x="292" y="184"/>
                    </a:cubicBezTo>
                    <a:cubicBezTo>
                      <a:pt x="292" y="169"/>
                      <a:pt x="292" y="169"/>
                      <a:pt x="292" y="169"/>
                    </a:cubicBezTo>
                    <a:cubicBezTo>
                      <a:pt x="292" y="164"/>
                      <a:pt x="288" y="159"/>
                      <a:pt x="283" y="159"/>
                    </a:cubicBezTo>
                    <a:cubicBezTo>
                      <a:pt x="277" y="159"/>
                      <a:pt x="273" y="164"/>
                      <a:pt x="273" y="169"/>
                    </a:cubicBezTo>
                    <a:cubicBezTo>
                      <a:pt x="273" y="184"/>
                      <a:pt x="273" y="184"/>
                      <a:pt x="273" y="184"/>
                    </a:cubicBezTo>
                    <a:cubicBezTo>
                      <a:pt x="273" y="190"/>
                      <a:pt x="277" y="194"/>
                      <a:pt x="283" y="194"/>
                    </a:cubicBezTo>
                    <a:close/>
                    <a:moveTo>
                      <a:pt x="318" y="194"/>
                    </a:moveTo>
                    <a:cubicBezTo>
                      <a:pt x="324" y="194"/>
                      <a:pt x="328" y="190"/>
                      <a:pt x="328" y="184"/>
                    </a:cubicBezTo>
                    <a:cubicBezTo>
                      <a:pt x="328" y="169"/>
                      <a:pt x="328" y="169"/>
                      <a:pt x="328" y="169"/>
                    </a:cubicBezTo>
                    <a:cubicBezTo>
                      <a:pt x="328" y="164"/>
                      <a:pt x="324" y="159"/>
                      <a:pt x="318" y="159"/>
                    </a:cubicBezTo>
                    <a:cubicBezTo>
                      <a:pt x="313" y="159"/>
                      <a:pt x="309" y="164"/>
                      <a:pt x="309" y="169"/>
                    </a:cubicBezTo>
                    <a:cubicBezTo>
                      <a:pt x="309" y="184"/>
                      <a:pt x="309" y="184"/>
                      <a:pt x="309" y="184"/>
                    </a:cubicBezTo>
                    <a:cubicBezTo>
                      <a:pt x="309" y="190"/>
                      <a:pt x="313" y="194"/>
                      <a:pt x="318" y="194"/>
                    </a:cubicBezTo>
                    <a:close/>
                    <a:moveTo>
                      <a:pt x="354" y="194"/>
                    </a:moveTo>
                    <a:cubicBezTo>
                      <a:pt x="359" y="194"/>
                      <a:pt x="364" y="190"/>
                      <a:pt x="364" y="184"/>
                    </a:cubicBezTo>
                    <a:cubicBezTo>
                      <a:pt x="364" y="169"/>
                      <a:pt x="364" y="169"/>
                      <a:pt x="364" y="169"/>
                    </a:cubicBezTo>
                    <a:cubicBezTo>
                      <a:pt x="364" y="164"/>
                      <a:pt x="359" y="159"/>
                      <a:pt x="354" y="159"/>
                    </a:cubicBezTo>
                    <a:cubicBezTo>
                      <a:pt x="349" y="159"/>
                      <a:pt x="345" y="164"/>
                      <a:pt x="345" y="169"/>
                    </a:cubicBezTo>
                    <a:cubicBezTo>
                      <a:pt x="345" y="184"/>
                      <a:pt x="345" y="184"/>
                      <a:pt x="345" y="184"/>
                    </a:cubicBezTo>
                    <a:cubicBezTo>
                      <a:pt x="345" y="190"/>
                      <a:pt x="349" y="194"/>
                      <a:pt x="354" y="19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PT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cs typeface="+mn-cs"/>
                </a:endParaRPr>
              </a:p>
            </p:txBody>
          </p:sp>
        </p:grpSp>
      </p:grpSp>
      <p:grpSp>
        <p:nvGrpSpPr>
          <p:cNvPr id="98" name="Group 34"/>
          <p:cNvGrpSpPr>
            <a:grpSpLocks noChangeAspect="1"/>
          </p:cNvGrpSpPr>
          <p:nvPr/>
        </p:nvGrpSpPr>
        <p:grpSpPr bwMode="auto">
          <a:xfrm>
            <a:off x="2942694" y="4030861"/>
            <a:ext cx="360362" cy="360363"/>
            <a:chOff x="2514" y="1162"/>
            <a:chExt cx="680" cy="680"/>
          </a:xfrm>
        </p:grpSpPr>
        <p:sp>
          <p:nvSpPr>
            <p:cNvPr id="99" name="Oval 35"/>
            <p:cNvSpPr>
              <a:spLocks noChangeAspect="1" noChangeArrowheads="1"/>
            </p:cNvSpPr>
            <p:nvPr/>
          </p:nvSpPr>
          <p:spPr bwMode="gray">
            <a:xfrm>
              <a:off x="2514" y="1162"/>
              <a:ext cx="680" cy="680"/>
            </a:xfrm>
            <a:prstGeom prst="ellipse">
              <a:avLst/>
            </a:prstGeom>
            <a:solidFill>
              <a:sysClr val="window" lastClr="FFFFFF">
                <a:alpha val="25098"/>
              </a:sysClr>
            </a:solidFill>
            <a:ln w="25400">
              <a:solidFill>
                <a:sysClr val="window" lastClr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Char char="•"/>
                <a:tabLst/>
                <a:defRPr/>
              </a:pPr>
              <a:endParaRPr kumimoji="0" lang="fr-BE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+mn-cs"/>
              </a:endParaRPr>
            </a:p>
          </p:txBody>
        </p:sp>
        <p:grpSp>
          <p:nvGrpSpPr>
            <p:cNvPr id="100" name="Group 36"/>
            <p:cNvGrpSpPr>
              <a:grpSpLocks noChangeAspect="1"/>
            </p:cNvGrpSpPr>
            <p:nvPr/>
          </p:nvGrpSpPr>
          <p:grpSpPr bwMode="auto">
            <a:xfrm>
              <a:off x="2678" y="1276"/>
              <a:ext cx="351" cy="452"/>
              <a:chOff x="8817" y="1559"/>
              <a:chExt cx="933" cy="1201"/>
            </a:xfrm>
          </p:grpSpPr>
          <p:sp>
            <p:nvSpPr>
              <p:cNvPr id="101" name="Freeform 37"/>
              <p:cNvSpPr>
                <a:spLocks noChangeAspect="1"/>
              </p:cNvSpPr>
              <p:nvPr/>
            </p:nvSpPr>
            <p:spPr bwMode="gray">
              <a:xfrm>
                <a:off x="8867" y="1607"/>
                <a:ext cx="836" cy="1105"/>
              </a:xfrm>
              <a:custGeom>
                <a:avLst/>
                <a:gdLst>
                  <a:gd name="T0" fmla="*/ 10986 w 354"/>
                  <a:gd name="T1" fmla="*/ 3539 h 468"/>
                  <a:gd name="T2" fmla="*/ 9770 w 354"/>
                  <a:gd name="T3" fmla="*/ 2765 h 468"/>
                  <a:gd name="T4" fmla="*/ 5415 w 354"/>
                  <a:gd name="T5" fmla="*/ 4042 h 468"/>
                  <a:gd name="T6" fmla="*/ 5415 w 354"/>
                  <a:gd name="T7" fmla="*/ 4042 h 468"/>
                  <a:gd name="T8" fmla="*/ 5349 w 354"/>
                  <a:gd name="T9" fmla="*/ 4042 h 468"/>
                  <a:gd name="T10" fmla="*/ 5321 w 354"/>
                  <a:gd name="T11" fmla="*/ 3974 h 468"/>
                  <a:gd name="T12" fmla="*/ 3453 w 354"/>
                  <a:gd name="T13" fmla="*/ 0 h 468"/>
                  <a:gd name="T14" fmla="*/ 3105 w 354"/>
                  <a:gd name="T15" fmla="*/ 66 h 468"/>
                  <a:gd name="T16" fmla="*/ 2739 w 354"/>
                  <a:gd name="T17" fmla="*/ 569 h 468"/>
                  <a:gd name="T18" fmla="*/ 4846 w 354"/>
                  <a:gd name="T19" fmla="*/ 4198 h 468"/>
                  <a:gd name="T20" fmla="*/ 94 w 354"/>
                  <a:gd name="T21" fmla="*/ 6644 h 468"/>
                  <a:gd name="T22" fmla="*/ 184 w 354"/>
                  <a:gd name="T23" fmla="*/ 7426 h 468"/>
                  <a:gd name="T24" fmla="*/ 897 w 354"/>
                  <a:gd name="T25" fmla="*/ 7832 h 468"/>
                  <a:gd name="T26" fmla="*/ 4886 w 354"/>
                  <a:gd name="T27" fmla="*/ 4935 h 468"/>
                  <a:gd name="T28" fmla="*/ 4293 w 354"/>
                  <a:gd name="T29" fmla="*/ 14360 h 468"/>
                  <a:gd name="T30" fmla="*/ 4662 w 354"/>
                  <a:gd name="T31" fmla="*/ 14544 h 468"/>
                  <a:gd name="T32" fmla="*/ 6034 w 354"/>
                  <a:gd name="T33" fmla="*/ 14544 h 468"/>
                  <a:gd name="T34" fmla="*/ 6374 w 354"/>
                  <a:gd name="T35" fmla="*/ 14389 h 468"/>
                  <a:gd name="T36" fmla="*/ 5784 w 354"/>
                  <a:gd name="T37" fmla="*/ 5714 h 468"/>
                  <a:gd name="T38" fmla="*/ 6124 w 354"/>
                  <a:gd name="T39" fmla="*/ 5714 h 468"/>
                  <a:gd name="T40" fmla="*/ 5873 w 354"/>
                  <a:gd name="T41" fmla="*/ 4817 h 468"/>
                  <a:gd name="T42" fmla="*/ 5599 w 354"/>
                  <a:gd name="T43" fmla="*/ 4566 h 468"/>
                  <a:gd name="T44" fmla="*/ 8365 w 354"/>
                  <a:gd name="T45" fmla="*/ 4788 h 468"/>
                  <a:gd name="T46" fmla="*/ 10757 w 354"/>
                  <a:gd name="T47" fmla="*/ 4198 h 468"/>
                  <a:gd name="T48" fmla="*/ 10986 w 354"/>
                  <a:gd name="T49" fmla="*/ 3539 h 46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354" h="468">
                    <a:moveTo>
                      <a:pt x="353" y="114"/>
                    </a:moveTo>
                    <a:cubicBezTo>
                      <a:pt x="351" y="104"/>
                      <a:pt x="345" y="89"/>
                      <a:pt x="314" y="89"/>
                    </a:cubicBezTo>
                    <a:cubicBezTo>
                      <a:pt x="265" y="89"/>
                      <a:pt x="178" y="128"/>
                      <a:pt x="174" y="130"/>
                    </a:cubicBezTo>
                    <a:cubicBezTo>
                      <a:pt x="174" y="130"/>
                      <a:pt x="174" y="130"/>
                      <a:pt x="174" y="130"/>
                    </a:cubicBezTo>
                    <a:cubicBezTo>
                      <a:pt x="172" y="130"/>
                      <a:pt x="172" y="130"/>
                      <a:pt x="172" y="130"/>
                    </a:cubicBezTo>
                    <a:cubicBezTo>
                      <a:pt x="171" y="128"/>
                      <a:pt x="171" y="128"/>
                      <a:pt x="171" y="128"/>
                    </a:cubicBezTo>
                    <a:cubicBezTo>
                      <a:pt x="167" y="98"/>
                      <a:pt x="148" y="0"/>
                      <a:pt x="111" y="0"/>
                    </a:cubicBezTo>
                    <a:cubicBezTo>
                      <a:pt x="107" y="0"/>
                      <a:pt x="104" y="0"/>
                      <a:pt x="100" y="2"/>
                    </a:cubicBezTo>
                    <a:cubicBezTo>
                      <a:pt x="94" y="5"/>
                      <a:pt x="89" y="11"/>
                      <a:pt x="88" y="18"/>
                    </a:cubicBezTo>
                    <a:cubicBezTo>
                      <a:pt x="82" y="51"/>
                      <a:pt x="142" y="120"/>
                      <a:pt x="156" y="135"/>
                    </a:cubicBezTo>
                    <a:cubicBezTo>
                      <a:pt x="138" y="139"/>
                      <a:pt x="19" y="174"/>
                      <a:pt x="3" y="214"/>
                    </a:cubicBezTo>
                    <a:cubicBezTo>
                      <a:pt x="0" y="223"/>
                      <a:pt x="1" y="231"/>
                      <a:pt x="6" y="239"/>
                    </a:cubicBezTo>
                    <a:cubicBezTo>
                      <a:pt x="11" y="247"/>
                      <a:pt x="19" y="252"/>
                      <a:pt x="29" y="252"/>
                    </a:cubicBezTo>
                    <a:cubicBezTo>
                      <a:pt x="67" y="252"/>
                      <a:pt x="132" y="185"/>
                      <a:pt x="157" y="159"/>
                    </a:cubicBezTo>
                    <a:cubicBezTo>
                      <a:pt x="144" y="234"/>
                      <a:pt x="114" y="433"/>
                      <a:pt x="138" y="462"/>
                    </a:cubicBezTo>
                    <a:cubicBezTo>
                      <a:pt x="142" y="467"/>
                      <a:pt x="147" y="468"/>
                      <a:pt x="150" y="468"/>
                    </a:cubicBezTo>
                    <a:cubicBezTo>
                      <a:pt x="194" y="468"/>
                      <a:pt x="194" y="468"/>
                      <a:pt x="194" y="468"/>
                    </a:cubicBezTo>
                    <a:cubicBezTo>
                      <a:pt x="198" y="468"/>
                      <a:pt x="202" y="466"/>
                      <a:pt x="205" y="463"/>
                    </a:cubicBezTo>
                    <a:cubicBezTo>
                      <a:pt x="224" y="439"/>
                      <a:pt x="201" y="277"/>
                      <a:pt x="186" y="184"/>
                    </a:cubicBezTo>
                    <a:cubicBezTo>
                      <a:pt x="190" y="186"/>
                      <a:pt x="194" y="186"/>
                      <a:pt x="197" y="184"/>
                    </a:cubicBezTo>
                    <a:cubicBezTo>
                      <a:pt x="202" y="180"/>
                      <a:pt x="198" y="167"/>
                      <a:pt x="189" y="155"/>
                    </a:cubicBezTo>
                    <a:cubicBezTo>
                      <a:pt x="186" y="152"/>
                      <a:pt x="183" y="149"/>
                      <a:pt x="180" y="147"/>
                    </a:cubicBezTo>
                    <a:cubicBezTo>
                      <a:pt x="192" y="149"/>
                      <a:pt x="231" y="154"/>
                      <a:pt x="269" y="154"/>
                    </a:cubicBezTo>
                    <a:cubicBezTo>
                      <a:pt x="310" y="154"/>
                      <a:pt x="335" y="148"/>
                      <a:pt x="346" y="135"/>
                    </a:cubicBezTo>
                    <a:cubicBezTo>
                      <a:pt x="352" y="129"/>
                      <a:pt x="354" y="122"/>
                      <a:pt x="353" y="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PT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cs typeface="+mn-cs"/>
                </a:endParaRPr>
              </a:p>
            </p:txBody>
          </p:sp>
          <p:sp>
            <p:nvSpPr>
              <p:cNvPr id="102" name="Freeform 38"/>
              <p:cNvSpPr>
                <a:spLocks noChangeAspect="1" noEditPoints="1"/>
              </p:cNvSpPr>
              <p:nvPr/>
            </p:nvSpPr>
            <p:spPr bwMode="gray">
              <a:xfrm>
                <a:off x="8817" y="1559"/>
                <a:ext cx="933" cy="1201"/>
              </a:xfrm>
              <a:custGeom>
                <a:avLst/>
                <a:gdLst>
                  <a:gd name="T0" fmla="*/ 10421 w 395"/>
                  <a:gd name="T1" fmla="*/ 2773 h 508"/>
                  <a:gd name="T2" fmla="*/ 6009 w 395"/>
                  <a:gd name="T3" fmla="*/ 2062 h 508"/>
                  <a:gd name="T4" fmla="*/ 3493 w 395"/>
                  <a:gd name="T5" fmla="*/ 118 h 508"/>
                  <a:gd name="T6" fmla="*/ 3704 w 395"/>
                  <a:gd name="T7" fmla="*/ 3594 h 508"/>
                  <a:gd name="T8" fmla="*/ 2863 w 395"/>
                  <a:gd name="T9" fmla="*/ 5085 h 508"/>
                  <a:gd name="T10" fmla="*/ 319 w 395"/>
                  <a:gd name="T11" fmla="*/ 8428 h 508"/>
                  <a:gd name="T12" fmla="*/ 4613 w 395"/>
                  <a:gd name="T13" fmla="*/ 7371 h 508"/>
                  <a:gd name="T14" fmla="*/ 4481 w 395"/>
                  <a:gd name="T15" fmla="*/ 15459 h 508"/>
                  <a:gd name="T16" fmla="*/ 6694 w 395"/>
                  <a:gd name="T17" fmla="*/ 15868 h 508"/>
                  <a:gd name="T18" fmla="*/ 7157 w 395"/>
                  <a:gd name="T19" fmla="*/ 6896 h 508"/>
                  <a:gd name="T20" fmla="*/ 7471 w 395"/>
                  <a:gd name="T21" fmla="*/ 6277 h 508"/>
                  <a:gd name="T22" fmla="*/ 9028 w 395"/>
                  <a:gd name="T23" fmla="*/ 6064 h 508"/>
                  <a:gd name="T24" fmla="*/ 12231 w 395"/>
                  <a:gd name="T25" fmla="*/ 4097 h 508"/>
                  <a:gd name="T26" fmla="*/ 9028 w 395"/>
                  <a:gd name="T27" fmla="*/ 5433 h 508"/>
                  <a:gd name="T28" fmla="*/ 6538 w 395"/>
                  <a:gd name="T29" fmla="*/ 5473 h 508"/>
                  <a:gd name="T30" fmla="*/ 6628 w 395"/>
                  <a:gd name="T31" fmla="*/ 6433 h 508"/>
                  <a:gd name="T32" fmla="*/ 7036 w 395"/>
                  <a:gd name="T33" fmla="*/ 15091 h 508"/>
                  <a:gd name="T34" fmla="*/ 5322 w 395"/>
                  <a:gd name="T35" fmla="*/ 15247 h 508"/>
                  <a:gd name="T36" fmla="*/ 5534 w 395"/>
                  <a:gd name="T37" fmla="*/ 5589 h 508"/>
                  <a:gd name="T38" fmla="*/ 843 w 395"/>
                  <a:gd name="T39" fmla="*/ 8088 h 508"/>
                  <a:gd name="T40" fmla="*/ 5506 w 395"/>
                  <a:gd name="T41" fmla="*/ 4835 h 508"/>
                  <a:gd name="T42" fmla="*/ 3772 w 395"/>
                  <a:gd name="T43" fmla="*/ 688 h 508"/>
                  <a:gd name="T44" fmla="*/ 5981 w 395"/>
                  <a:gd name="T45" fmla="*/ 4622 h 508"/>
                  <a:gd name="T46" fmla="*/ 6075 w 395"/>
                  <a:gd name="T47" fmla="*/ 4691 h 508"/>
                  <a:gd name="T48" fmla="*/ 10421 w 395"/>
                  <a:gd name="T49" fmla="*/ 3409 h 508"/>
                  <a:gd name="T50" fmla="*/ 11425 w 395"/>
                  <a:gd name="T51" fmla="*/ 4835 h 508"/>
                  <a:gd name="T52" fmla="*/ 1306 w 395"/>
                  <a:gd name="T53" fmla="*/ 7809 h 508"/>
                  <a:gd name="T54" fmla="*/ 4703 w 395"/>
                  <a:gd name="T55" fmla="*/ 5657 h 508"/>
                  <a:gd name="T56" fmla="*/ 4112 w 395"/>
                  <a:gd name="T57" fmla="*/ 1151 h 508"/>
                  <a:gd name="T58" fmla="*/ 3928 w 395"/>
                  <a:gd name="T59" fmla="*/ 1307 h 508"/>
                  <a:gd name="T60" fmla="*/ 4112 w 395"/>
                  <a:gd name="T61" fmla="*/ 1151 h 508"/>
                  <a:gd name="T62" fmla="*/ 6628 w 395"/>
                  <a:gd name="T63" fmla="*/ 14684 h 508"/>
                  <a:gd name="T64" fmla="*/ 5350 w 395"/>
                  <a:gd name="T65" fmla="*/ 14684 h 508"/>
                  <a:gd name="T66" fmla="*/ 7247 w 395"/>
                  <a:gd name="T67" fmla="*/ 4785 h 508"/>
                  <a:gd name="T68" fmla="*/ 11019 w 395"/>
                  <a:gd name="T69" fmla="*/ 4466 h 508"/>
                  <a:gd name="T70" fmla="*/ 10421 w 395"/>
                  <a:gd name="T71" fmla="*/ 3962 h 508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395" h="508">
                    <a:moveTo>
                      <a:pt x="393" y="131"/>
                    </a:moveTo>
                    <a:cubicBezTo>
                      <a:pt x="392" y="121"/>
                      <a:pt x="384" y="89"/>
                      <a:pt x="335" y="89"/>
                    </a:cubicBezTo>
                    <a:cubicBezTo>
                      <a:pt x="297" y="89"/>
                      <a:pt x="241" y="109"/>
                      <a:pt x="208" y="122"/>
                    </a:cubicBezTo>
                    <a:cubicBezTo>
                      <a:pt x="205" y="106"/>
                      <a:pt x="200" y="85"/>
                      <a:pt x="193" y="66"/>
                    </a:cubicBezTo>
                    <a:cubicBezTo>
                      <a:pt x="187" y="49"/>
                      <a:pt x="170" y="0"/>
                      <a:pt x="132" y="0"/>
                    </a:cubicBezTo>
                    <a:cubicBezTo>
                      <a:pt x="125" y="0"/>
                      <a:pt x="119" y="1"/>
                      <a:pt x="112" y="4"/>
                    </a:cubicBezTo>
                    <a:cubicBezTo>
                      <a:pt x="100" y="10"/>
                      <a:pt x="92" y="21"/>
                      <a:pt x="89" y="35"/>
                    </a:cubicBezTo>
                    <a:cubicBezTo>
                      <a:pt x="85" y="55"/>
                      <a:pt x="95" y="80"/>
                      <a:pt x="119" y="115"/>
                    </a:cubicBezTo>
                    <a:cubicBezTo>
                      <a:pt x="126" y="126"/>
                      <a:pt x="134" y="136"/>
                      <a:pt x="141" y="145"/>
                    </a:cubicBezTo>
                    <a:cubicBezTo>
                      <a:pt x="127" y="149"/>
                      <a:pt x="110" y="155"/>
                      <a:pt x="92" y="163"/>
                    </a:cubicBezTo>
                    <a:cubicBezTo>
                      <a:pt x="43" y="183"/>
                      <a:pt x="15" y="204"/>
                      <a:pt x="6" y="227"/>
                    </a:cubicBezTo>
                    <a:cubicBezTo>
                      <a:pt x="0" y="242"/>
                      <a:pt x="2" y="257"/>
                      <a:pt x="10" y="270"/>
                    </a:cubicBezTo>
                    <a:cubicBezTo>
                      <a:pt x="19" y="284"/>
                      <a:pt x="33" y="292"/>
                      <a:pt x="50" y="292"/>
                    </a:cubicBezTo>
                    <a:cubicBezTo>
                      <a:pt x="78" y="292"/>
                      <a:pt x="115" y="266"/>
                      <a:pt x="148" y="236"/>
                    </a:cubicBezTo>
                    <a:cubicBezTo>
                      <a:pt x="144" y="269"/>
                      <a:pt x="138" y="309"/>
                      <a:pt x="135" y="346"/>
                    </a:cubicBezTo>
                    <a:cubicBezTo>
                      <a:pt x="124" y="455"/>
                      <a:pt x="133" y="483"/>
                      <a:pt x="144" y="495"/>
                    </a:cubicBezTo>
                    <a:cubicBezTo>
                      <a:pt x="151" y="503"/>
                      <a:pt x="161" y="508"/>
                      <a:pt x="171" y="508"/>
                    </a:cubicBezTo>
                    <a:cubicBezTo>
                      <a:pt x="215" y="508"/>
                      <a:pt x="215" y="508"/>
                      <a:pt x="215" y="508"/>
                    </a:cubicBezTo>
                    <a:cubicBezTo>
                      <a:pt x="225" y="508"/>
                      <a:pt x="234" y="503"/>
                      <a:pt x="241" y="496"/>
                    </a:cubicBezTo>
                    <a:cubicBezTo>
                      <a:pt x="249" y="485"/>
                      <a:pt x="269" y="462"/>
                      <a:pt x="230" y="221"/>
                    </a:cubicBezTo>
                    <a:cubicBezTo>
                      <a:pt x="230" y="220"/>
                      <a:pt x="230" y="220"/>
                      <a:pt x="231" y="220"/>
                    </a:cubicBezTo>
                    <a:cubicBezTo>
                      <a:pt x="236" y="215"/>
                      <a:pt x="239" y="208"/>
                      <a:pt x="240" y="201"/>
                    </a:cubicBezTo>
                    <a:cubicBezTo>
                      <a:pt x="240" y="198"/>
                      <a:pt x="240" y="195"/>
                      <a:pt x="240" y="192"/>
                    </a:cubicBezTo>
                    <a:cubicBezTo>
                      <a:pt x="255" y="193"/>
                      <a:pt x="272" y="194"/>
                      <a:pt x="290" y="194"/>
                    </a:cubicBezTo>
                    <a:cubicBezTo>
                      <a:pt x="338" y="194"/>
                      <a:pt x="367" y="186"/>
                      <a:pt x="382" y="168"/>
                    </a:cubicBezTo>
                    <a:cubicBezTo>
                      <a:pt x="391" y="158"/>
                      <a:pt x="395" y="145"/>
                      <a:pt x="393" y="131"/>
                    </a:cubicBezTo>
                    <a:close/>
                    <a:moveTo>
                      <a:pt x="367" y="155"/>
                    </a:moveTo>
                    <a:cubicBezTo>
                      <a:pt x="356" y="168"/>
                      <a:pt x="331" y="174"/>
                      <a:pt x="290" y="174"/>
                    </a:cubicBezTo>
                    <a:cubicBezTo>
                      <a:pt x="252" y="174"/>
                      <a:pt x="213" y="169"/>
                      <a:pt x="201" y="167"/>
                    </a:cubicBezTo>
                    <a:cubicBezTo>
                      <a:pt x="204" y="169"/>
                      <a:pt x="207" y="172"/>
                      <a:pt x="210" y="175"/>
                    </a:cubicBezTo>
                    <a:cubicBezTo>
                      <a:pt x="219" y="187"/>
                      <a:pt x="223" y="200"/>
                      <a:pt x="218" y="204"/>
                    </a:cubicBezTo>
                    <a:cubicBezTo>
                      <a:pt x="217" y="205"/>
                      <a:pt x="215" y="206"/>
                      <a:pt x="213" y="206"/>
                    </a:cubicBezTo>
                    <a:cubicBezTo>
                      <a:pt x="211" y="206"/>
                      <a:pt x="209" y="205"/>
                      <a:pt x="207" y="204"/>
                    </a:cubicBezTo>
                    <a:cubicBezTo>
                      <a:pt x="222" y="297"/>
                      <a:pt x="245" y="459"/>
                      <a:pt x="226" y="483"/>
                    </a:cubicBezTo>
                    <a:cubicBezTo>
                      <a:pt x="223" y="486"/>
                      <a:pt x="219" y="488"/>
                      <a:pt x="215" y="488"/>
                    </a:cubicBezTo>
                    <a:cubicBezTo>
                      <a:pt x="171" y="488"/>
                      <a:pt x="171" y="488"/>
                      <a:pt x="171" y="488"/>
                    </a:cubicBezTo>
                    <a:cubicBezTo>
                      <a:pt x="168" y="488"/>
                      <a:pt x="163" y="487"/>
                      <a:pt x="159" y="482"/>
                    </a:cubicBezTo>
                    <a:cubicBezTo>
                      <a:pt x="135" y="453"/>
                      <a:pt x="165" y="254"/>
                      <a:pt x="178" y="179"/>
                    </a:cubicBezTo>
                    <a:cubicBezTo>
                      <a:pt x="153" y="205"/>
                      <a:pt x="88" y="272"/>
                      <a:pt x="50" y="272"/>
                    </a:cubicBezTo>
                    <a:cubicBezTo>
                      <a:pt x="40" y="272"/>
                      <a:pt x="32" y="267"/>
                      <a:pt x="27" y="259"/>
                    </a:cubicBezTo>
                    <a:cubicBezTo>
                      <a:pt x="22" y="251"/>
                      <a:pt x="21" y="243"/>
                      <a:pt x="24" y="234"/>
                    </a:cubicBezTo>
                    <a:cubicBezTo>
                      <a:pt x="40" y="194"/>
                      <a:pt x="159" y="159"/>
                      <a:pt x="177" y="155"/>
                    </a:cubicBezTo>
                    <a:cubicBezTo>
                      <a:pt x="163" y="140"/>
                      <a:pt x="103" y="71"/>
                      <a:pt x="109" y="38"/>
                    </a:cubicBezTo>
                    <a:cubicBezTo>
                      <a:pt x="110" y="31"/>
                      <a:pt x="115" y="25"/>
                      <a:pt x="121" y="22"/>
                    </a:cubicBezTo>
                    <a:cubicBezTo>
                      <a:pt x="125" y="20"/>
                      <a:pt x="128" y="20"/>
                      <a:pt x="132" y="20"/>
                    </a:cubicBezTo>
                    <a:cubicBezTo>
                      <a:pt x="169" y="20"/>
                      <a:pt x="188" y="118"/>
                      <a:pt x="192" y="148"/>
                    </a:cubicBezTo>
                    <a:cubicBezTo>
                      <a:pt x="193" y="150"/>
                      <a:pt x="193" y="150"/>
                      <a:pt x="193" y="150"/>
                    </a:cubicBezTo>
                    <a:cubicBezTo>
                      <a:pt x="195" y="150"/>
                      <a:pt x="195" y="150"/>
                      <a:pt x="195" y="150"/>
                    </a:cubicBezTo>
                    <a:cubicBezTo>
                      <a:pt x="195" y="150"/>
                      <a:pt x="195" y="150"/>
                      <a:pt x="195" y="150"/>
                    </a:cubicBezTo>
                    <a:cubicBezTo>
                      <a:pt x="199" y="148"/>
                      <a:pt x="286" y="109"/>
                      <a:pt x="335" y="109"/>
                    </a:cubicBezTo>
                    <a:cubicBezTo>
                      <a:pt x="366" y="109"/>
                      <a:pt x="372" y="124"/>
                      <a:pt x="374" y="134"/>
                    </a:cubicBezTo>
                    <a:cubicBezTo>
                      <a:pt x="375" y="142"/>
                      <a:pt x="373" y="149"/>
                      <a:pt x="367" y="155"/>
                    </a:cubicBezTo>
                    <a:close/>
                    <a:moveTo>
                      <a:pt x="41" y="241"/>
                    </a:moveTo>
                    <a:cubicBezTo>
                      <a:pt x="40" y="244"/>
                      <a:pt x="40" y="247"/>
                      <a:pt x="42" y="250"/>
                    </a:cubicBezTo>
                    <a:cubicBezTo>
                      <a:pt x="44" y="253"/>
                      <a:pt x="46" y="254"/>
                      <a:pt x="50" y="254"/>
                    </a:cubicBezTo>
                    <a:cubicBezTo>
                      <a:pt x="72" y="254"/>
                      <a:pt x="117" y="216"/>
                      <a:pt x="151" y="181"/>
                    </a:cubicBezTo>
                    <a:cubicBezTo>
                      <a:pt x="104" y="197"/>
                      <a:pt x="49" y="221"/>
                      <a:pt x="41" y="241"/>
                    </a:cubicBezTo>
                    <a:close/>
                    <a:moveTo>
                      <a:pt x="132" y="37"/>
                    </a:moveTo>
                    <a:cubicBezTo>
                      <a:pt x="131" y="37"/>
                      <a:pt x="130" y="37"/>
                      <a:pt x="129" y="38"/>
                    </a:cubicBezTo>
                    <a:cubicBezTo>
                      <a:pt x="127" y="39"/>
                      <a:pt x="127" y="40"/>
                      <a:pt x="126" y="42"/>
                    </a:cubicBezTo>
                    <a:cubicBezTo>
                      <a:pt x="124" y="56"/>
                      <a:pt x="145" y="89"/>
                      <a:pt x="169" y="118"/>
                    </a:cubicBezTo>
                    <a:cubicBezTo>
                      <a:pt x="158" y="75"/>
                      <a:pt x="143" y="37"/>
                      <a:pt x="132" y="37"/>
                    </a:cubicBezTo>
                    <a:close/>
                    <a:moveTo>
                      <a:pt x="172" y="470"/>
                    </a:moveTo>
                    <a:cubicBezTo>
                      <a:pt x="213" y="470"/>
                      <a:pt x="213" y="470"/>
                      <a:pt x="213" y="470"/>
                    </a:cubicBezTo>
                    <a:cubicBezTo>
                      <a:pt x="223" y="452"/>
                      <a:pt x="210" y="334"/>
                      <a:pt x="190" y="212"/>
                    </a:cubicBezTo>
                    <a:cubicBezTo>
                      <a:pt x="171" y="334"/>
                      <a:pt x="160" y="455"/>
                      <a:pt x="172" y="470"/>
                    </a:cubicBezTo>
                    <a:close/>
                    <a:moveTo>
                      <a:pt x="335" y="127"/>
                    </a:moveTo>
                    <a:cubicBezTo>
                      <a:pt x="307" y="127"/>
                      <a:pt x="263" y="142"/>
                      <a:pt x="233" y="153"/>
                    </a:cubicBezTo>
                    <a:cubicBezTo>
                      <a:pt x="249" y="155"/>
                      <a:pt x="270" y="156"/>
                      <a:pt x="290" y="156"/>
                    </a:cubicBezTo>
                    <a:cubicBezTo>
                      <a:pt x="336" y="156"/>
                      <a:pt x="350" y="148"/>
                      <a:pt x="354" y="143"/>
                    </a:cubicBezTo>
                    <a:cubicBezTo>
                      <a:pt x="356" y="141"/>
                      <a:pt x="357" y="139"/>
                      <a:pt x="356" y="136"/>
                    </a:cubicBezTo>
                    <a:cubicBezTo>
                      <a:pt x="356" y="134"/>
                      <a:pt x="355" y="127"/>
                      <a:pt x="335" y="127"/>
                    </a:cubicBezTo>
                    <a:close/>
                  </a:path>
                </a:pathLst>
              </a:custGeom>
              <a:solidFill>
                <a:srgbClr val="0000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PT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cs typeface="+mn-cs"/>
                </a:endParaRPr>
              </a:p>
            </p:txBody>
          </p:sp>
        </p:grpSp>
      </p:grpSp>
      <p:sp>
        <p:nvSpPr>
          <p:cNvPr id="122" name="Rectangle 47"/>
          <p:cNvSpPr>
            <a:spLocks noChangeArrowheads="1"/>
          </p:cNvSpPr>
          <p:nvPr/>
        </p:nvSpPr>
        <p:spPr bwMode="gray">
          <a:xfrm>
            <a:off x="489519" y="2189568"/>
            <a:ext cx="9144000" cy="95250"/>
          </a:xfrm>
          <a:prstGeom prst="rect">
            <a:avLst/>
          </a:prstGeom>
          <a:gradFill rotWithShape="1">
            <a:gsLst>
              <a:gs pos="0">
                <a:srgbClr val="777777"/>
              </a:gs>
              <a:gs pos="100000">
                <a:sysClr val="window" lastClr="FFFF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endParaRPr kumimoji="0" lang="fr-BE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cs typeface="+mn-cs"/>
            </a:endParaRPr>
          </a:p>
        </p:txBody>
      </p:sp>
      <p:grpSp>
        <p:nvGrpSpPr>
          <p:cNvPr id="123" name="Group 122"/>
          <p:cNvGrpSpPr/>
          <p:nvPr/>
        </p:nvGrpSpPr>
        <p:grpSpPr>
          <a:xfrm>
            <a:off x="4391502" y="1733285"/>
            <a:ext cx="2830257" cy="504000"/>
            <a:chOff x="3718649" y="1625883"/>
            <a:chExt cx="2830257" cy="504000"/>
          </a:xfrm>
        </p:grpSpPr>
        <p:sp>
          <p:nvSpPr>
            <p:cNvPr id="124" name="Rectangle 50"/>
            <p:cNvSpPr>
              <a:spLocks noChangeArrowheads="1"/>
            </p:cNvSpPr>
            <p:nvPr/>
          </p:nvSpPr>
          <p:spPr bwMode="gray">
            <a:xfrm>
              <a:off x="4184188" y="1770161"/>
              <a:ext cx="2364718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4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Investigação</a:t>
              </a:r>
              <a:r>
                <a:rPr kumimoji="0" lang="fr-FR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 e </a:t>
              </a:r>
              <a:r>
                <a:rPr kumimoji="0" lang="fr-FR" sz="14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inovação</a:t>
              </a:r>
              <a:endParaRPr kumimoji="0" lang="fr-FR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25" name="Group 74"/>
            <p:cNvGrpSpPr>
              <a:grpSpLocks noChangeAspect="1"/>
            </p:cNvGrpSpPr>
            <p:nvPr/>
          </p:nvGrpSpPr>
          <p:grpSpPr bwMode="auto">
            <a:xfrm>
              <a:off x="3718649" y="1625883"/>
              <a:ext cx="504001" cy="504000"/>
              <a:chOff x="2514" y="1978"/>
              <a:chExt cx="680" cy="680"/>
            </a:xfrm>
          </p:grpSpPr>
          <p:sp>
            <p:nvSpPr>
              <p:cNvPr id="126" name="Oval 75"/>
              <p:cNvSpPr>
                <a:spLocks noChangeAspect="1" noChangeArrowheads="1"/>
              </p:cNvSpPr>
              <p:nvPr/>
            </p:nvSpPr>
            <p:spPr bwMode="gray">
              <a:xfrm>
                <a:off x="2514" y="1978"/>
                <a:ext cx="680" cy="680"/>
              </a:xfrm>
              <a:prstGeom prst="ellipse">
                <a:avLst/>
              </a:prstGeom>
              <a:solidFill>
                <a:sysClr val="window" lastClr="FFFFFF">
                  <a:alpha val="25098"/>
                </a:sysClr>
              </a:solidFill>
              <a:ln w="254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8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Char char="•"/>
                  <a:tabLst/>
                  <a:defRPr/>
                </a:pPr>
                <a:endParaRPr kumimoji="0" lang="fr-BE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cs typeface="+mn-cs"/>
                </a:endParaRPr>
              </a:p>
            </p:txBody>
          </p:sp>
          <p:grpSp>
            <p:nvGrpSpPr>
              <p:cNvPr id="127" name="Group 76"/>
              <p:cNvGrpSpPr>
                <a:grpSpLocks noChangeAspect="1"/>
              </p:cNvGrpSpPr>
              <p:nvPr/>
            </p:nvGrpSpPr>
            <p:grpSpPr bwMode="auto">
              <a:xfrm>
                <a:off x="2695" y="2091"/>
                <a:ext cx="317" cy="453"/>
                <a:chOff x="5874" y="1614"/>
                <a:chExt cx="763" cy="1089"/>
              </a:xfrm>
            </p:grpSpPr>
            <p:sp>
              <p:nvSpPr>
                <p:cNvPr id="128" name="Freeform 77"/>
                <p:cNvSpPr>
                  <a:spLocks noChangeAspect="1"/>
                </p:cNvSpPr>
                <p:nvPr/>
              </p:nvSpPr>
              <p:spPr bwMode="gray">
                <a:xfrm>
                  <a:off x="5874" y="1614"/>
                  <a:ext cx="763" cy="1089"/>
                </a:xfrm>
                <a:custGeom>
                  <a:avLst/>
                  <a:gdLst>
                    <a:gd name="T0" fmla="*/ 5010 w 323"/>
                    <a:gd name="T1" fmla="*/ 14353 h 461"/>
                    <a:gd name="T2" fmla="*/ 4018 w 323"/>
                    <a:gd name="T3" fmla="*/ 13985 h 461"/>
                    <a:gd name="T4" fmla="*/ 3706 w 323"/>
                    <a:gd name="T5" fmla="*/ 13985 h 461"/>
                    <a:gd name="T6" fmla="*/ 1869 w 323"/>
                    <a:gd name="T7" fmla="*/ 12142 h 461"/>
                    <a:gd name="T8" fmla="*/ 1991 w 323"/>
                    <a:gd name="T9" fmla="*/ 11495 h 461"/>
                    <a:gd name="T10" fmla="*/ 1869 w 323"/>
                    <a:gd name="T11" fmla="*/ 10838 h 461"/>
                    <a:gd name="T12" fmla="*/ 2121 w 323"/>
                    <a:gd name="T13" fmla="*/ 9938 h 461"/>
                    <a:gd name="T14" fmla="*/ 2121 w 323"/>
                    <a:gd name="T15" fmla="*/ 9716 h 461"/>
                    <a:gd name="T16" fmla="*/ 1713 w 323"/>
                    <a:gd name="T17" fmla="*/ 8962 h 461"/>
                    <a:gd name="T18" fmla="*/ 0 w 323"/>
                    <a:gd name="T19" fmla="*/ 5010 h 461"/>
                    <a:gd name="T20" fmla="*/ 5010 w 323"/>
                    <a:gd name="T21" fmla="*/ 0 h 461"/>
                    <a:gd name="T22" fmla="*/ 10056 w 323"/>
                    <a:gd name="T23" fmla="*/ 5010 h 461"/>
                    <a:gd name="T24" fmla="*/ 8320 w 323"/>
                    <a:gd name="T25" fmla="*/ 8962 h 461"/>
                    <a:gd name="T26" fmla="*/ 7935 w 323"/>
                    <a:gd name="T27" fmla="*/ 9716 h 461"/>
                    <a:gd name="T28" fmla="*/ 7935 w 323"/>
                    <a:gd name="T29" fmla="*/ 9938 h 461"/>
                    <a:gd name="T30" fmla="*/ 8185 w 323"/>
                    <a:gd name="T31" fmla="*/ 10838 h 461"/>
                    <a:gd name="T32" fmla="*/ 8069 w 323"/>
                    <a:gd name="T33" fmla="*/ 11495 h 461"/>
                    <a:gd name="T34" fmla="*/ 8185 w 323"/>
                    <a:gd name="T35" fmla="*/ 12142 h 461"/>
                    <a:gd name="T36" fmla="*/ 6328 w 323"/>
                    <a:gd name="T37" fmla="*/ 13985 h 461"/>
                    <a:gd name="T38" fmla="*/ 6038 w 323"/>
                    <a:gd name="T39" fmla="*/ 13985 h 461"/>
                    <a:gd name="T40" fmla="*/ 5010 w 323"/>
                    <a:gd name="T41" fmla="*/ 14353 h 461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323" h="461">
                      <a:moveTo>
                        <a:pt x="161" y="461"/>
                      </a:moveTo>
                      <a:cubicBezTo>
                        <a:pt x="149" y="461"/>
                        <a:pt x="138" y="457"/>
                        <a:pt x="129" y="449"/>
                      </a:cubicBezTo>
                      <a:cubicBezTo>
                        <a:pt x="119" y="449"/>
                        <a:pt x="119" y="449"/>
                        <a:pt x="119" y="449"/>
                      </a:cubicBezTo>
                      <a:cubicBezTo>
                        <a:pt x="87" y="449"/>
                        <a:pt x="60" y="422"/>
                        <a:pt x="60" y="390"/>
                      </a:cubicBezTo>
                      <a:cubicBezTo>
                        <a:pt x="60" y="382"/>
                        <a:pt x="61" y="375"/>
                        <a:pt x="64" y="369"/>
                      </a:cubicBezTo>
                      <a:cubicBezTo>
                        <a:pt x="61" y="362"/>
                        <a:pt x="60" y="355"/>
                        <a:pt x="60" y="348"/>
                      </a:cubicBezTo>
                      <a:cubicBezTo>
                        <a:pt x="60" y="337"/>
                        <a:pt x="62" y="328"/>
                        <a:pt x="68" y="319"/>
                      </a:cubicBezTo>
                      <a:cubicBezTo>
                        <a:pt x="68" y="312"/>
                        <a:pt x="68" y="312"/>
                        <a:pt x="68" y="312"/>
                      </a:cubicBezTo>
                      <a:cubicBezTo>
                        <a:pt x="68" y="299"/>
                        <a:pt x="68" y="299"/>
                        <a:pt x="55" y="288"/>
                      </a:cubicBezTo>
                      <a:cubicBezTo>
                        <a:pt x="39" y="273"/>
                        <a:pt x="0" y="230"/>
                        <a:pt x="0" y="161"/>
                      </a:cubicBezTo>
                      <a:cubicBezTo>
                        <a:pt x="0" y="82"/>
                        <a:pt x="60" y="0"/>
                        <a:pt x="161" y="0"/>
                      </a:cubicBezTo>
                      <a:cubicBezTo>
                        <a:pt x="262" y="0"/>
                        <a:pt x="323" y="82"/>
                        <a:pt x="323" y="161"/>
                      </a:cubicBezTo>
                      <a:cubicBezTo>
                        <a:pt x="323" y="230"/>
                        <a:pt x="284" y="273"/>
                        <a:pt x="267" y="288"/>
                      </a:cubicBezTo>
                      <a:cubicBezTo>
                        <a:pt x="255" y="299"/>
                        <a:pt x="255" y="299"/>
                        <a:pt x="255" y="312"/>
                      </a:cubicBezTo>
                      <a:cubicBezTo>
                        <a:pt x="255" y="319"/>
                        <a:pt x="255" y="319"/>
                        <a:pt x="255" y="319"/>
                      </a:cubicBezTo>
                      <a:cubicBezTo>
                        <a:pt x="260" y="328"/>
                        <a:pt x="263" y="338"/>
                        <a:pt x="263" y="348"/>
                      </a:cubicBezTo>
                      <a:cubicBezTo>
                        <a:pt x="263" y="355"/>
                        <a:pt x="261" y="362"/>
                        <a:pt x="259" y="369"/>
                      </a:cubicBezTo>
                      <a:cubicBezTo>
                        <a:pt x="261" y="375"/>
                        <a:pt x="263" y="382"/>
                        <a:pt x="263" y="390"/>
                      </a:cubicBezTo>
                      <a:cubicBezTo>
                        <a:pt x="263" y="422"/>
                        <a:pt x="236" y="449"/>
                        <a:pt x="203" y="449"/>
                      </a:cubicBezTo>
                      <a:cubicBezTo>
                        <a:pt x="194" y="449"/>
                        <a:pt x="194" y="449"/>
                        <a:pt x="194" y="449"/>
                      </a:cubicBezTo>
                      <a:cubicBezTo>
                        <a:pt x="185" y="457"/>
                        <a:pt x="173" y="461"/>
                        <a:pt x="161" y="461"/>
                      </a:cubicBezTo>
                      <a:close/>
                    </a:path>
                  </a:pathLst>
                </a:custGeom>
                <a:solidFill>
                  <a:srgbClr val="0000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PT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cs typeface="+mn-cs"/>
                  </a:endParaRPr>
                </a:p>
              </p:txBody>
            </p:sp>
            <p:sp>
              <p:nvSpPr>
                <p:cNvPr id="129" name="Freeform 78"/>
                <p:cNvSpPr>
                  <a:spLocks noChangeAspect="1" noEditPoints="1"/>
                </p:cNvSpPr>
                <p:nvPr/>
              </p:nvSpPr>
              <p:spPr bwMode="gray">
                <a:xfrm>
                  <a:off x="5931" y="1670"/>
                  <a:ext cx="649" cy="976"/>
                </a:xfrm>
                <a:custGeom>
                  <a:avLst/>
                  <a:gdLst>
                    <a:gd name="T0" fmla="*/ 4243 w 275"/>
                    <a:gd name="T1" fmla="*/ 0 h 413"/>
                    <a:gd name="T2" fmla="*/ 0 w 275"/>
                    <a:gd name="T3" fmla="*/ 4277 h 413"/>
                    <a:gd name="T4" fmla="*/ 1487 w 275"/>
                    <a:gd name="T5" fmla="*/ 7669 h 413"/>
                    <a:gd name="T6" fmla="*/ 2105 w 275"/>
                    <a:gd name="T7" fmla="*/ 9013 h 413"/>
                    <a:gd name="T8" fmla="*/ 2105 w 275"/>
                    <a:gd name="T9" fmla="*/ 9266 h 413"/>
                    <a:gd name="T10" fmla="*/ 2105 w 275"/>
                    <a:gd name="T11" fmla="*/ 9422 h 413"/>
                    <a:gd name="T12" fmla="*/ 1867 w 275"/>
                    <a:gd name="T13" fmla="*/ 10107 h 413"/>
                    <a:gd name="T14" fmla="*/ 2077 w 275"/>
                    <a:gd name="T15" fmla="*/ 10757 h 413"/>
                    <a:gd name="T16" fmla="*/ 1867 w 275"/>
                    <a:gd name="T17" fmla="*/ 11414 h 413"/>
                    <a:gd name="T18" fmla="*/ 2945 w 275"/>
                    <a:gd name="T19" fmla="*/ 12511 h 413"/>
                    <a:gd name="T20" fmla="*/ 3564 w 275"/>
                    <a:gd name="T21" fmla="*/ 12511 h 413"/>
                    <a:gd name="T22" fmla="*/ 4243 w 275"/>
                    <a:gd name="T23" fmla="*/ 12879 h 413"/>
                    <a:gd name="T24" fmla="*/ 4930 w 275"/>
                    <a:gd name="T25" fmla="*/ 12511 h 413"/>
                    <a:gd name="T26" fmla="*/ 5548 w 275"/>
                    <a:gd name="T27" fmla="*/ 12511 h 413"/>
                    <a:gd name="T28" fmla="*/ 6667 w 275"/>
                    <a:gd name="T29" fmla="*/ 11414 h 413"/>
                    <a:gd name="T30" fmla="*/ 6455 w 275"/>
                    <a:gd name="T31" fmla="*/ 10757 h 413"/>
                    <a:gd name="T32" fmla="*/ 6667 w 275"/>
                    <a:gd name="T33" fmla="*/ 10107 h 413"/>
                    <a:gd name="T34" fmla="*/ 6389 w 275"/>
                    <a:gd name="T35" fmla="*/ 9382 h 413"/>
                    <a:gd name="T36" fmla="*/ 6426 w 275"/>
                    <a:gd name="T37" fmla="*/ 9266 h 413"/>
                    <a:gd name="T38" fmla="*/ 6426 w 275"/>
                    <a:gd name="T39" fmla="*/ 9013 h 413"/>
                    <a:gd name="T40" fmla="*/ 7045 w 275"/>
                    <a:gd name="T41" fmla="*/ 7669 h 413"/>
                    <a:gd name="T42" fmla="*/ 8534 w 275"/>
                    <a:gd name="T43" fmla="*/ 4277 h 413"/>
                    <a:gd name="T44" fmla="*/ 4243 w 275"/>
                    <a:gd name="T45" fmla="*/ 0 h 413"/>
                    <a:gd name="T46" fmla="*/ 5548 w 275"/>
                    <a:gd name="T47" fmla="*/ 11599 h 413"/>
                    <a:gd name="T48" fmla="*/ 2945 w 275"/>
                    <a:gd name="T49" fmla="*/ 11599 h 413"/>
                    <a:gd name="T50" fmla="*/ 2695 w 275"/>
                    <a:gd name="T51" fmla="*/ 11327 h 413"/>
                    <a:gd name="T52" fmla="*/ 2945 w 275"/>
                    <a:gd name="T53" fmla="*/ 11046 h 413"/>
                    <a:gd name="T54" fmla="*/ 5548 w 275"/>
                    <a:gd name="T55" fmla="*/ 11046 h 413"/>
                    <a:gd name="T56" fmla="*/ 5836 w 275"/>
                    <a:gd name="T57" fmla="*/ 11327 h 413"/>
                    <a:gd name="T58" fmla="*/ 5548 w 275"/>
                    <a:gd name="T59" fmla="*/ 11599 h 413"/>
                    <a:gd name="T60" fmla="*/ 5548 w 275"/>
                    <a:gd name="T61" fmla="*/ 10455 h 413"/>
                    <a:gd name="T62" fmla="*/ 2945 w 275"/>
                    <a:gd name="T63" fmla="*/ 10455 h 413"/>
                    <a:gd name="T64" fmla="*/ 2695 w 275"/>
                    <a:gd name="T65" fmla="*/ 10164 h 413"/>
                    <a:gd name="T66" fmla="*/ 2945 w 275"/>
                    <a:gd name="T67" fmla="*/ 9885 h 413"/>
                    <a:gd name="T68" fmla="*/ 5548 w 275"/>
                    <a:gd name="T69" fmla="*/ 9885 h 413"/>
                    <a:gd name="T70" fmla="*/ 5836 w 275"/>
                    <a:gd name="T71" fmla="*/ 10164 h 413"/>
                    <a:gd name="T72" fmla="*/ 5548 w 275"/>
                    <a:gd name="T73" fmla="*/ 10455 h 413"/>
                    <a:gd name="T74" fmla="*/ 6426 w 275"/>
                    <a:gd name="T75" fmla="*/ 7021 h 413"/>
                    <a:gd name="T76" fmla="*/ 5520 w 275"/>
                    <a:gd name="T77" fmla="*/ 9131 h 413"/>
                    <a:gd name="T78" fmla="*/ 2985 w 275"/>
                    <a:gd name="T79" fmla="*/ 9131 h 413"/>
                    <a:gd name="T80" fmla="*/ 2077 w 275"/>
                    <a:gd name="T81" fmla="*/ 7021 h 413"/>
                    <a:gd name="T82" fmla="*/ 892 w 275"/>
                    <a:gd name="T83" fmla="*/ 4277 h 413"/>
                    <a:gd name="T84" fmla="*/ 4243 w 275"/>
                    <a:gd name="T85" fmla="*/ 910 h 413"/>
                    <a:gd name="T86" fmla="*/ 7637 w 275"/>
                    <a:gd name="T87" fmla="*/ 4277 h 413"/>
                    <a:gd name="T88" fmla="*/ 6426 w 275"/>
                    <a:gd name="T89" fmla="*/ 7021 h 413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0" t="0" r="r" b="b"/>
                  <a:pathLst>
                    <a:path w="275" h="413">
                      <a:moveTo>
                        <a:pt x="137" y="0"/>
                      </a:moveTo>
                      <a:cubicBezTo>
                        <a:pt x="51" y="0"/>
                        <a:pt x="0" y="70"/>
                        <a:pt x="0" y="137"/>
                      </a:cubicBezTo>
                      <a:cubicBezTo>
                        <a:pt x="0" y="196"/>
                        <a:pt x="33" y="233"/>
                        <a:pt x="48" y="246"/>
                      </a:cubicBezTo>
                      <a:cubicBezTo>
                        <a:pt x="68" y="265"/>
                        <a:pt x="68" y="273"/>
                        <a:pt x="68" y="289"/>
                      </a:cubicBezTo>
                      <a:cubicBezTo>
                        <a:pt x="68" y="297"/>
                        <a:pt x="68" y="297"/>
                        <a:pt x="68" y="297"/>
                      </a:cubicBezTo>
                      <a:cubicBezTo>
                        <a:pt x="68" y="302"/>
                        <a:pt x="68" y="302"/>
                        <a:pt x="68" y="302"/>
                      </a:cubicBezTo>
                      <a:cubicBezTo>
                        <a:pt x="63" y="308"/>
                        <a:pt x="60" y="316"/>
                        <a:pt x="60" y="324"/>
                      </a:cubicBezTo>
                      <a:cubicBezTo>
                        <a:pt x="60" y="332"/>
                        <a:pt x="63" y="339"/>
                        <a:pt x="67" y="345"/>
                      </a:cubicBezTo>
                      <a:cubicBezTo>
                        <a:pt x="63" y="351"/>
                        <a:pt x="60" y="358"/>
                        <a:pt x="60" y="366"/>
                      </a:cubicBezTo>
                      <a:cubicBezTo>
                        <a:pt x="60" y="385"/>
                        <a:pt x="76" y="401"/>
                        <a:pt x="95" y="401"/>
                      </a:cubicBezTo>
                      <a:cubicBezTo>
                        <a:pt x="115" y="401"/>
                        <a:pt x="115" y="401"/>
                        <a:pt x="115" y="401"/>
                      </a:cubicBezTo>
                      <a:cubicBezTo>
                        <a:pt x="120" y="408"/>
                        <a:pt x="128" y="413"/>
                        <a:pt x="137" y="413"/>
                      </a:cubicBezTo>
                      <a:cubicBezTo>
                        <a:pt x="146" y="413"/>
                        <a:pt x="155" y="408"/>
                        <a:pt x="159" y="401"/>
                      </a:cubicBezTo>
                      <a:cubicBezTo>
                        <a:pt x="179" y="401"/>
                        <a:pt x="179" y="401"/>
                        <a:pt x="179" y="401"/>
                      </a:cubicBezTo>
                      <a:cubicBezTo>
                        <a:pt x="199" y="401"/>
                        <a:pt x="215" y="385"/>
                        <a:pt x="215" y="366"/>
                      </a:cubicBezTo>
                      <a:cubicBezTo>
                        <a:pt x="215" y="358"/>
                        <a:pt x="212" y="351"/>
                        <a:pt x="208" y="345"/>
                      </a:cubicBezTo>
                      <a:cubicBezTo>
                        <a:pt x="212" y="339"/>
                        <a:pt x="215" y="332"/>
                        <a:pt x="215" y="324"/>
                      </a:cubicBezTo>
                      <a:cubicBezTo>
                        <a:pt x="215" y="315"/>
                        <a:pt x="211" y="307"/>
                        <a:pt x="206" y="301"/>
                      </a:cubicBezTo>
                      <a:cubicBezTo>
                        <a:pt x="207" y="300"/>
                        <a:pt x="207" y="298"/>
                        <a:pt x="207" y="297"/>
                      </a:cubicBezTo>
                      <a:cubicBezTo>
                        <a:pt x="207" y="289"/>
                        <a:pt x="207" y="289"/>
                        <a:pt x="207" y="289"/>
                      </a:cubicBezTo>
                      <a:cubicBezTo>
                        <a:pt x="206" y="273"/>
                        <a:pt x="206" y="265"/>
                        <a:pt x="227" y="246"/>
                      </a:cubicBezTo>
                      <a:cubicBezTo>
                        <a:pt x="241" y="233"/>
                        <a:pt x="275" y="196"/>
                        <a:pt x="275" y="137"/>
                      </a:cubicBezTo>
                      <a:cubicBezTo>
                        <a:pt x="275" y="70"/>
                        <a:pt x="223" y="0"/>
                        <a:pt x="137" y="0"/>
                      </a:cubicBezTo>
                      <a:close/>
                      <a:moveTo>
                        <a:pt x="179" y="372"/>
                      </a:moveTo>
                      <a:cubicBezTo>
                        <a:pt x="95" y="372"/>
                        <a:pt x="95" y="372"/>
                        <a:pt x="95" y="372"/>
                      </a:cubicBezTo>
                      <a:cubicBezTo>
                        <a:pt x="91" y="372"/>
                        <a:pt x="87" y="368"/>
                        <a:pt x="87" y="363"/>
                      </a:cubicBezTo>
                      <a:cubicBezTo>
                        <a:pt x="87" y="358"/>
                        <a:pt x="91" y="354"/>
                        <a:pt x="95" y="354"/>
                      </a:cubicBezTo>
                      <a:cubicBezTo>
                        <a:pt x="179" y="354"/>
                        <a:pt x="179" y="354"/>
                        <a:pt x="179" y="354"/>
                      </a:cubicBezTo>
                      <a:cubicBezTo>
                        <a:pt x="184" y="354"/>
                        <a:pt x="188" y="358"/>
                        <a:pt x="188" y="363"/>
                      </a:cubicBezTo>
                      <a:cubicBezTo>
                        <a:pt x="188" y="368"/>
                        <a:pt x="184" y="372"/>
                        <a:pt x="179" y="372"/>
                      </a:cubicBezTo>
                      <a:close/>
                      <a:moveTo>
                        <a:pt x="179" y="335"/>
                      </a:moveTo>
                      <a:cubicBezTo>
                        <a:pt x="95" y="335"/>
                        <a:pt x="95" y="335"/>
                        <a:pt x="95" y="335"/>
                      </a:cubicBezTo>
                      <a:cubicBezTo>
                        <a:pt x="91" y="335"/>
                        <a:pt x="87" y="331"/>
                        <a:pt x="87" y="326"/>
                      </a:cubicBezTo>
                      <a:cubicBezTo>
                        <a:pt x="87" y="321"/>
                        <a:pt x="91" y="317"/>
                        <a:pt x="95" y="317"/>
                      </a:cubicBezTo>
                      <a:cubicBezTo>
                        <a:pt x="179" y="317"/>
                        <a:pt x="179" y="317"/>
                        <a:pt x="179" y="317"/>
                      </a:cubicBezTo>
                      <a:cubicBezTo>
                        <a:pt x="184" y="317"/>
                        <a:pt x="188" y="321"/>
                        <a:pt x="188" y="326"/>
                      </a:cubicBezTo>
                      <a:cubicBezTo>
                        <a:pt x="188" y="331"/>
                        <a:pt x="184" y="335"/>
                        <a:pt x="179" y="335"/>
                      </a:cubicBezTo>
                      <a:close/>
                      <a:moveTo>
                        <a:pt x="207" y="225"/>
                      </a:moveTo>
                      <a:cubicBezTo>
                        <a:pt x="180" y="251"/>
                        <a:pt x="178" y="266"/>
                        <a:pt x="178" y="293"/>
                      </a:cubicBezTo>
                      <a:cubicBezTo>
                        <a:pt x="96" y="293"/>
                        <a:pt x="96" y="293"/>
                        <a:pt x="96" y="293"/>
                      </a:cubicBezTo>
                      <a:cubicBezTo>
                        <a:pt x="97" y="266"/>
                        <a:pt x="95" y="251"/>
                        <a:pt x="67" y="225"/>
                      </a:cubicBezTo>
                      <a:cubicBezTo>
                        <a:pt x="56" y="214"/>
                        <a:pt x="29" y="185"/>
                        <a:pt x="29" y="137"/>
                      </a:cubicBezTo>
                      <a:cubicBezTo>
                        <a:pt x="29" y="84"/>
                        <a:pt x="69" y="29"/>
                        <a:pt x="137" y="29"/>
                      </a:cubicBezTo>
                      <a:cubicBezTo>
                        <a:pt x="205" y="29"/>
                        <a:pt x="246" y="84"/>
                        <a:pt x="246" y="137"/>
                      </a:cubicBezTo>
                      <a:cubicBezTo>
                        <a:pt x="246" y="185"/>
                        <a:pt x="219" y="214"/>
                        <a:pt x="207" y="22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PT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cs typeface="+mn-cs"/>
                  </a:endParaRPr>
                </a:p>
              </p:txBody>
            </p:sp>
          </p:grpSp>
        </p:grpSp>
      </p:grpSp>
      <p:grpSp>
        <p:nvGrpSpPr>
          <p:cNvPr id="130" name="Group 129"/>
          <p:cNvGrpSpPr/>
          <p:nvPr/>
        </p:nvGrpSpPr>
        <p:grpSpPr>
          <a:xfrm>
            <a:off x="452980" y="1613447"/>
            <a:ext cx="4084205" cy="606647"/>
            <a:chOff x="-36539" y="1484454"/>
            <a:chExt cx="4084205" cy="606647"/>
          </a:xfrm>
        </p:grpSpPr>
        <p:sp>
          <p:nvSpPr>
            <p:cNvPr id="131" name="Rectangle 53"/>
            <p:cNvSpPr>
              <a:spLocks noChangeArrowheads="1"/>
            </p:cNvSpPr>
            <p:nvPr/>
          </p:nvSpPr>
          <p:spPr bwMode="gray">
            <a:xfrm>
              <a:off x="416100" y="1770161"/>
              <a:ext cx="3631566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PT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Eficiência energética e energias renováveis</a:t>
              </a:r>
            </a:p>
          </p:txBody>
        </p:sp>
        <p:grpSp>
          <p:nvGrpSpPr>
            <p:cNvPr id="132" name="Group 84"/>
            <p:cNvGrpSpPr>
              <a:grpSpLocks noChangeAspect="1"/>
            </p:cNvGrpSpPr>
            <p:nvPr/>
          </p:nvGrpSpPr>
          <p:grpSpPr bwMode="auto">
            <a:xfrm>
              <a:off x="-36539" y="1484454"/>
              <a:ext cx="607526" cy="606647"/>
              <a:chOff x="1985" y="1058"/>
              <a:chExt cx="680" cy="680"/>
            </a:xfrm>
          </p:grpSpPr>
          <p:sp>
            <p:nvSpPr>
              <p:cNvPr id="133" name="Oval 85"/>
              <p:cNvSpPr>
                <a:spLocks noChangeAspect="1" noChangeArrowheads="1"/>
              </p:cNvSpPr>
              <p:nvPr/>
            </p:nvSpPr>
            <p:spPr bwMode="gray">
              <a:xfrm>
                <a:off x="1985" y="1058"/>
                <a:ext cx="680" cy="680"/>
              </a:xfrm>
              <a:prstGeom prst="ellipse">
                <a:avLst/>
              </a:prstGeom>
              <a:solidFill>
                <a:sysClr val="window" lastClr="FFFFFF">
                  <a:alpha val="25098"/>
                </a:sysClr>
              </a:solidFill>
              <a:ln w="254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8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Char char="•"/>
                  <a:tabLst/>
                  <a:defRPr/>
                </a:pPr>
                <a:endParaRPr kumimoji="0" lang="fr-BE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cs typeface="+mn-cs"/>
                </a:endParaRPr>
              </a:p>
            </p:txBody>
          </p:sp>
          <p:sp>
            <p:nvSpPr>
              <p:cNvPr id="134" name="Freeform 88"/>
              <p:cNvSpPr>
                <a:spLocks noChangeAspect="1" noEditPoints="1"/>
              </p:cNvSpPr>
              <p:nvPr/>
            </p:nvSpPr>
            <p:spPr bwMode="gray">
              <a:xfrm>
                <a:off x="2163" y="1156"/>
                <a:ext cx="351" cy="452"/>
              </a:xfrm>
              <a:custGeom>
                <a:avLst/>
                <a:gdLst>
                  <a:gd name="T0" fmla="*/ 10421 w 395"/>
                  <a:gd name="T1" fmla="*/ 2773 h 508"/>
                  <a:gd name="T2" fmla="*/ 6009 w 395"/>
                  <a:gd name="T3" fmla="*/ 2062 h 508"/>
                  <a:gd name="T4" fmla="*/ 3493 w 395"/>
                  <a:gd name="T5" fmla="*/ 118 h 508"/>
                  <a:gd name="T6" fmla="*/ 3704 w 395"/>
                  <a:gd name="T7" fmla="*/ 3594 h 508"/>
                  <a:gd name="T8" fmla="*/ 2863 w 395"/>
                  <a:gd name="T9" fmla="*/ 5085 h 508"/>
                  <a:gd name="T10" fmla="*/ 319 w 395"/>
                  <a:gd name="T11" fmla="*/ 8428 h 508"/>
                  <a:gd name="T12" fmla="*/ 4613 w 395"/>
                  <a:gd name="T13" fmla="*/ 7371 h 508"/>
                  <a:gd name="T14" fmla="*/ 4481 w 395"/>
                  <a:gd name="T15" fmla="*/ 15459 h 508"/>
                  <a:gd name="T16" fmla="*/ 6694 w 395"/>
                  <a:gd name="T17" fmla="*/ 15868 h 508"/>
                  <a:gd name="T18" fmla="*/ 7157 w 395"/>
                  <a:gd name="T19" fmla="*/ 6896 h 508"/>
                  <a:gd name="T20" fmla="*/ 7471 w 395"/>
                  <a:gd name="T21" fmla="*/ 6277 h 508"/>
                  <a:gd name="T22" fmla="*/ 9028 w 395"/>
                  <a:gd name="T23" fmla="*/ 6064 h 508"/>
                  <a:gd name="T24" fmla="*/ 12231 w 395"/>
                  <a:gd name="T25" fmla="*/ 4097 h 508"/>
                  <a:gd name="T26" fmla="*/ 9028 w 395"/>
                  <a:gd name="T27" fmla="*/ 5433 h 508"/>
                  <a:gd name="T28" fmla="*/ 6538 w 395"/>
                  <a:gd name="T29" fmla="*/ 5473 h 508"/>
                  <a:gd name="T30" fmla="*/ 6628 w 395"/>
                  <a:gd name="T31" fmla="*/ 6433 h 508"/>
                  <a:gd name="T32" fmla="*/ 7036 w 395"/>
                  <a:gd name="T33" fmla="*/ 15091 h 508"/>
                  <a:gd name="T34" fmla="*/ 5322 w 395"/>
                  <a:gd name="T35" fmla="*/ 15247 h 508"/>
                  <a:gd name="T36" fmla="*/ 5534 w 395"/>
                  <a:gd name="T37" fmla="*/ 5589 h 508"/>
                  <a:gd name="T38" fmla="*/ 843 w 395"/>
                  <a:gd name="T39" fmla="*/ 8088 h 508"/>
                  <a:gd name="T40" fmla="*/ 5506 w 395"/>
                  <a:gd name="T41" fmla="*/ 4835 h 508"/>
                  <a:gd name="T42" fmla="*/ 3772 w 395"/>
                  <a:gd name="T43" fmla="*/ 688 h 508"/>
                  <a:gd name="T44" fmla="*/ 5981 w 395"/>
                  <a:gd name="T45" fmla="*/ 4622 h 508"/>
                  <a:gd name="T46" fmla="*/ 6075 w 395"/>
                  <a:gd name="T47" fmla="*/ 4691 h 508"/>
                  <a:gd name="T48" fmla="*/ 10421 w 395"/>
                  <a:gd name="T49" fmla="*/ 3409 h 508"/>
                  <a:gd name="T50" fmla="*/ 11425 w 395"/>
                  <a:gd name="T51" fmla="*/ 4835 h 508"/>
                  <a:gd name="T52" fmla="*/ 1306 w 395"/>
                  <a:gd name="T53" fmla="*/ 7809 h 508"/>
                  <a:gd name="T54" fmla="*/ 4703 w 395"/>
                  <a:gd name="T55" fmla="*/ 5657 h 508"/>
                  <a:gd name="T56" fmla="*/ 4112 w 395"/>
                  <a:gd name="T57" fmla="*/ 1151 h 508"/>
                  <a:gd name="T58" fmla="*/ 3928 w 395"/>
                  <a:gd name="T59" fmla="*/ 1307 h 508"/>
                  <a:gd name="T60" fmla="*/ 4112 w 395"/>
                  <a:gd name="T61" fmla="*/ 1151 h 508"/>
                  <a:gd name="T62" fmla="*/ 6628 w 395"/>
                  <a:gd name="T63" fmla="*/ 14684 h 508"/>
                  <a:gd name="T64" fmla="*/ 5350 w 395"/>
                  <a:gd name="T65" fmla="*/ 14684 h 508"/>
                  <a:gd name="T66" fmla="*/ 7247 w 395"/>
                  <a:gd name="T67" fmla="*/ 4785 h 508"/>
                  <a:gd name="T68" fmla="*/ 11019 w 395"/>
                  <a:gd name="T69" fmla="*/ 4466 h 508"/>
                  <a:gd name="T70" fmla="*/ 10421 w 395"/>
                  <a:gd name="T71" fmla="*/ 3962 h 508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395" h="508">
                    <a:moveTo>
                      <a:pt x="393" y="131"/>
                    </a:moveTo>
                    <a:cubicBezTo>
                      <a:pt x="392" y="121"/>
                      <a:pt x="384" y="89"/>
                      <a:pt x="335" y="89"/>
                    </a:cubicBezTo>
                    <a:cubicBezTo>
                      <a:pt x="297" y="89"/>
                      <a:pt x="241" y="109"/>
                      <a:pt x="208" y="122"/>
                    </a:cubicBezTo>
                    <a:cubicBezTo>
                      <a:pt x="205" y="106"/>
                      <a:pt x="200" y="85"/>
                      <a:pt x="193" y="66"/>
                    </a:cubicBezTo>
                    <a:cubicBezTo>
                      <a:pt x="187" y="49"/>
                      <a:pt x="170" y="0"/>
                      <a:pt x="132" y="0"/>
                    </a:cubicBezTo>
                    <a:cubicBezTo>
                      <a:pt x="125" y="0"/>
                      <a:pt x="119" y="1"/>
                      <a:pt x="112" y="4"/>
                    </a:cubicBezTo>
                    <a:cubicBezTo>
                      <a:pt x="100" y="10"/>
                      <a:pt x="92" y="21"/>
                      <a:pt x="89" y="35"/>
                    </a:cubicBezTo>
                    <a:cubicBezTo>
                      <a:pt x="85" y="55"/>
                      <a:pt x="95" y="80"/>
                      <a:pt x="119" y="115"/>
                    </a:cubicBezTo>
                    <a:cubicBezTo>
                      <a:pt x="126" y="126"/>
                      <a:pt x="134" y="136"/>
                      <a:pt x="141" y="145"/>
                    </a:cubicBezTo>
                    <a:cubicBezTo>
                      <a:pt x="127" y="149"/>
                      <a:pt x="110" y="155"/>
                      <a:pt x="92" y="163"/>
                    </a:cubicBezTo>
                    <a:cubicBezTo>
                      <a:pt x="43" y="183"/>
                      <a:pt x="15" y="204"/>
                      <a:pt x="6" y="227"/>
                    </a:cubicBezTo>
                    <a:cubicBezTo>
                      <a:pt x="0" y="242"/>
                      <a:pt x="2" y="257"/>
                      <a:pt x="10" y="270"/>
                    </a:cubicBezTo>
                    <a:cubicBezTo>
                      <a:pt x="19" y="284"/>
                      <a:pt x="33" y="292"/>
                      <a:pt x="50" y="292"/>
                    </a:cubicBezTo>
                    <a:cubicBezTo>
                      <a:pt x="78" y="292"/>
                      <a:pt x="115" y="266"/>
                      <a:pt x="148" y="236"/>
                    </a:cubicBezTo>
                    <a:cubicBezTo>
                      <a:pt x="144" y="269"/>
                      <a:pt x="138" y="309"/>
                      <a:pt x="135" y="346"/>
                    </a:cubicBezTo>
                    <a:cubicBezTo>
                      <a:pt x="124" y="455"/>
                      <a:pt x="133" y="483"/>
                      <a:pt x="144" y="495"/>
                    </a:cubicBezTo>
                    <a:cubicBezTo>
                      <a:pt x="151" y="503"/>
                      <a:pt x="161" y="508"/>
                      <a:pt x="171" y="508"/>
                    </a:cubicBezTo>
                    <a:cubicBezTo>
                      <a:pt x="215" y="508"/>
                      <a:pt x="215" y="508"/>
                      <a:pt x="215" y="508"/>
                    </a:cubicBezTo>
                    <a:cubicBezTo>
                      <a:pt x="225" y="508"/>
                      <a:pt x="234" y="503"/>
                      <a:pt x="241" y="496"/>
                    </a:cubicBezTo>
                    <a:cubicBezTo>
                      <a:pt x="249" y="485"/>
                      <a:pt x="269" y="462"/>
                      <a:pt x="230" y="221"/>
                    </a:cubicBezTo>
                    <a:cubicBezTo>
                      <a:pt x="230" y="220"/>
                      <a:pt x="230" y="220"/>
                      <a:pt x="231" y="220"/>
                    </a:cubicBezTo>
                    <a:cubicBezTo>
                      <a:pt x="236" y="215"/>
                      <a:pt x="239" y="208"/>
                      <a:pt x="240" y="201"/>
                    </a:cubicBezTo>
                    <a:cubicBezTo>
                      <a:pt x="240" y="198"/>
                      <a:pt x="240" y="195"/>
                      <a:pt x="240" y="192"/>
                    </a:cubicBezTo>
                    <a:cubicBezTo>
                      <a:pt x="255" y="193"/>
                      <a:pt x="272" y="194"/>
                      <a:pt x="290" y="194"/>
                    </a:cubicBezTo>
                    <a:cubicBezTo>
                      <a:pt x="338" y="194"/>
                      <a:pt x="367" y="186"/>
                      <a:pt x="382" y="168"/>
                    </a:cubicBezTo>
                    <a:cubicBezTo>
                      <a:pt x="391" y="158"/>
                      <a:pt x="395" y="145"/>
                      <a:pt x="393" y="131"/>
                    </a:cubicBezTo>
                    <a:close/>
                    <a:moveTo>
                      <a:pt x="367" y="155"/>
                    </a:moveTo>
                    <a:cubicBezTo>
                      <a:pt x="356" y="168"/>
                      <a:pt x="331" y="174"/>
                      <a:pt x="290" y="174"/>
                    </a:cubicBezTo>
                    <a:cubicBezTo>
                      <a:pt x="252" y="174"/>
                      <a:pt x="213" y="169"/>
                      <a:pt x="201" y="167"/>
                    </a:cubicBezTo>
                    <a:cubicBezTo>
                      <a:pt x="204" y="169"/>
                      <a:pt x="207" y="172"/>
                      <a:pt x="210" y="175"/>
                    </a:cubicBezTo>
                    <a:cubicBezTo>
                      <a:pt x="219" y="187"/>
                      <a:pt x="223" y="200"/>
                      <a:pt x="218" y="204"/>
                    </a:cubicBezTo>
                    <a:cubicBezTo>
                      <a:pt x="217" y="205"/>
                      <a:pt x="215" y="206"/>
                      <a:pt x="213" y="206"/>
                    </a:cubicBezTo>
                    <a:cubicBezTo>
                      <a:pt x="211" y="206"/>
                      <a:pt x="209" y="205"/>
                      <a:pt x="207" y="204"/>
                    </a:cubicBezTo>
                    <a:cubicBezTo>
                      <a:pt x="222" y="297"/>
                      <a:pt x="245" y="459"/>
                      <a:pt x="226" y="483"/>
                    </a:cubicBezTo>
                    <a:cubicBezTo>
                      <a:pt x="223" y="486"/>
                      <a:pt x="219" y="488"/>
                      <a:pt x="215" y="488"/>
                    </a:cubicBezTo>
                    <a:cubicBezTo>
                      <a:pt x="171" y="488"/>
                      <a:pt x="171" y="488"/>
                      <a:pt x="171" y="488"/>
                    </a:cubicBezTo>
                    <a:cubicBezTo>
                      <a:pt x="168" y="488"/>
                      <a:pt x="163" y="487"/>
                      <a:pt x="159" y="482"/>
                    </a:cubicBezTo>
                    <a:cubicBezTo>
                      <a:pt x="135" y="453"/>
                      <a:pt x="165" y="254"/>
                      <a:pt x="178" y="179"/>
                    </a:cubicBezTo>
                    <a:cubicBezTo>
                      <a:pt x="153" y="205"/>
                      <a:pt x="88" y="272"/>
                      <a:pt x="50" y="272"/>
                    </a:cubicBezTo>
                    <a:cubicBezTo>
                      <a:pt x="40" y="272"/>
                      <a:pt x="32" y="267"/>
                      <a:pt x="27" y="259"/>
                    </a:cubicBezTo>
                    <a:cubicBezTo>
                      <a:pt x="22" y="251"/>
                      <a:pt x="21" y="243"/>
                      <a:pt x="24" y="234"/>
                    </a:cubicBezTo>
                    <a:cubicBezTo>
                      <a:pt x="40" y="194"/>
                      <a:pt x="159" y="159"/>
                      <a:pt x="177" y="155"/>
                    </a:cubicBezTo>
                    <a:cubicBezTo>
                      <a:pt x="163" y="140"/>
                      <a:pt x="103" y="71"/>
                      <a:pt x="109" y="38"/>
                    </a:cubicBezTo>
                    <a:cubicBezTo>
                      <a:pt x="110" y="31"/>
                      <a:pt x="115" y="25"/>
                      <a:pt x="121" y="22"/>
                    </a:cubicBezTo>
                    <a:cubicBezTo>
                      <a:pt x="125" y="20"/>
                      <a:pt x="128" y="20"/>
                      <a:pt x="132" y="20"/>
                    </a:cubicBezTo>
                    <a:cubicBezTo>
                      <a:pt x="169" y="20"/>
                      <a:pt x="188" y="118"/>
                      <a:pt x="192" y="148"/>
                    </a:cubicBezTo>
                    <a:cubicBezTo>
                      <a:pt x="193" y="150"/>
                      <a:pt x="193" y="150"/>
                      <a:pt x="193" y="150"/>
                    </a:cubicBezTo>
                    <a:cubicBezTo>
                      <a:pt x="195" y="150"/>
                      <a:pt x="195" y="150"/>
                      <a:pt x="195" y="150"/>
                    </a:cubicBezTo>
                    <a:cubicBezTo>
                      <a:pt x="195" y="150"/>
                      <a:pt x="195" y="150"/>
                      <a:pt x="195" y="150"/>
                    </a:cubicBezTo>
                    <a:cubicBezTo>
                      <a:pt x="199" y="148"/>
                      <a:pt x="286" y="109"/>
                      <a:pt x="335" y="109"/>
                    </a:cubicBezTo>
                    <a:cubicBezTo>
                      <a:pt x="366" y="109"/>
                      <a:pt x="372" y="124"/>
                      <a:pt x="374" y="134"/>
                    </a:cubicBezTo>
                    <a:cubicBezTo>
                      <a:pt x="375" y="142"/>
                      <a:pt x="373" y="149"/>
                      <a:pt x="367" y="155"/>
                    </a:cubicBezTo>
                    <a:close/>
                    <a:moveTo>
                      <a:pt x="41" y="241"/>
                    </a:moveTo>
                    <a:cubicBezTo>
                      <a:pt x="40" y="244"/>
                      <a:pt x="40" y="247"/>
                      <a:pt x="42" y="250"/>
                    </a:cubicBezTo>
                    <a:cubicBezTo>
                      <a:pt x="44" y="253"/>
                      <a:pt x="46" y="254"/>
                      <a:pt x="50" y="254"/>
                    </a:cubicBezTo>
                    <a:cubicBezTo>
                      <a:pt x="72" y="254"/>
                      <a:pt x="117" y="216"/>
                      <a:pt x="151" y="181"/>
                    </a:cubicBezTo>
                    <a:cubicBezTo>
                      <a:pt x="104" y="197"/>
                      <a:pt x="49" y="221"/>
                      <a:pt x="41" y="241"/>
                    </a:cubicBezTo>
                    <a:close/>
                    <a:moveTo>
                      <a:pt x="132" y="37"/>
                    </a:moveTo>
                    <a:cubicBezTo>
                      <a:pt x="131" y="37"/>
                      <a:pt x="130" y="37"/>
                      <a:pt x="129" y="38"/>
                    </a:cubicBezTo>
                    <a:cubicBezTo>
                      <a:pt x="127" y="39"/>
                      <a:pt x="127" y="40"/>
                      <a:pt x="126" y="42"/>
                    </a:cubicBezTo>
                    <a:cubicBezTo>
                      <a:pt x="124" y="56"/>
                      <a:pt x="145" y="89"/>
                      <a:pt x="169" y="118"/>
                    </a:cubicBezTo>
                    <a:cubicBezTo>
                      <a:pt x="158" y="75"/>
                      <a:pt x="143" y="37"/>
                      <a:pt x="132" y="37"/>
                    </a:cubicBezTo>
                    <a:close/>
                    <a:moveTo>
                      <a:pt x="172" y="470"/>
                    </a:moveTo>
                    <a:cubicBezTo>
                      <a:pt x="213" y="470"/>
                      <a:pt x="213" y="470"/>
                      <a:pt x="213" y="470"/>
                    </a:cubicBezTo>
                    <a:cubicBezTo>
                      <a:pt x="223" y="452"/>
                      <a:pt x="210" y="334"/>
                      <a:pt x="190" y="212"/>
                    </a:cubicBezTo>
                    <a:cubicBezTo>
                      <a:pt x="171" y="334"/>
                      <a:pt x="160" y="455"/>
                      <a:pt x="172" y="470"/>
                    </a:cubicBezTo>
                    <a:close/>
                    <a:moveTo>
                      <a:pt x="335" y="127"/>
                    </a:moveTo>
                    <a:cubicBezTo>
                      <a:pt x="307" y="127"/>
                      <a:pt x="263" y="142"/>
                      <a:pt x="233" y="153"/>
                    </a:cubicBezTo>
                    <a:cubicBezTo>
                      <a:pt x="249" y="155"/>
                      <a:pt x="270" y="156"/>
                      <a:pt x="290" y="156"/>
                    </a:cubicBezTo>
                    <a:cubicBezTo>
                      <a:pt x="336" y="156"/>
                      <a:pt x="350" y="148"/>
                      <a:pt x="354" y="143"/>
                    </a:cubicBezTo>
                    <a:cubicBezTo>
                      <a:pt x="356" y="141"/>
                      <a:pt x="357" y="139"/>
                      <a:pt x="356" y="136"/>
                    </a:cubicBezTo>
                    <a:cubicBezTo>
                      <a:pt x="356" y="134"/>
                      <a:pt x="355" y="127"/>
                      <a:pt x="335" y="127"/>
                    </a:cubicBezTo>
                    <a:close/>
                  </a:path>
                </a:pathLst>
              </a:custGeom>
              <a:solidFill>
                <a:srgbClr val="0000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PT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cs typeface="+mn-cs"/>
                </a:endParaRPr>
              </a:p>
            </p:txBody>
          </p:sp>
        </p:grpSp>
      </p:grpSp>
      <p:grpSp>
        <p:nvGrpSpPr>
          <p:cNvPr id="135" name="Group 134"/>
          <p:cNvGrpSpPr/>
          <p:nvPr/>
        </p:nvGrpSpPr>
        <p:grpSpPr>
          <a:xfrm>
            <a:off x="6851364" y="1700876"/>
            <a:ext cx="2782156" cy="612000"/>
            <a:chOff x="6247180" y="1571883"/>
            <a:chExt cx="2901509" cy="612000"/>
          </a:xfrm>
        </p:grpSpPr>
        <p:sp>
          <p:nvSpPr>
            <p:cNvPr id="136" name="Rectangle 56"/>
            <p:cNvSpPr>
              <a:spLocks noChangeArrowheads="1"/>
            </p:cNvSpPr>
            <p:nvPr/>
          </p:nvSpPr>
          <p:spPr bwMode="gray">
            <a:xfrm>
              <a:off x="6891680" y="1770161"/>
              <a:ext cx="2257009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4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Competitividade</a:t>
              </a:r>
              <a:r>
                <a:rPr kumimoji="0" lang="fr-FR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 </a:t>
              </a:r>
              <a:r>
                <a:rPr kumimoji="0" lang="fr-FR" sz="14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das</a:t>
              </a:r>
              <a:r>
                <a:rPr kumimoji="0" lang="fr-FR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 PME</a:t>
              </a:r>
            </a:p>
          </p:txBody>
        </p:sp>
        <p:grpSp>
          <p:nvGrpSpPr>
            <p:cNvPr id="137" name="Group 79"/>
            <p:cNvGrpSpPr>
              <a:grpSpLocks noChangeAspect="1"/>
            </p:cNvGrpSpPr>
            <p:nvPr/>
          </p:nvGrpSpPr>
          <p:grpSpPr bwMode="auto">
            <a:xfrm>
              <a:off x="6247180" y="1571883"/>
              <a:ext cx="612003" cy="612000"/>
              <a:chOff x="2511" y="2019"/>
              <a:chExt cx="340" cy="340"/>
            </a:xfrm>
          </p:grpSpPr>
          <p:sp>
            <p:nvSpPr>
              <p:cNvPr id="138" name="Oval 80"/>
              <p:cNvSpPr>
                <a:spLocks noChangeAspect="1" noChangeArrowheads="1"/>
              </p:cNvSpPr>
              <p:nvPr/>
            </p:nvSpPr>
            <p:spPr bwMode="gray">
              <a:xfrm>
                <a:off x="2511" y="2019"/>
                <a:ext cx="340" cy="340"/>
              </a:xfrm>
              <a:prstGeom prst="ellipse">
                <a:avLst/>
              </a:prstGeom>
              <a:solidFill>
                <a:sysClr val="window" lastClr="FFFFFF">
                  <a:alpha val="25098"/>
                </a:sysClr>
              </a:solidFill>
              <a:ln w="254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8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Char char="•"/>
                  <a:tabLst/>
                  <a:defRPr/>
                </a:pPr>
                <a:endParaRPr kumimoji="0" lang="fr-BE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cs typeface="+mn-cs"/>
                </a:endParaRPr>
              </a:p>
            </p:txBody>
          </p:sp>
          <p:grpSp>
            <p:nvGrpSpPr>
              <p:cNvPr id="139" name="Group 81"/>
              <p:cNvGrpSpPr>
                <a:grpSpLocks noChangeAspect="1"/>
              </p:cNvGrpSpPr>
              <p:nvPr/>
            </p:nvGrpSpPr>
            <p:grpSpPr bwMode="auto">
              <a:xfrm>
                <a:off x="2576" y="2120"/>
                <a:ext cx="228" cy="138"/>
                <a:chOff x="2329" y="1832"/>
                <a:chExt cx="1089" cy="657"/>
              </a:xfrm>
            </p:grpSpPr>
            <p:sp>
              <p:nvSpPr>
                <p:cNvPr id="140" name="Freeform 82"/>
                <p:cNvSpPr>
                  <a:spLocks noChangeAspect="1"/>
                </p:cNvSpPr>
                <p:nvPr/>
              </p:nvSpPr>
              <p:spPr bwMode="gray">
                <a:xfrm>
                  <a:off x="2329" y="1832"/>
                  <a:ext cx="1089" cy="657"/>
                </a:xfrm>
                <a:custGeom>
                  <a:avLst/>
                  <a:gdLst>
                    <a:gd name="T0" fmla="*/ 3978 w 461"/>
                    <a:gd name="T1" fmla="*/ 0 h 278"/>
                    <a:gd name="T2" fmla="*/ 4481 w 461"/>
                    <a:gd name="T3" fmla="*/ 910 h 278"/>
                    <a:gd name="T4" fmla="*/ 4519 w 461"/>
                    <a:gd name="T5" fmla="*/ 1966 h 278"/>
                    <a:gd name="T6" fmla="*/ 8504 w 461"/>
                    <a:gd name="T7" fmla="*/ 1966 h 278"/>
                    <a:gd name="T8" fmla="*/ 9688 w 461"/>
                    <a:gd name="T9" fmla="*/ 3183 h 278"/>
                    <a:gd name="T10" fmla="*/ 9688 w 461"/>
                    <a:gd name="T11" fmla="*/ 3458 h 278"/>
                    <a:gd name="T12" fmla="*/ 13141 w 461"/>
                    <a:gd name="T13" fmla="*/ 3458 h 278"/>
                    <a:gd name="T14" fmla="*/ 14353 w 461"/>
                    <a:gd name="T15" fmla="*/ 4675 h 278"/>
                    <a:gd name="T16" fmla="*/ 14353 w 461"/>
                    <a:gd name="T17" fmla="*/ 7485 h 278"/>
                    <a:gd name="T18" fmla="*/ 13141 w 461"/>
                    <a:gd name="T19" fmla="*/ 8673 h 278"/>
                    <a:gd name="T20" fmla="*/ 1188 w 461"/>
                    <a:gd name="T21" fmla="*/ 8673 h 278"/>
                    <a:gd name="T22" fmla="*/ 340 w 461"/>
                    <a:gd name="T23" fmla="*/ 8305 h 278"/>
                    <a:gd name="T24" fmla="*/ 0 w 461"/>
                    <a:gd name="T25" fmla="*/ 7416 h 278"/>
                    <a:gd name="T26" fmla="*/ 222 w 461"/>
                    <a:gd name="T27" fmla="*/ 872 h 278"/>
                    <a:gd name="T28" fmla="*/ 713 w 461"/>
                    <a:gd name="T29" fmla="*/ 0 h 278"/>
                    <a:gd name="T30" fmla="*/ 3978 w 461"/>
                    <a:gd name="T31" fmla="*/ 0 h 278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461" h="278">
                      <a:moveTo>
                        <a:pt x="128" y="0"/>
                      </a:moveTo>
                      <a:cubicBezTo>
                        <a:pt x="145" y="0"/>
                        <a:pt x="144" y="28"/>
                        <a:pt x="144" y="29"/>
                      </a:cubicBezTo>
                      <a:cubicBezTo>
                        <a:pt x="145" y="63"/>
                        <a:pt x="145" y="63"/>
                        <a:pt x="145" y="63"/>
                      </a:cubicBezTo>
                      <a:cubicBezTo>
                        <a:pt x="273" y="63"/>
                        <a:pt x="273" y="63"/>
                        <a:pt x="273" y="63"/>
                      </a:cubicBezTo>
                      <a:cubicBezTo>
                        <a:pt x="294" y="63"/>
                        <a:pt x="311" y="81"/>
                        <a:pt x="311" y="102"/>
                      </a:cubicBezTo>
                      <a:cubicBezTo>
                        <a:pt x="311" y="111"/>
                        <a:pt x="311" y="111"/>
                        <a:pt x="311" y="111"/>
                      </a:cubicBezTo>
                      <a:cubicBezTo>
                        <a:pt x="422" y="111"/>
                        <a:pt x="422" y="111"/>
                        <a:pt x="422" y="111"/>
                      </a:cubicBezTo>
                      <a:cubicBezTo>
                        <a:pt x="444" y="111"/>
                        <a:pt x="461" y="129"/>
                        <a:pt x="461" y="150"/>
                      </a:cubicBezTo>
                      <a:cubicBezTo>
                        <a:pt x="461" y="240"/>
                        <a:pt x="461" y="240"/>
                        <a:pt x="461" y="240"/>
                      </a:cubicBezTo>
                      <a:cubicBezTo>
                        <a:pt x="461" y="261"/>
                        <a:pt x="444" y="278"/>
                        <a:pt x="422" y="278"/>
                      </a:cubicBezTo>
                      <a:cubicBezTo>
                        <a:pt x="38" y="278"/>
                        <a:pt x="38" y="278"/>
                        <a:pt x="38" y="278"/>
                      </a:cubicBezTo>
                      <a:cubicBezTo>
                        <a:pt x="28" y="278"/>
                        <a:pt x="18" y="274"/>
                        <a:pt x="11" y="266"/>
                      </a:cubicBezTo>
                      <a:cubicBezTo>
                        <a:pt x="4" y="259"/>
                        <a:pt x="0" y="249"/>
                        <a:pt x="0" y="238"/>
                      </a:cubicBezTo>
                      <a:cubicBezTo>
                        <a:pt x="7" y="28"/>
                        <a:pt x="7" y="28"/>
                        <a:pt x="7" y="28"/>
                      </a:cubicBezTo>
                      <a:cubicBezTo>
                        <a:pt x="8" y="23"/>
                        <a:pt x="6" y="0"/>
                        <a:pt x="23" y="0"/>
                      </a:cubicBezTo>
                      <a:cubicBezTo>
                        <a:pt x="40" y="0"/>
                        <a:pt x="111" y="0"/>
                        <a:pt x="128" y="0"/>
                      </a:cubicBezTo>
                      <a:close/>
                    </a:path>
                  </a:pathLst>
                </a:custGeom>
                <a:solidFill>
                  <a:srgbClr val="0000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PT" sz="20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cs typeface="+mn-cs"/>
                  </a:endParaRPr>
                </a:p>
              </p:txBody>
            </p:sp>
            <p:sp>
              <p:nvSpPr>
                <p:cNvPr id="141" name="Freeform 83"/>
                <p:cNvSpPr>
                  <a:spLocks noChangeAspect="1" noEditPoints="1"/>
                </p:cNvSpPr>
                <p:nvPr/>
              </p:nvSpPr>
              <p:spPr bwMode="gray">
                <a:xfrm>
                  <a:off x="2366" y="1882"/>
                  <a:ext cx="971" cy="553"/>
                </a:xfrm>
                <a:custGeom>
                  <a:avLst/>
                  <a:gdLst>
                    <a:gd name="T0" fmla="*/ 222 w 413"/>
                    <a:gd name="T1" fmla="*/ 340 h 236"/>
                    <a:gd name="T2" fmla="*/ 118 w 413"/>
                    <a:gd name="T3" fmla="*/ 7203 h 236"/>
                    <a:gd name="T4" fmla="*/ 12368 w 413"/>
                    <a:gd name="T5" fmla="*/ 7326 h 236"/>
                    <a:gd name="T6" fmla="*/ 12831 w 413"/>
                    <a:gd name="T7" fmla="*/ 4100 h 236"/>
                    <a:gd name="T8" fmla="*/ 8171 w 413"/>
                    <a:gd name="T9" fmla="*/ 3625 h 236"/>
                    <a:gd name="T10" fmla="*/ 7696 w 413"/>
                    <a:gd name="T11" fmla="*/ 2145 h 236"/>
                    <a:gd name="T12" fmla="*/ 2986 w 413"/>
                    <a:gd name="T13" fmla="*/ 340 h 236"/>
                    <a:gd name="T14" fmla="*/ 368 w 413"/>
                    <a:gd name="T15" fmla="*/ 28 h 236"/>
                    <a:gd name="T16" fmla="*/ 1121 w 413"/>
                    <a:gd name="T17" fmla="*/ 802 h 236"/>
                    <a:gd name="T18" fmla="*/ 2302 w 413"/>
                    <a:gd name="T19" fmla="*/ 6429 h 236"/>
                    <a:gd name="T20" fmla="*/ 7262 w 413"/>
                    <a:gd name="T21" fmla="*/ 6429 h 236"/>
                    <a:gd name="T22" fmla="*/ 2786 w 413"/>
                    <a:gd name="T23" fmla="*/ 3035 h 236"/>
                    <a:gd name="T24" fmla="*/ 7262 w 413"/>
                    <a:gd name="T25" fmla="*/ 6429 h 236"/>
                    <a:gd name="T26" fmla="*/ 7852 w 413"/>
                    <a:gd name="T27" fmla="*/ 6429 h 236"/>
                    <a:gd name="T28" fmla="*/ 11931 w 413"/>
                    <a:gd name="T29" fmla="*/ 4534 h 236"/>
                    <a:gd name="T30" fmla="*/ 3945 w 413"/>
                    <a:gd name="T31" fmla="*/ 3443 h 236"/>
                    <a:gd name="T32" fmla="*/ 3633 w 413"/>
                    <a:gd name="T33" fmla="*/ 4244 h 236"/>
                    <a:gd name="T34" fmla="*/ 4223 w 413"/>
                    <a:gd name="T35" fmla="*/ 4244 h 236"/>
                    <a:gd name="T36" fmla="*/ 3945 w 413"/>
                    <a:gd name="T37" fmla="*/ 3443 h 236"/>
                    <a:gd name="T38" fmla="*/ 4748 w 413"/>
                    <a:gd name="T39" fmla="*/ 3760 h 236"/>
                    <a:gd name="T40" fmla="*/ 5026 w 413"/>
                    <a:gd name="T41" fmla="*/ 4534 h 236"/>
                    <a:gd name="T42" fmla="*/ 5340 w 413"/>
                    <a:gd name="T43" fmla="*/ 3760 h 236"/>
                    <a:gd name="T44" fmla="*/ 6143 w 413"/>
                    <a:gd name="T45" fmla="*/ 3443 h 236"/>
                    <a:gd name="T46" fmla="*/ 5869 w 413"/>
                    <a:gd name="T47" fmla="*/ 4244 h 236"/>
                    <a:gd name="T48" fmla="*/ 6459 w 413"/>
                    <a:gd name="T49" fmla="*/ 4244 h 236"/>
                    <a:gd name="T50" fmla="*/ 6143 w 413"/>
                    <a:gd name="T51" fmla="*/ 3443 h 236"/>
                    <a:gd name="T52" fmla="*/ 3633 w 413"/>
                    <a:gd name="T53" fmla="*/ 5247 h 236"/>
                    <a:gd name="T54" fmla="*/ 3945 w 413"/>
                    <a:gd name="T55" fmla="*/ 6021 h 236"/>
                    <a:gd name="T56" fmla="*/ 4223 w 413"/>
                    <a:gd name="T57" fmla="*/ 5247 h 236"/>
                    <a:gd name="T58" fmla="*/ 5026 w 413"/>
                    <a:gd name="T59" fmla="*/ 4930 h 236"/>
                    <a:gd name="T60" fmla="*/ 4748 w 413"/>
                    <a:gd name="T61" fmla="*/ 5705 h 236"/>
                    <a:gd name="T62" fmla="*/ 5340 w 413"/>
                    <a:gd name="T63" fmla="*/ 5705 h 236"/>
                    <a:gd name="T64" fmla="*/ 5026 w 413"/>
                    <a:gd name="T65" fmla="*/ 4930 h 236"/>
                    <a:gd name="T66" fmla="*/ 5869 w 413"/>
                    <a:gd name="T67" fmla="*/ 5247 h 236"/>
                    <a:gd name="T68" fmla="*/ 6143 w 413"/>
                    <a:gd name="T69" fmla="*/ 6021 h 236"/>
                    <a:gd name="T70" fmla="*/ 6459 w 413"/>
                    <a:gd name="T71" fmla="*/ 5247 h 236"/>
                    <a:gd name="T72" fmla="*/ 8789 w 413"/>
                    <a:gd name="T73" fmla="*/ 6021 h 236"/>
                    <a:gd name="T74" fmla="*/ 9068 w 413"/>
                    <a:gd name="T75" fmla="*/ 5247 h 236"/>
                    <a:gd name="T76" fmla="*/ 8470 w 413"/>
                    <a:gd name="T77" fmla="*/ 5247 h 236"/>
                    <a:gd name="T78" fmla="*/ 8789 w 413"/>
                    <a:gd name="T79" fmla="*/ 6021 h 236"/>
                    <a:gd name="T80" fmla="*/ 10182 w 413"/>
                    <a:gd name="T81" fmla="*/ 5705 h 236"/>
                    <a:gd name="T82" fmla="*/ 9882 w 413"/>
                    <a:gd name="T83" fmla="*/ 4930 h 236"/>
                    <a:gd name="T84" fmla="*/ 9592 w 413"/>
                    <a:gd name="T85" fmla="*/ 5705 h 236"/>
                    <a:gd name="T86" fmla="*/ 11001 w 413"/>
                    <a:gd name="T87" fmla="*/ 6021 h 236"/>
                    <a:gd name="T88" fmla="*/ 11303 w 413"/>
                    <a:gd name="T89" fmla="*/ 5247 h 236"/>
                    <a:gd name="T90" fmla="*/ 10711 w 413"/>
                    <a:gd name="T91" fmla="*/ 5247 h 236"/>
                    <a:gd name="T92" fmla="*/ 11001 w 413"/>
                    <a:gd name="T93" fmla="*/ 6021 h 2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13" h="236">
                      <a:moveTo>
                        <a:pt x="12" y="1"/>
                      </a:moveTo>
                      <a:cubicBezTo>
                        <a:pt x="9" y="4"/>
                        <a:pt x="7" y="7"/>
                        <a:pt x="7" y="11"/>
                      </a:cubicBezTo>
                      <a:cubicBezTo>
                        <a:pt x="0" y="221"/>
                        <a:pt x="0" y="221"/>
                        <a:pt x="0" y="221"/>
                      </a:cubicBezTo>
                      <a:cubicBezTo>
                        <a:pt x="0" y="225"/>
                        <a:pt x="1" y="229"/>
                        <a:pt x="4" y="232"/>
                      </a:cubicBezTo>
                      <a:cubicBezTo>
                        <a:pt x="7" y="235"/>
                        <a:pt x="11" y="236"/>
                        <a:pt x="14" y="236"/>
                      </a:cubicBezTo>
                      <a:cubicBezTo>
                        <a:pt x="398" y="236"/>
                        <a:pt x="398" y="236"/>
                        <a:pt x="398" y="236"/>
                      </a:cubicBezTo>
                      <a:cubicBezTo>
                        <a:pt x="406" y="236"/>
                        <a:pt x="413" y="230"/>
                        <a:pt x="413" y="222"/>
                      </a:cubicBezTo>
                      <a:cubicBezTo>
                        <a:pt x="413" y="132"/>
                        <a:pt x="413" y="132"/>
                        <a:pt x="413" y="132"/>
                      </a:cubicBezTo>
                      <a:cubicBezTo>
                        <a:pt x="413" y="124"/>
                        <a:pt x="406" y="117"/>
                        <a:pt x="398" y="117"/>
                      </a:cubicBezTo>
                      <a:cubicBezTo>
                        <a:pt x="398" y="117"/>
                        <a:pt x="286" y="117"/>
                        <a:pt x="263" y="117"/>
                      </a:cubicBezTo>
                      <a:cubicBezTo>
                        <a:pt x="263" y="103"/>
                        <a:pt x="263" y="84"/>
                        <a:pt x="263" y="84"/>
                      </a:cubicBezTo>
                      <a:cubicBezTo>
                        <a:pt x="263" y="76"/>
                        <a:pt x="256" y="69"/>
                        <a:pt x="248" y="69"/>
                      </a:cubicBezTo>
                      <a:cubicBezTo>
                        <a:pt x="248" y="69"/>
                        <a:pt x="121" y="69"/>
                        <a:pt x="98" y="69"/>
                      </a:cubicBezTo>
                      <a:cubicBezTo>
                        <a:pt x="97" y="51"/>
                        <a:pt x="96" y="11"/>
                        <a:pt x="96" y="11"/>
                      </a:cubicBezTo>
                      <a:cubicBezTo>
                        <a:pt x="96" y="7"/>
                        <a:pt x="94" y="3"/>
                        <a:pt x="90" y="0"/>
                      </a:cubicBezTo>
                      <a:lnTo>
                        <a:pt x="12" y="1"/>
                      </a:lnTo>
                      <a:close/>
                      <a:moveTo>
                        <a:pt x="29" y="207"/>
                      </a:moveTo>
                      <a:cubicBezTo>
                        <a:pt x="30" y="184"/>
                        <a:pt x="35" y="49"/>
                        <a:pt x="36" y="26"/>
                      </a:cubicBezTo>
                      <a:cubicBezTo>
                        <a:pt x="68" y="26"/>
                        <a:pt x="68" y="26"/>
                        <a:pt x="68" y="26"/>
                      </a:cubicBezTo>
                      <a:cubicBezTo>
                        <a:pt x="68" y="45"/>
                        <a:pt x="74" y="207"/>
                        <a:pt x="74" y="207"/>
                      </a:cubicBezTo>
                      <a:lnTo>
                        <a:pt x="29" y="207"/>
                      </a:lnTo>
                      <a:close/>
                      <a:moveTo>
                        <a:pt x="234" y="207"/>
                      </a:moveTo>
                      <a:cubicBezTo>
                        <a:pt x="93" y="207"/>
                        <a:pt x="93" y="207"/>
                        <a:pt x="93" y="207"/>
                      </a:cubicBezTo>
                      <a:cubicBezTo>
                        <a:pt x="90" y="98"/>
                        <a:pt x="90" y="98"/>
                        <a:pt x="90" y="98"/>
                      </a:cubicBezTo>
                      <a:cubicBezTo>
                        <a:pt x="115" y="98"/>
                        <a:pt x="213" y="98"/>
                        <a:pt x="234" y="98"/>
                      </a:cubicBezTo>
                      <a:cubicBezTo>
                        <a:pt x="234" y="112"/>
                        <a:pt x="234" y="207"/>
                        <a:pt x="234" y="207"/>
                      </a:cubicBezTo>
                      <a:close/>
                      <a:moveTo>
                        <a:pt x="384" y="207"/>
                      </a:moveTo>
                      <a:cubicBezTo>
                        <a:pt x="253" y="207"/>
                        <a:pt x="253" y="207"/>
                        <a:pt x="253" y="207"/>
                      </a:cubicBezTo>
                      <a:cubicBezTo>
                        <a:pt x="253" y="146"/>
                        <a:pt x="253" y="146"/>
                        <a:pt x="253" y="146"/>
                      </a:cubicBezTo>
                      <a:cubicBezTo>
                        <a:pt x="384" y="146"/>
                        <a:pt x="384" y="146"/>
                        <a:pt x="384" y="146"/>
                      </a:cubicBezTo>
                      <a:lnTo>
                        <a:pt x="384" y="207"/>
                      </a:lnTo>
                      <a:close/>
                      <a:moveTo>
                        <a:pt x="127" y="111"/>
                      </a:moveTo>
                      <a:cubicBezTo>
                        <a:pt x="121" y="111"/>
                        <a:pt x="117" y="116"/>
                        <a:pt x="117" y="121"/>
                      </a:cubicBezTo>
                      <a:cubicBezTo>
                        <a:pt x="117" y="137"/>
                        <a:pt x="117" y="137"/>
                        <a:pt x="117" y="137"/>
                      </a:cubicBezTo>
                      <a:cubicBezTo>
                        <a:pt x="117" y="142"/>
                        <a:pt x="121" y="146"/>
                        <a:pt x="127" y="146"/>
                      </a:cubicBezTo>
                      <a:cubicBezTo>
                        <a:pt x="132" y="146"/>
                        <a:pt x="136" y="142"/>
                        <a:pt x="136" y="137"/>
                      </a:cubicBezTo>
                      <a:cubicBezTo>
                        <a:pt x="136" y="121"/>
                        <a:pt x="136" y="121"/>
                        <a:pt x="136" y="121"/>
                      </a:cubicBezTo>
                      <a:cubicBezTo>
                        <a:pt x="136" y="116"/>
                        <a:pt x="132" y="111"/>
                        <a:pt x="127" y="111"/>
                      </a:cubicBezTo>
                      <a:close/>
                      <a:moveTo>
                        <a:pt x="162" y="111"/>
                      </a:moveTo>
                      <a:cubicBezTo>
                        <a:pt x="157" y="111"/>
                        <a:pt x="153" y="116"/>
                        <a:pt x="153" y="121"/>
                      </a:cubicBezTo>
                      <a:cubicBezTo>
                        <a:pt x="153" y="137"/>
                        <a:pt x="153" y="137"/>
                        <a:pt x="153" y="137"/>
                      </a:cubicBezTo>
                      <a:cubicBezTo>
                        <a:pt x="153" y="142"/>
                        <a:pt x="157" y="146"/>
                        <a:pt x="162" y="146"/>
                      </a:cubicBezTo>
                      <a:cubicBezTo>
                        <a:pt x="168" y="146"/>
                        <a:pt x="172" y="142"/>
                        <a:pt x="172" y="137"/>
                      </a:cubicBezTo>
                      <a:cubicBezTo>
                        <a:pt x="172" y="121"/>
                        <a:pt x="172" y="121"/>
                        <a:pt x="172" y="121"/>
                      </a:cubicBezTo>
                      <a:cubicBezTo>
                        <a:pt x="172" y="116"/>
                        <a:pt x="168" y="111"/>
                        <a:pt x="162" y="111"/>
                      </a:cubicBezTo>
                      <a:close/>
                      <a:moveTo>
                        <a:pt x="198" y="111"/>
                      </a:moveTo>
                      <a:cubicBezTo>
                        <a:pt x="193" y="111"/>
                        <a:pt x="189" y="116"/>
                        <a:pt x="189" y="121"/>
                      </a:cubicBezTo>
                      <a:cubicBezTo>
                        <a:pt x="189" y="137"/>
                        <a:pt x="189" y="137"/>
                        <a:pt x="189" y="137"/>
                      </a:cubicBezTo>
                      <a:cubicBezTo>
                        <a:pt x="189" y="142"/>
                        <a:pt x="193" y="146"/>
                        <a:pt x="198" y="146"/>
                      </a:cubicBezTo>
                      <a:cubicBezTo>
                        <a:pt x="203" y="146"/>
                        <a:pt x="208" y="142"/>
                        <a:pt x="208" y="137"/>
                      </a:cubicBezTo>
                      <a:cubicBezTo>
                        <a:pt x="208" y="121"/>
                        <a:pt x="208" y="121"/>
                        <a:pt x="208" y="121"/>
                      </a:cubicBezTo>
                      <a:cubicBezTo>
                        <a:pt x="208" y="116"/>
                        <a:pt x="203" y="111"/>
                        <a:pt x="198" y="111"/>
                      </a:cubicBezTo>
                      <a:close/>
                      <a:moveTo>
                        <a:pt x="127" y="159"/>
                      </a:moveTo>
                      <a:cubicBezTo>
                        <a:pt x="121" y="159"/>
                        <a:pt x="117" y="164"/>
                        <a:pt x="117" y="169"/>
                      </a:cubicBezTo>
                      <a:cubicBezTo>
                        <a:pt x="117" y="184"/>
                        <a:pt x="117" y="184"/>
                        <a:pt x="117" y="184"/>
                      </a:cubicBezTo>
                      <a:cubicBezTo>
                        <a:pt x="117" y="190"/>
                        <a:pt x="121" y="194"/>
                        <a:pt x="127" y="194"/>
                      </a:cubicBezTo>
                      <a:cubicBezTo>
                        <a:pt x="132" y="194"/>
                        <a:pt x="136" y="190"/>
                        <a:pt x="136" y="184"/>
                      </a:cubicBezTo>
                      <a:cubicBezTo>
                        <a:pt x="136" y="169"/>
                        <a:pt x="136" y="169"/>
                        <a:pt x="136" y="169"/>
                      </a:cubicBezTo>
                      <a:cubicBezTo>
                        <a:pt x="136" y="164"/>
                        <a:pt x="132" y="159"/>
                        <a:pt x="127" y="159"/>
                      </a:cubicBezTo>
                      <a:close/>
                      <a:moveTo>
                        <a:pt x="162" y="159"/>
                      </a:moveTo>
                      <a:cubicBezTo>
                        <a:pt x="157" y="159"/>
                        <a:pt x="153" y="164"/>
                        <a:pt x="153" y="169"/>
                      </a:cubicBezTo>
                      <a:cubicBezTo>
                        <a:pt x="153" y="184"/>
                        <a:pt x="153" y="184"/>
                        <a:pt x="153" y="184"/>
                      </a:cubicBezTo>
                      <a:cubicBezTo>
                        <a:pt x="153" y="190"/>
                        <a:pt x="157" y="194"/>
                        <a:pt x="162" y="194"/>
                      </a:cubicBezTo>
                      <a:cubicBezTo>
                        <a:pt x="168" y="194"/>
                        <a:pt x="172" y="190"/>
                        <a:pt x="172" y="184"/>
                      </a:cubicBezTo>
                      <a:cubicBezTo>
                        <a:pt x="172" y="169"/>
                        <a:pt x="172" y="169"/>
                        <a:pt x="172" y="169"/>
                      </a:cubicBezTo>
                      <a:cubicBezTo>
                        <a:pt x="172" y="164"/>
                        <a:pt x="168" y="159"/>
                        <a:pt x="162" y="159"/>
                      </a:cubicBezTo>
                      <a:close/>
                      <a:moveTo>
                        <a:pt x="198" y="159"/>
                      </a:moveTo>
                      <a:cubicBezTo>
                        <a:pt x="193" y="159"/>
                        <a:pt x="189" y="164"/>
                        <a:pt x="189" y="169"/>
                      </a:cubicBezTo>
                      <a:cubicBezTo>
                        <a:pt x="189" y="184"/>
                        <a:pt x="189" y="184"/>
                        <a:pt x="189" y="184"/>
                      </a:cubicBezTo>
                      <a:cubicBezTo>
                        <a:pt x="189" y="190"/>
                        <a:pt x="193" y="194"/>
                        <a:pt x="198" y="194"/>
                      </a:cubicBezTo>
                      <a:cubicBezTo>
                        <a:pt x="203" y="194"/>
                        <a:pt x="208" y="190"/>
                        <a:pt x="208" y="184"/>
                      </a:cubicBezTo>
                      <a:cubicBezTo>
                        <a:pt x="208" y="169"/>
                        <a:pt x="208" y="169"/>
                        <a:pt x="208" y="169"/>
                      </a:cubicBezTo>
                      <a:cubicBezTo>
                        <a:pt x="208" y="164"/>
                        <a:pt x="203" y="159"/>
                        <a:pt x="198" y="159"/>
                      </a:cubicBezTo>
                      <a:close/>
                      <a:moveTo>
                        <a:pt x="283" y="194"/>
                      </a:moveTo>
                      <a:cubicBezTo>
                        <a:pt x="288" y="194"/>
                        <a:pt x="292" y="190"/>
                        <a:pt x="292" y="184"/>
                      </a:cubicBezTo>
                      <a:cubicBezTo>
                        <a:pt x="292" y="169"/>
                        <a:pt x="292" y="169"/>
                        <a:pt x="292" y="169"/>
                      </a:cubicBezTo>
                      <a:cubicBezTo>
                        <a:pt x="292" y="164"/>
                        <a:pt x="288" y="159"/>
                        <a:pt x="283" y="159"/>
                      </a:cubicBezTo>
                      <a:cubicBezTo>
                        <a:pt x="277" y="159"/>
                        <a:pt x="273" y="164"/>
                        <a:pt x="273" y="169"/>
                      </a:cubicBezTo>
                      <a:cubicBezTo>
                        <a:pt x="273" y="184"/>
                        <a:pt x="273" y="184"/>
                        <a:pt x="273" y="184"/>
                      </a:cubicBezTo>
                      <a:cubicBezTo>
                        <a:pt x="273" y="190"/>
                        <a:pt x="277" y="194"/>
                        <a:pt x="283" y="194"/>
                      </a:cubicBezTo>
                      <a:close/>
                      <a:moveTo>
                        <a:pt x="318" y="194"/>
                      </a:moveTo>
                      <a:cubicBezTo>
                        <a:pt x="324" y="194"/>
                        <a:pt x="328" y="190"/>
                        <a:pt x="328" y="184"/>
                      </a:cubicBezTo>
                      <a:cubicBezTo>
                        <a:pt x="328" y="169"/>
                        <a:pt x="328" y="169"/>
                        <a:pt x="328" y="169"/>
                      </a:cubicBezTo>
                      <a:cubicBezTo>
                        <a:pt x="328" y="164"/>
                        <a:pt x="324" y="159"/>
                        <a:pt x="318" y="159"/>
                      </a:cubicBezTo>
                      <a:cubicBezTo>
                        <a:pt x="313" y="159"/>
                        <a:pt x="309" y="164"/>
                        <a:pt x="309" y="169"/>
                      </a:cubicBezTo>
                      <a:cubicBezTo>
                        <a:pt x="309" y="184"/>
                        <a:pt x="309" y="184"/>
                        <a:pt x="309" y="184"/>
                      </a:cubicBezTo>
                      <a:cubicBezTo>
                        <a:pt x="309" y="190"/>
                        <a:pt x="313" y="194"/>
                        <a:pt x="318" y="194"/>
                      </a:cubicBezTo>
                      <a:close/>
                      <a:moveTo>
                        <a:pt x="354" y="194"/>
                      </a:moveTo>
                      <a:cubicBezTo>
                        <a:pt x="359" y="194"/>
                        <a:pt x="364" y="190"/>
                        <a:pt x="364" y="184"/>
                      </a:cubicBezTo>
                      <a:cubicBezTo>
                        <a:pt x="364" y="169"/>
                        <a:pt x="364" y="169"/>
                        <a:pt x="364" y="169"/>
                      </a:cubicBezTo>
                      <a:cubicBezTo>
                        <a:pt x="364" y="164"/>
                        <a:pt x="359" y="159"/>
                        <a:pt x="354" y="159"/>
                      </a:cubicBezTo>
                      <a:cubicBezTo>
                        <a:pt x="349" y="159"/>
                        <a:pt x="345" y="164"/>
                        <a:pt x="345" y="169"/>
                      </a:cubicBezTo>
                      <a:cubicBezTo>
                        <a:pt x="345" y="184"/>
                        <a:pt x="345" y="184"/>
                        <a:pt x="345" y="184"/>
                      </a:cubicBezTo>
                      <a:cubicBezTo>
                        <a:pt x="345" y="190"/>
                        <a:pt x="349" y="194"/>
                        <a:pt x="354" y="194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PT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cs typeface="+mn-cs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="" xmlns:p14="http://schemas.microsoft.com/office/powerpoint/2010/main" val="10383848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 advClick="0">
        <p:zoom/>
      </p:transition>
    </mc:Choice>
    <mc:Fallback>
      <p:transition advClick="0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4" grpId="0" animBg="1"/>
      <p:bldP spid="65" grpId="0"/>
      <p:bldP spid="12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52600" y="534988"/>
            <a:ext cx="8420100" cy="517525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pt-PT" sz="2000" b="1" kern="1200" dirty="0">
                <a:solidFill>
                  <a:srgbClr val="505050"/>
                </a:solidFill>
                <a:latin typeface="Arial" pitchFamily="34" charset="0"/>
                <a:ea typeface="+mn-ea"/>
                <a:cs typeface="Arial" pitchFamily="34" charset="0"/>
              </a:rPr>
              <a:t>Âmbito de Intervenção FEDER</a:t>
            </a:r>
            <a:endParaRPr lang="en-GB" sz="2000" b="1" kern="1200" dirty="0">
              <a:solidFill>
                <a:srgbClr val="505050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150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1197" y="1741488"/>
            <a:ext cx="5349875" cy="478313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>
            <a:normAutofit fontScale="85000" lnSpcReduction="10000"/>
          </a:bodyPr>
          <a:lstStyle/>
          <a:p>
            <a:pPr marL="182563" lvl="1" indent="-182563" defTabSz="263525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0070C0"/>
              </a:buClr>
              <a:buSzPct val="125000"/>
              <a:buFont typeface="Wingdings" pitchFamily="2" charset="2"/>
              <a:buChar char="§"/>
            </a:pPr>
            <a:r>
              <a:rPr lang="pt-PT" sz="1900" kern="1200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o investimento produtivo </a:t>
            </a:r>
            <a:r>
              <a:rPr lang="pt-PT" sz="1900" b="1" kern="1200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para ajudas diretas às PME</a:t>
            </a:r>
          </a:p>
          <a:p>
            <a:pPr marL="182563" lvl="1" indent="-182563" defTabSz="263525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0070C0"/>
              </a:buClr>
              <a:buSzPct val="125000"/>
              <a:buFont typeface="Wingdings" pitchFamily="2" charset="2"/>
              <a:buChar char="§"/>
            </a:pPr>
            <a:r>
              <a:rPr lang="pt-PT" sz="1900" kern="1200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o </a:t>
            </a:r>
            <a:r>
              <a:rPr lang="pt-PT" sz="1900" kern="1200" dirty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investimento produtivo em </a:t>
            </a:r>
            <a:r>
              <a:rPr lang="pt-PT" sz="1900" b="1" kern="1200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I&amp;DT&amp;I </a:t>
            </a:r>
            <a:r>
              <a:rPr lang="pt-PT" sz="1900" kern="1200" dirty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e</a:t>
            </a:r>
            <a:r>
              <a:rPr lang="pt-PT" sz="1900" b="1" kern="1200" dirty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PT" sz="1900" b="1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na economia de baixo carbono</a:t>
            </a:r>
            <a:r>
              <a:rPr lang="pt-PT" sz="1900" kern="1200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pt-PT" sz="1900" b="1" kern="1200" dirty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independentemente da dimensão da empresa</a:t>
            </a:r>
          </a:p>
          <a:p>
            <a:pPr marL="182563" lvl="1" indent="-182563" defTabSz="263525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0070C0"/>
              </a:buClr>
              <a:buSzPct val="125000"/>
              <a:buFont typeface="Wingdings" pitchFamily="2" charset="2"/>
              <a:buChar char="§"/>
            </a:pPr>
            <a:r>
              <a:rPr lang="pt-PT" sz="1900" kern="1200" dirty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o investimento na prestação das infraestruturas necessárias para prestar serviços básicos aos cidadãos, nas áreas da energia, do ambiente, dos transportes e das tecnologias da informação e da </a:t>
            </a:r>
            <a:r>
              <a:rPr lang="pt-PT" sz="1900" kern="1200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comunicação</a:t>
            </a:r>
            <a:endParaRPr lang="pt-PT" sz="1900" kern="1200" dirty="0">
              <a:solidFill>
                <a:srgbClr val="333333"/>
              </a:solidFill>
              <a:latin typeface="Arial" pitchFamily="34" charset="0"/>
              <a:cs typeface="Arial" pitchFamily="34" charset="0"/>
            </a:endParaRPr>
          </a:p>
          <a:p>
            <a:pPr marL="182563" lvl="1" indent="-182563" defTabSz="263525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0070C0"/>
              </a:buClr>
              <a:buSzPct val="125000"/>
              <a:buFont typeface="Wingdings" pitchFamily="2" charset="2"/>
              <a:buChar char="§"/>
            </a:pPr>
            <a:r>
              <a:rPr lang="pt-PT" sz="1900" kern="1200" dirty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o investimento em infraestruturas económicas, sociais, de saúde, de investigação, de inovação e de ensino;</a:t>
            </a:r>
          </a:p>
          <a:p>
            <a:pPr marL="182563" lvl="1" indent="-182563" defTabSz="263525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0070C0"/>
              </a:buClr>
              <a:buSzPct val="125000"/>
              <a:buFont typeface="Wingdings" pitchFamily="2" charset="2"/>
              <a:buChar char="§"/>
            </a:pPr>
            <a:r>
              <a:rPr lang="pt-PT" sz="1900" kern="1200" dirty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o investimento no desenvolvimento do potencial endógeno </a:t>
            </a:r>
          </a:p>
          <a:p>
            <a:pPr marL="182563" lvl="1" indent="-182563" defTabSz="263525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0070C0"/>
              </a:buClr>
              <a:buSzPct val="125000"/>
              <a:buFont typeface="Wingdings" pitchFamily="2" charset="2"/>
              <a:buChar char="§"/>
            </a:pPr>
            <a:r>
              <a:rPr lang="pt-PT" sz="1900" kern="1200" dirty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a criação de redes, </a:t>
            </a:r>
            <a:r>
              <a:rPr lang="pt-PT" sz="1900" kern="1200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a cooperação</a:t>
            </a:r>
            <a:r>
              <a:rPr lang="pt-PT" sz="1900" kern="1200" dirty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, reforço de capacidades, estudos, ações preparatórias e intercâmbio de experiências 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2306631" y="234737"/>
            <a:ext cx="7506909" cy="48303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324E63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324E63"/>
                </a:solidFill>
                <a:latin typeface="Verdana" charset="0"/>
                <a:ea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324E63"/>
                </a:solidFill>
                <a:latin typeface="Verdana" charset="0"/>
                <a:ea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324E63"/>
                </a:solidFill>
                <a:latin typeface="Verdana" charset="0"/>
                <a:ea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324E63"/>
                </a:solidFill>
                <a:latin typeface="Verdana" charset="0"/>
                <a:ea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324E63"/>
                </a:solidFill>
                <a:latin typeface="Verdana" charset="0"/>
                <a:ea typeface="ＭＳ Ｐゴシック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324E63"/>
                </a:solidFill>
                <a:latin typeface="Verdana" charset="0"/>
                <a:ea typeface="ＭＳ Ｐゴシック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324E63"/>
                </a:solidFill>
                <a:latin typeface="Verdana" charset="0"/>
                <a:ea typeface="ＭＳ Ｐゴシック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324E63"/>
                </a:solidFill>
                <a:latin typeface="Verdana" charset="0"/>
                <a:ea typeface="ＭＳ Ｐゴシック" charset="0"/>
              </a:defRPr>
            </a:lvl9pPr>
          </a:lstStyle>
          <a:p>
            <a:pPr marL="0" lvl="1" indent="-360363" algn="r">
              <a:lnSpc>
                <a:spcPct val="115000"/>
              </a:lnSpc>
              <a:tabLst>
                <a:tab pos="542925" algn="l"/>
              </a:tabLst>
            </a:pPr>
            <a:r>
              <a:rPr lang="pt-PT" sz="2200" i="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n-ea"/>
              </a:rPr>
              <a:t>Política de Coesão 2014-2020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5853099" y="1740878"/>
            <a:ext cx="3571975" cy="43924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5113" lvl="1" indent="-179388" defTabSz="263525"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buSzPct val="125000"/>
              <a:buFont typeface="Wingdings" pitchFamily="2" charset="2"/>
              <a:buChar char="§"/>
            </a:pPr>
            <a:r>
              <a:rPr lang="pt-PT" sz="1600" b="0" i="0" dirty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desativação de centrais nucleares</a:t>
            </a:r>
          </a:p>
          <a:p>
            <a:pPr marL="265113" lvl="1" indent="-179388" defTabSz="263525"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buSzPct val="125000"/>
              <a:buFont typeface="Wingdings" pitchFamily="2" charset="2"/>
              <a:buChar char="§"/>
            </a:pPr>
            <a:r>
              <a:rPr lang="pt-PT" sz="1600" b="0" i="0" dirty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investimento para alcançar a redução das emissões dos gases com efeito de estufa a partir de certas atividades</a:t>
            </a:r>
          </a:p>
          <a:p>
            <a:pPr marL="265113" lvl="1" indent="-179388" defTabSz="263525"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buSzPct val="125000"/>
              <a:buFont typeface="Wingdings" pitchFamily="2" charset="2"/>
              <a:buChar char="§"/>
            </a:pPr>
            <a:r>
              <a:rPr lang="pt-PT" sz="1600" b="0" i="0" dirty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a produção, transformação e comercialização do tabaco e dos produtos do tabaco</a:t>
            </a:r>
          </a:p>
          <a:p>
            <a:pPr marL="265113" lvl="1" indent="-179388" defTabSz="263525"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buSzPct val="125000"/>
              <a:buFont typeface="Wingdings" pitchFamily="2" charset="2"/>
              <a:buChar char="§"/>
            </a:pPr>
            <a:r>
              <a:rPr lang="pt-PT" sz="1600" b="0" i="0" dirty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as empresas em dificuldade, na aceção das regras da União sobre os auxílios estatais</a:t>
            </a:r>
            <a:endParaRPr lang="pt-BR" sz="1600" b="0" i="0" dirty="0">
              <a:solidFill>
                <a:srgbClr val="33333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0910" y="1346715"/>
            <a:ext cx="4212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 </a:t>
            </a:r>
            <a:r>
              <a:rPr lang="pt-PT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FEDER </a:t>
            </a:r>
            <a:r>
              <a:rPr lang="pt-PT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apoia:</a:t>
            </a:r>
            <a:endParaRPr lang="pt-PT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47866" y="1346715"/>
            <a:ext cx="34639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 FEDER não apoia:</a:t>
            </a:r>
            <a:endParaRPr lang="pt-PT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927182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 advClick="0">
        <p:zoom/>
      </p:transition>
    </mc:Choice>
    <mc:Fallback>
      <p:transition advClick="0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504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15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15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15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15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150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150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43" grpId="0" build="p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626720" y="260648"/>
            <a:ext cx="422102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pt-PT" sz="2200" i="0" dirty="0">
                <a:solidFill>
                  <a:schemeClr val="accent1">
                    <a:lumMod val="75000"/>
                  </a:schemeClr>
                </a:solidFill>
              </a:rPr>
              <a:t>Elegibilidades e Simplificação</a:t>
            </a:r>
          </a:p>
        </p:txBody>
      </p:sp>
      <p:sp>
        <p:nvSpPr>
          <p:cNvPr id="5" name="Rectangle 4"/>
          <p:cNvSpPr/>
          <p:nvPr/>
        </p:nvSpPr>
        <p:spPr>
          <a:xfrm>
            <a:off x="244724" y="1700808"/>
            <a:ext cx="9442451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85838" lvl="2" defTabSz="-184150">
              <a:spcBef>
                <a:spcPts val="1200"/>
              </a:spcBef>
              <a:spcAft>
                <a:spcPts val="1200"/>
              </a:spcAft>
              <a:buClr>
                <a:srgbClr val="7DB900"/>
              </a:buClr>
              <a:buSzPct val="125000"/>
            </a:pPr>
            <a:r>
              <a:rPr lang="pt-PT" sz="2000" b="0" i="0" dirty="0" smtClean="0">
                <a:solidFill>
                  <a:srgbClr val="333333"/>
                </a:solidFill>
              </a:rPr>
              <a:t>Cada </a:t>
            </a:r>
            <a:r>
              <a:rPr lang="pt-PT" sz="2000" b="0" i="0" dirty="0">
                <a:solidFill>
                  <a:srgbClr val="333333"/>
                </a:solidFill>
              </a:rPr>
              <a:t>operação pode receber apoio de um ou mais fundos e de outros instrumentos da União, desde que não haja duplo financiamento </a:t>
            </a:r>
          </a:p>
          <a:p>
            <a:pPr marL="985838" lvl="2" defTabSz="-184150">
              <a:spcBef>
                <a:spcPts val="1200"/>
              </a:spcBef>
              <a:spcAft>
                <a:spcPts val="1200"/>
              </a:spcAft>
              <a:buClr>
                <a:srgbClr val="7DB900"/>
              </a:buClr>
              <a:buSzPct val="125000"/>
            </a:pPr>
            <a:r>
              <a:rPr lang="pt-PT" sz="2000" b="0" i="0" dirty="0">
                <a:solidFill>
                  <a:srgbClr val="333333"/>
                </a:solidFill>
              </a:rPr>
              <a:t>Operações concluídas </a:t>
            </a:r>
            <a:r>
              <a:rPr lang="pt-PT" sz="2000" b="0" i="0" dirty="0" smtClean="0">
                <a:solidFill>
                  <a:srgbClr val="333333"/>
                </a:solidFill>
              </a:rPr>
              <a:t>fisicamente </a:t>
            </a:r>
            <a:r>
              <a:rPr lang="pt-PT" sz="2000" b="0" i="0" dirty="0">
                <a:solidFill>
                  <a:srgbClr val="333333"/>
                </a:solidFill>
              </a:rPr>
              <a:t>não são selecionadas para apoio </a:t>
            </a:r>
          </a:p>
          <a:p>
            <a:pPr marL="985838" lvl="2" defTabSz="-184150">
              <a:spcBef>
                <a:spcPts val="1200"/>
              </a:spcBef>
              <a:spcAft>
                <a:spcPts val="1200"/>
              </a:spcAft>
              <a:buClr>
                <a:srgbClr val="7DB900"/>
              </a:buClr>
              <a:buSzPct val="125000"/>
            </a:pPr>
            <a:r>
              <a:rPr lang="pt-PT" sz="2000" b="0" i="0" dirty="0">
                <a:solidFill>
                  <a:srgbClr val="333333"/>
                </a:solidFill>
              </a:rPr>
              <a:t>Possibilidade de parte das  despesas não serem realizadas dentro da </a:t>
            </a:r>
            <a:r>
              <a:rPr lang="pt-PT" sz="2000" b="0" i="0" dirty="0" smtClean="0">
                <a:solidFill>
                  <a:srgbClr val="333333"/>
                </a:solidFill>
              </a:rPr>
              <a:t>área </a:t>
            </a:r>
            <a:r>
              <a:rPr lang="pt-PT" sz="2000" b="0" i="0" dirty="0">
                <a:solidFill>
                  <a:srgbClr val="333333"/>
                </a:solidFill>
              </a:rPr>
              <a:t>geográfica de intervenção dos programas (15% no caso do FEDER)</a:t>
            </a:r>
          </a:p>
          <a:p>
            <a:pPr marL="985838" lvl="2" defTabSz="-184150">
              <a:spcBef>
                <a:spcPts val="1200"/>
              </a:spcBef>
              <a:spcAft>
                <a:spcPts val="1200"/>
              </a:spcAft>
              <a:buClr>
                <a:srgbClr val="7DB900"/>
              </a:buClr>
              <a:buSzPct val="125000"/>
            </a:pPr>
            <a:r>
              <a:rPr lang="pt-PT" sz="2000" b="0" i="0" dirty="0">
                <a:solidFill>
                  <a:srgbClr val="333333"/>
                </a:solidFill>
              </a:rPr>
              <a:t>Durabilidade </a:t>
            </a:r>
            <a:r>
              <a:rPr lang="pt-PT" sz="2000" b="0" i="0" dirty="0" smtClean="0">
                <a:solidFill>
                  <a:srgbClr val="333333"/>
                </a:solidFill>
              </a:rPr>
              <a:t>mínima </a:t>
            </a:r>
            <a:r>
              <a:rPr lang="pt-PT" sz="2000" b="0" i="0" dirty="0">
                <a:solidFill>
                  <a:srgbClr val="333333"/>
                </a:solidFill>
              </a:rPr>
              <a:t>das operações poderá ser reduzida para 3 anos no caso de PME</a:t>
            </a:r>
          </a:p>
          <a:p>
            <a:pPr marL="985838" lvl="2" defTabSz="-184150">
              <a:spcBef>
                <a:spcPts val="1200"/>
              </a:spcBef>
              <a:spcAft>
                <a:spcPts val="1200"/>
              </a:spcAft>
              <a:buClr>
                <a:srgbClr val="7DB900"/>
              </a:buClr>
              <a:buSzPct val="125000"/>
            </a:pPr>
            <a:r>
              <a:rPr lang="pt-PT" sz="2000" b="0" i="0" dirty="0">
                <a:solidFill>
                  <a:srgbClr val="333333"/>
                </a:solidFill>
              </a:rPr>
              <a:t>Apenas as despesas incorridas e pagas após 1 de Janeiro de 2014 são elegíveis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28464" y="3303120"/>
            <a:ext cx="568158" cy="809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8000" tIns="45714" rIns="72000" bIns="45714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42925" indent="-542925" algn="just" eaLnBrk="0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B0F0"/>
              </a:buClr>
              <a:buSzPct val="125000"/>
              <a:buFont typeface="Wingdings" pitchFamily="2" charset="2"/>
              <a:buChar char="è"/>
              <a:tabLst>
                <a:tab pos="712788" algn="l"/>
              </a:tabLst>
            </a:pPr>
            <a:r>
              <a:rPr lang="pt-PT" sz="2000" i="0" spc="6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i="0" spc="6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en-US" sz="2000" i="0" spc="6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>
            <a:off x="1208088" y="1654759"/>
            <a:ext cx="8435636" cy="0"/>
          </a:xfrm>
          <a:prstGeom prst="line">
            <a:avLst/>
          </a:prstGeom>
          <a:ln w="3175">
            <a:solidFill>
              <a:schemeClr val="tx1">
                <a:lumMod val="50000"/>
              </a:schemeClr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pt-PT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528464" y="2619044"/>
            <a:ext cx="653827" cy="809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8000" tIns="45714" rIns="72000" bIns="45714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42925" indent="-542925" algn="just" eaLnBrk="0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B0F0"/>
              </a:buClr>
              <a:buSzPct val="125000"/>
              <a:buFont typeface="Wingdings" pitchFamily="2" charset="2"/>
              <a:buChar char="è"/>
              <a:tabLst>
                <a:tab pos="712788" algn="l"/>
              </a:tabLst>
            </a:pPr>
            <a:r>
              <a:rPr lang="pt-PT" sz="2000" i="0" spc="6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i="0" spc="6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en-US" sz="2000" i="0" spc="6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528464" y="1735512"/>
            <a:ext cx="568158" cy="809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8000" tIns="45714" rIns="72000" bIns="45714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42925" indent="-542925" algn="just" eaLnBrk="0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B0F0"/>
              </a:buClr>
              <a:buSzPct val="125000"/>
              <a:buFont typeface="Wingdings" pitchFamily="2" charset="2"/>
              <a:buChar char="è"/>
              <a:tabLst>
                <a:tab pos="712788" algn="l"/>
              </a:tabLst>
            </a:pPr>
            <a:r>
              <a:rPr lang="pt-PT" sz="2000" i="0" spc="6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i="0" spc="6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en-US" sz="2000" i="0" spc="6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528464" y="5139056"/>
            <a:ext cx="568158" cy="666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8000" tIns="45714" rIns="72000" bIns="45714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42925" indent="-542925" algn="just" eaLnBrk="0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B0F0"/>
              </a:buClr>
              <a:buSzPct val="125000"/>
              <a:buFont typeface="Wingdings" pitchFamily="2" charset="2"/>
              <a:buChar char="è"/>
              <a:tabLst>
                <a:tab pos="712788" algn="l"/>
              </a:tabLst>
            </a:pPr>
            <a:r>
              <a:rPr lang="pt-PT" sz="2000" i="0" spc="6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i="0" spc="6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en-US" sz="2000" i="0" spc="6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528464" y="4203220"/>
            <a:ext cx="568158" cy="809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8000" tIns="45714" rIns="72000" bIns="45714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42925" indent="-542925" algn="just" eaLnBrk="0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rgbClr val="00B0F0"/>
              </a:buClr>
              <a:buSzPct val="125000"/>
              <a:buFont typeface="Wingdings" pitchFamily="2" charset="2"/>
              <a:buChar char="è"/>
              <a:tabLst>
                <a:tab pos="712788" algn="l"/>
              </a:tabLst>
            </a:pPr>
            <a:r>
              <a:rPr lang="pt-PT" sz="2000" i="0" spc="6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i="0" spc="6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en-US" sz="2000" i="0" spc="6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>
            <a:off x="308519" y="5865252"/>
            <a:ext cx="9399000" cy="0"/>
          </a:xfrm>
          <a:prstGeom prst="line">
            <a:avLst/>
          </a:prstGeom>
          <a:ln w="3175">
            <a:solidFill>
              <a:schemeClr val="tx1">
                <a:lumMod val="50000"/>
              </a:schemeClr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pt-PT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 flipV="1">
            <a:off x="1190847" y="2490812"/>
            <a:ext cx="8460000" cy="0"/>
          </a:xfrm>
          <a:prstGeom prst="line">
            <a:avLst/>
          </a:prstGeom>
          <a:ln w="3175">
            <a:solidFill>
              <a:schemeClr val="tx1">
                <a:lumMod val="50000"/>
              </a:schemeClr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pt-PT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Line 9"/>
          <p:cNvSpPr>
            <a:spLocks noChangeShapeType="1"/>
          </p:cNvSpPr>
          <p:nvPr/>
        </p:nvSpPr>
        <p:spPr bwMode="auto">
          <a:xfrm flipV="1">
            <a:off x="1190847" y="3150031"/>
            <a:ext cx="8460000" cy="0"/>
          </a:xfrm>
          <a:prstGeom prst="line">
            <a:avLst/>
          </a:prstGeom>
          <a:ln w="3175">
            <a:solidFill>
              <a:schemeClr val="tx1">
                <a:lumMod val="50000"/>
              </a:schemeClr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pt-PT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Line 9"/>
          <p:cNvSpPr>
            <a:spLocks noChangeShapeType="1"/>
          </p:cNvSpPr>
          <p:nvPr/>
        </p:nvSpPr>
        <p:spPr bwMode="auto">
          <a:xfrm flipV="1">
            <a:off x="1190847" y="4053798"/>
            <a:ext cx="8460000" cy="0"/>
          </a:xfrm>
          <a:prstGeom prst="line">
            <a:avLst/>
          </a:prstGeom>
          <a:ln w="3175">
            <a:solidFill>
              <a:schemeClr val="tx1">
                <a:lumMod val="50000"/>
              </a:schemeClr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pt-PT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 flipV="1">
            <a:off x="1190847" y="4904403"/>
            <a:ext cx="8460000" cy="0"/>
          </a:xfrm>
          <a:prstGeom prst="line">
            <a:avLst/>
          </a:prstGeom>
          <a:ln w="3175">
            <a:solidFill>
              <a:schemeClr val="tx1">
                <a:lumMod val="50000"/>
              </a:schemeClr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pt-PT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275682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 advClick="0">
        <p:zoom/>
      </p:transition>
    </mc:Choice>
    <mc:Fallback>
      <p:transition advClick="0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9" grpId="0"/>
      <p:bldP spid="10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0025" y="1016732"/>
            <a:ext cx="4855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i="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Modalidades de Apoio Previstas</a:t>
            </a:r>
            <a:endParaRPr lang="pt-PT" sz="2400" b="1" i="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7135" y="1319903"/>
            <a:ext cx="600666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000" indent="-285750">
              <a:lnSpc>
                <a:spcPct val="200000"/>
              </a:lnSpc>
              <a:buClr>
                <a:schemeClr val="accent1">
                  <a:lumMod val="75000"/>
                </a:schemeClr>
              </a:buClr>
              <a:buSzPct val="125000"/>
              <a:buFont typeface="Wingdings" pitchFamily="2" charset="2"/>
              <a:buChar char="§"/>
            </a:pPr>
            <a:r>
              <a:rPr lang="pt-PT" sz="2000" b="0" i="0" dirty="0">
                <a:solidFill>
                  <a:srgbClr val="333333"/>
                </a:solidFill>
              </a:rPr>
              <a:t>Reembolso de custos elegíveis</a:t>
            </a:r>
          </a:p>
          <a:p>
            <a:pPr marL="180000" indent="-285750">
              <a:lnSpc>
                <a:spcPct val="200000"/>
              </a:lnSpc>
              <a:buClr>
                <a:schemeClr val="accent1">
                  <a:lumMod val="75000"/>
                </a:schemeClr>
              </a:buClr>
              <a:buSzPct val="125000"/>
              <a:buFont typeface="Wingdings" pitchFamily="2" charset="2"/>
              <a:buChar char="§"/>
            </a:pPr>
            <a:r>
              <a:rPr lang="pt-PT" sz="2000" b="0" i="0" dirty="0">
                <a:solidFill>
                  <a:srgbClr val="333333"/>
                </a:solidFill>
              </a:rPr>
              <a:t>Tabelas normalizadas de custos unitários</a:t>
            </a:r>
          </a:p>
          <a:p>
            <a:pPr marL="180000" indent="-285750">
              <a:lnSpc>
                <a:spcPct val="200000"/>
              </a:lnSpc>
              <a:buClr>
                <a:schemeClr val="accent1">
                  <a:lumMod val="75000"/>
                </a:schemeClr>
              </a:buClr>
              <a:buSzPct val="125000"/>
              <a:buFont typeface="Wingdings" pitchFamily="2" charset="2"/>
              <a:buChar char="§"/>
            </a:pPr>
            <a:r>
              <a:rPr lang="pt-PT" sz="2000" b="0" i="0" dirty="0">
                <a:solidFill>
                  <a:srgbClr val="333333"/>
                </a:solidFill>
              </a:rPr>
              <a:t>Montantes fixos até 100 000€</a:t>
            </a:r>
          </a:p>
          <a:p>
            <a:pPr marL="180000" indent="-285750">
              <a:lnSpc>
                <a:spcPct val="200000"/>
              </a:lnSpc>
              <a:buClr>
                <a:schemeClr val="accent1">
                  <a:lumMod val="75000"/>
                </a:schemeClr>
              </a:buClr>
              <a:buSzPct val="125000"/>
              <a:buFont typeface="Wingdings" pitchFamily="2" charset="2"/>
              <a:buChar char="§"/>
            </a:pPr>
            <a:r>
              <a:rPr lang="pt-PT" sz="2000" b="0" i="0" dirty="0">
                <a:solidFill>
                  <a:srgbClr val="333333"/>
                </a:solidFill>
              </a:rPr>
              <a:t>Taxa fixa por tipologia de custos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016896" y="4548606"/>
            <a:ext cx="5889104" cy="129266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350838" indent="-268288">
              <a:spcBef>
                <a:spcPts val="1800"/>
              </a:spcBef>
              <a:buClr>
                <a:srgbClr val="619428"/>
              </a:buClr>
              <a:buSzPct val="125000"/>
              <a:buFont typeface="Wingdings" pitchFamily="2" charset="2"/>
              <a:buChar char="§"/>
            </a:pPr>
            <a:r>
              <a:rPr lang="pt-PT" sz="2100" b="0" i="0" dirty="0">
                <a:solidFill>
                  <a:srgbClr val="333333"/>
                </a:solidFill>
              </a:rPr>
              <a:t>Reforço da utilização dos custos simplificados</a:t>
            </a:r>
          </a:p>
          <a:p>
            <a:pPr marL="350838" indent="-268288">
              <a:spcBef>
                <a:spcPts val="1800"/>
              </a:spcBef>
              <a:buClr>
                <a:srgbClr val="619428"/>
              </a:buClr>
              <a:buSzPct val="125000"/>
              <a:buFont typeface="Wingdings" pitchFamily="2" charset="2"/>
              <a:buChar char="§"/>
            </a:pPr>
            <a:r>
              <a:rPr lang="pt-PT" sz="2100" b="0" i="0" dirty="0">
                <a:solidFill>
                  <a:srgbClr val="333333"/>
                </a:solidFill>
              </a:rPr>
              <a:t>Alargamento das opções de determinação dos custos indiretos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279147" y="4084117"/>
            <a:ext cx="3042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i="0" dirty="0">
                <a:solidFill>
                  <a:srgbClr val="619428"/>
                </a:solidFill>
              </a:rPr>
              <a:t>Novas tendências</a:t>
            </a:r>
          </a:p>
        </p:txBody>
      </p:sp>
      <p:sp>
        <p:nvSpPr>
          <p:cNvPr id="10" name="Shape 9"/>
          <p:cNvSpPr/>
          <p:nvPr/>
        </p:nvSpPr>
        <p:spPr>
          <a:xfrm rot="4870270">
            <a:off x="4190920" y="2313786"/>
            <a:ext cx="1874541" cy="2407479"/>
          </a:xfrm>
          <a:prstGeom prst="swooshArrow">
            <a:avLst>
              <a:gd name="adj1" fmla="val 16310"/>
              <a:gd name="adj2" fmla="val 34613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005028" y="260648"/>
            <a:ext cx="38427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pt-PT" sz="2000" i="0" dirty="0">
                <a:solidFill>
                  <a:schemeClr val="accent1">
                    <a:lumMod val="75000"/>
                  </a:schemeClr>
                </a:solidFill>
              </a:rPr>
              <a:t>Elegibilidades e Simplificação</a:t>
            </a:r>
          </a:p>
        </p:txBody>
      </p:sp>
    </p:spTree>
    <p:extLst>
      <p:ext uri="{BB962C8B-B14F-4D97-AF65-F5344CB8AC3E}">
        <p14:creationId xmlns="" xmlns:p14="http://schemas.microsoft.com/office/powerpoint/2010/main" val="29587372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 advClick="0">
        <p:zoom/>
      </p:transition>
    </mc:Choice>
    <mc:Fallback>
      <p:transition advClick="0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162175" y="1844675"/>
            <a:ext cx="7743825" cy="431800"/>
          </a:xfrm>
          <a:prstGeom prst="rect">
            <a:avLst/>
          </a:prstGeom>
        </p:spPr>
        <p:txBody>
          <a:bodyPr/>
          <a:lstStyle/>
          <a:p>
            <a:pPr marL="179387" lvl="1" indent="0" algn="r" defTabSz="449263">
              <a:lnSpc>
                <a:spcPts val="2400"/>
              </a:lnSpc>
              <a:spcBef>
                <a:spcPct val="0"/>
              </a:spcBef>
              <a:buClr>
                <a:srgbClr val="C00000"/>
              </a:buClr>
              <a:buSzPct val="125000"/>
              <a:buNone/>
              <a:defRPr/>
            </a:pPr>
            <a:r>
              <a:rPr lang="pt-BR" sz="2000" b="1" kern="12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Investimento Territorial Integrado</a:t>
            </a:r>
          </a:p>
        </p:txBody>
      </p:sp>
      <p:sp>
        <p:nvSpPr>
          <p:cNvPr id="4" name="Rectangle 2"/>
          <p:cNvSpPr/>
          <p:nvPr/>
        </p:nvSpPr>
        <p:spPr>
          <a:xfrm>
            <a:off x="560388" y="2593220"/>
            <a:ext cx="9204325" cy="2528897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marL="180000" lvl="2" indent="-285750" algn="r">
              <a:lnSpc>
                <a:spcPts val="2600"/>
              </a:lnSpc>
              <a:spcBef>
                <a:spcPts val="24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25000"/>
              <a:buFont typeface="Wingdings" pitchFamily="2" charset="2"/>
              <a:buChar char="§"/>
            </a:pPr>
            <a:r>
              <a:rPr lang="pt-BR" sz="2000" b="0" i="0" dirty="0">
                <a:solidFill>
                  <a:srgbClr val="333333"/>
                </a:solidFill>
              </a:rPr>
              <a:t>As estratégias de desenvolvimento territorial (por exemplo, estratégias de desenvolvimento urbano) que requeiram uma abordagem integrada</a:t>
            </a:r>
          </a:p>
          <a:p>
            <a:pPr marL="180000" lvl="2" indent="-285750" algn="r">
              <a:lnSpc>
                <a:spcPts val="2600"/>
              </a:lnSpc>
              <a:spcBef>
                <a:spcPts val="24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25000"/>
              <a:buFont typeface="Wingdings" pitchFamily="2" charset="2"/>
              <a:buChar char="§"/>
            </a:pPr>
            <a:r>
              <a:rPr lang="pt-BR" sz="2000" b="0" i="0" dirty="0">
                <a:solidFill>
                  <a:srgbClr val="333333"/>
                </a:solidFill>
              </a:rPr>
              <a:t>Possibilidade de financiamento Multi-fundo (um ou vários eixos prioritários, de um ou mais PO)</a:t>
            </a:r>
          </a:p>
          <a:p>
            <a:pPr marL="180000" lvl="2" indent="-285750" algn="r">
              <a:lnSpc>
                <a:spcPts val="2600"/>
              </a:lnSpc>
              <a:spcBef>
                <a:spcPts val="24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25000"/>
              <a:buFont typeface="Wingdings" pitchFamily="2" charset="2"/>
              <a:buChar char="§"/>
            </a:pPr>
            <a:r>
              <a:rPr lang="pt-BR" sz="2000" b="0" i="0" dirty="0">
                <a:solidFill>
                  <a:srgbClr val="333333"/>
                </a:solidFill>
              </a:rPr>
              <a:t>Delegação de competências de gestão com geometria variável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096028" y="260896"/>
            <a:ext cx="8681508" cy="431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324E63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324E63"/>
                </a:solidFill>
                <a:latin typeface="Verdana" charset="0"/>
                <a:ea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324E63"/>
                </a:solidFill>
                <a:latin typeface="Verdana" charset="0"/>
                <a:ea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324E63"/>
                </a:solidFill>
                <a:latin typeface="Verdana" charset="0"/>
                <a:ea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324E63"/>
                </a:solidFill>
                <a:latin typeface="Verdana" charset="0"/>
                <a:ea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324E63"/>
                </a:solidFill>
                <a:latin typeface="Verdana" charset="0"/>
                <a:ea typeface="ＭＳ Ｐゴシック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324E63"/>
                </a:solidFill>
                <a:latin typeface="Verdana" charset="0"/>
                <a:ea typeface="ＭＳ Ｐゴシック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324E63"/>
                </a:solidFill>
                <a:latin typeface="Verdana" charset="0"/>
                <a:ea typeface="ＭＳ Ｐゴシック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324E63"/>
                </a:solidFill>
                <a:latin typeface="Verdana" charset="0"/>
                <a:ea typeface="ＭＳ Ｐゴシック" charset="0"/>
              </a:defRPr>
            </a:lvl9pPr>
          </a:lstStyle>
          <a:p>
            <a:pPr algn="r">
              <a:defRPr/>
            </a:pPr>
            <a:r>
              <a:rPr lang="pt-PT" sz="2200" i="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Principais alterações</a:t>
            </a:r>
          </a:p>
        </p:txBody>
      </p:sp>
    </p:spTree>
    <p:extLst>
      <p:ext uri="{BB962C8B-B14F-4D97-AF65-F5344CB8AC3E}">
        <p14:creationId xmlns="" xmlns:p14="http://schemas.microsoft.com/office/powerpoint/2010/main" val="2257033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 advClick="0">
        <p:zoom/>
      </p:transition>
    </mc:Choice>
    <mc:Fallback>
      <p:transition advClick="0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41313" y="1881188"/>
            <a:ext cx="9564687" cy="684212"/>
          </a:xfrm>
          <a:prstGeom prst="rect">
            <a:avLst/>
          </a:prstGeom>
        </p:spPr>
        <p:txBody>
          <a:bodyPr/>
          <a:lstStyle/>
          <a:p>
            <a:pPr marL="179387" lvl="1" indent="0" algn="r" defTabSz="449263">
              <a:lnSpc>
                <a:spcPts val="2400"/>
              </a:lnSpc>
              <a:spcBef>
                <a:spcPct val="0"/>
              </a:spcBef>
              <a:buClr>
                <a:srgbClr val="C00000"/>
              </a:buClr>
              <a:buSzPct val="125000"/>
              <a:buNone/>
              <a:defRPr/>
            </a:pPr>
            <a:r>
              <a:rPr lang="pt-PT" sz="2000" b="1" kern="12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Desenvolvimento Local promovido pelas Comunidades (DLPC)</a:t>
            </a:r>
          </a:p>
        </p:txBody>
      </p:sp>
      <p:sp>
        <p:nvSpPr>
          <p:cNvPr id="4" name="Rectangle 2"/>
          <p:cNvSpPr/>
          <p:nvPr/>
        </p:nvSpPr>
        <p:spPr>
          <a:xfrm>
            <a:off x="536575" y="2420888"/>
            <a:ext cx="9204325" cy="3247043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marL="180000" lvl="2" indent="-285750" algn="r">
              <a:lnSpc>
                <a:spcPts val="2400"/>
              </a:lnSpc>
              <a:spcBef>
                <a:spcPts val="12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25000"/>
              <a:buFont typeface="Wingdings" pitchFamily="2" charset="2"/>
              <a:buChar char="§"/>
            </a:pPr>
            <a:r>
              <a:rPr lang="pt-PT" sz="2000" b="0" i="0" dirty="0">
                <a:solidFill>
                  <a:srgbClr val="333333"/>
                </a:solidFill>
              </a:rPr>
              <a:t>Focalizado em territórios sub-regionais</a:t>
            </a:r>
          </a:p>
          <a:p>
            <a:pPr marL="180000" lvl="2" indent="-285750" algn="r">
              <a:lnSpc>
                <a:spcPts val="2400"/>
              </a:lnSpc>
              <a:spcBef>
                <a:spcPts val="12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25000"/>
              <a:buFont typeface="Wingdings" pitchFamily="2" charset="2"/>
              <a:buChar char="§"/>
            </a:pPr>
            <a:r>
              <a:rPr lang="pt-PT" sz="2000" b="0" i="0" dirty="0">
                <a:solidFill>
                  <a:srgbClr val="333333"/>
                </a:solidFill>
              </a:rPr>
              <a:t>Assente em estratégias integradas e </a:t>
            </a:r>
            <a:r>
              <a:rPr lang="pt-PT" sz="2000" b="0" i="0" dirty="0" err="1">
                <a:solidFill>
                  <a:srgbClr val="333333"/>
                </a:solidFill>
              </a:rPr>
              <a:t>multisectoriais</a:t>
            </a:r>
            <a:endParaRPr lang="pt-PT" sz="2000" b="0" i="0" dirty="0">
              <a:solidFill>
                <a:srgbClr val="333333"/>
              </a:solidFill>
            </a:endParaRPr>
          </a:p>
          <a:p>
            <a:pPr marL="180000" lvl="2" indent="-285750" algn="r">
              <a:lnSpc>
                <a:spcPts val="2400"/>
              </a:lnSpc>
              <a:spcBef>
                <a:spcPts val="12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25000"/>
              <a:buFont typeface="Wingdings" pitchFamily="2" charset="2"/>
              <a:buChar char="§"/>
            </a:pPr>
            <a:r>
              <a:rPr lang="pt-PT" sz="2000" b="0" i="0" dirty="0">
                <a:solidFill>
                  <a:srgbClr val="333333"/>
                </a:solidFill>
              </a:rPr>
              <a:t>Dirigido por grupos de ação local compostos por representantes do sector público e privado numa base em que nenhuma das partes tenha mais de 49% dos direitos de voto</a:t>
            </a:r>
          </a:p>
          <a:p>
            <a:pPr marL="180000" lvl="2" indent="-285750" algn="r">
              <a:lnSpc>
                <a:spcPts val="2400"/>
              </a:lnSpc>
              <a:spcBef>
                <a:spcPts val="12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25000"/>
              <a:buFont typeface="Wingdings" pitchFamily="2" charset="2"/>
              <a:buChar char="§"/>
            </a:pPr>
            <a:r>
              <a:rPr lang="pt-PT" sz="2000" b="0" i="0" dirty="0">
                <a:solidFill>
                  <a:srgbClr val="333333"/>
                </a:solidFill>
              </a:rPr>
              <a:t>Responde a necessidades e potencialidades locais, assenta em ações inovadoras no contexto local, funciona em rede e, sempre que apropriado, promove a cooperação 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132032" y="224644"/>
            <a:ext cx="8681508" cy="431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324E63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324E63"/>
                </a:solidFill>
                <a:latin typeface="Verdana" charset="0"/>
                <a:ea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324E63"/>
                </a:solidFill>
                <a:latin typeface="Verdana" charset="0"/>
                <a:ea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324E63"/>
                </a:solidFill>
                <a:latin typeface="Verdana" charset="0"/>
                <a:ea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324E63"/>
                </a:solidFill>
                <a:latin typeface="Verdana" charset="0"/>
                <a:ea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324E63"/>
                </a:solidFill>
                <a:latin typeface="Verdana" charset="0"/>
                <a:ea typeface="ＭＳ Ｐゴシック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324E63"/>
                </a:solidFill>
                <a:latin typeface="Verdana" charset="0"/>
                <a:ea typeface="ＭＳ Ｐゴシック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324E63"/>
                </a:solidFill>
                <a:latin typeface="Verdana" charset="0"/>
                <a:ea typeface="ＭＳ Ｐゴシック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324E63"/>
                </a:solidFill>
                <a:latin typeface="Verdana" charset="0"/>
                <a:ea typeface="ＭＳ Ｐゴシック" charset="0"/>
              </a:defRPr>
            </a:lvl9pPr>
          </a:lstStyle>
          <a:p>
            <a:pPr algn="r">
              <a:defRPr/>
            </a:pPr>
            <a:r>
              <a:rPr lang="pt-PT" sz="2200" i="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Principais alterações</a:t>
            </a:r>
          </a:p>
        </p:txBody>
      </p:sp>
    </p:spTree>
    <p:extLst>
      <p:ext uri="{BB962C8B-B14F-4D97-AF65-F5344CB8AC3E}">
        <p14:creationId xmlns="" xmlns:p14="http://schemas.microsoft.com/office/powerpoint/2010/main" val="22052875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 advClick="0">
        <p:zoom/>
      </p:transition>
    </mc:Choice>
    <mc:Fallback>
      <p:transition advClick="0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7"/>
          <p:cNvSpPr>
            <a:spLocks noChangeArrowheads="1"/>
          </p:cNvSpPr>
          <p:nvPr/>
        </p:nvSpPr>
        <p:spPr bwMode="gray">
          <a:xfrm>
            <a:off x="704528" y="944724"/>
            <a:ext cx="8562951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pt-PT" b="0" i="0" dirty="0" smtClean="0">
                <a:solidFill>
                  <a:srgbClr val="00B0F0"/>
                </a:solidFill>
              </a:rPr>
              <a:t>RUP na CTE</a:t>
            </a:r>
          </a:p>
          <a:p>
            <a:pPr algn="r"/>
            <a:endParaRPr lang="pt-PT" b="0" i="0" dirty="0" smtClean="0">
              <a:solidFill>
                <a:srgbClr val="00B0F0"/>
              </a:solidFill>
            </a:endParaRPr>
          </a:p>
          <a:p>
            <a:pPr algn="just">
              <a:buFont typeface="Wingdings" pitchFamily="2" charset="2"/>
              <a:buChar char="§"/>
            </a:pPr>
            <a:r>
              <a:rPr lang="pt-PT" b="0" i="0" dirty="0" smtClean="0">
                <a:solidFill>
                  <a:srgbClr val="00B0F0"/>
                </a:solidFill>
              </a:rPr>
              <a:t> cooperação transnacional: Espaço Atlântico</a:t>
            </a:r>
          </a:p>
          <a:p>
            <a:pPr algn="just">
              <a:buFont typeface="Wingdings" pitchFamily="2" charset="2"/>
              <a:buChar char="§"/>
            </a:pPr>
            <a:endParaRPr lang="pt-PT" b="0" i="0" dirty="0" smtClean="0">
              <a:solidFill>
                <a:srgbClr val="00B0F0"/>
              </a:solidFill>
            </a:endParaRPr>
          </a:p>
          <a:p>
            <a:pPr algn="just">
              <a:buFont typeface="Wingdings" pitchFamily="2" charset="2"/>
              <a:buChar char="§"/>
            </a:pPr>
            <a:r>
              <a:rPr lang="pt-PT" b="0" i="0" dirty="0" smtClean="0">
                <a:solidFill>
                  <a:srgbClr val="00B0F0"/>
                </a:solidFill>
              </a:rPr>
              <a:t> cooperação transfronteiriça</a:t>
            </a:r>
          </a:p>
          <a:p>
            <a:pPr algn="just">
              <a:buFont typeface="Wingdings" pitchFamily="2" charset="2"/>
              <a:buChar char="§"/>
            </a:pPr>
            <a:endParaRPr lang="pt-PT" b="0" i="0" dirty="0" smtClean="0">
              <a:solidFill>
                <a:srgbClr val="00B0F0"/>
              </a:solidFill>
            </a:endParaRPr>
          </a:p>
          <a:p>
            <a:pPr algn="just">
              <a:buFont typeface="Wingdings" pitchFamily="2" charset="2"/>
              <a:buChar char="§"/>
            </a:pPr>
            <a:r>
              <a:rPr lang="pt-PT" b="0" i="0" dirty="0" smtClean="0">
                <a:solidFill>
                  <a:srgbClr val="00B0F0"/>
                </a:solidFill>
              </a:rPr>
              <a:t> </a:t>
            </a:r>
            <a:r>
              <a:rPr lang="pt-PT" b="0" i="0" dirty="0" err="1" smtClean="0">
                <a:solidFill>
                  <a:srgbClr val="00B0F0"/>
                </a:solidFill>
              </a:rPr>
              <a:t>atual</a:t>
            </a:r>
            <a:r>
              <a:rPr lang="pt-PT" b="0" i="0" dirty="0" smtClean="0">
                <a:solidFill>
                  <a:srgbClr val="00B0F0"/>
                </a:solidFill>
              </a:rPr>
              <a:t> MAC</a:t>
            </a:r>
          </a:p>
          <a:p>
            <a:pPr algn="just">
              <a:buFont typeface="Wingdings" pitchFamily="2" charset="2"/>
              <a:buChar char="§"/>
            </a:pPr>
            <a:endParaRPr lang="pt-PT" b="0" i="0" dirty="0" smtClean="0">
              <a:solidFill>
                <a:srgbClr val="00B0F0"/>
              </a:solidFill>
            </a:endParaRPr>
          </a:p>
          <a:p>
            <a:pPr algn="r"/>
            <a:endParaRPr lang="pt-PT" b="0" i="0" dirty="0" smtClean="0">
              <a:solidFill>
                <a:srgbClr val="00B0F0"/>
              </a:solidFill>
            </a:endParaRPr>
          </a:p>
          <a:p>
            <a:pPr algn="r"/>
            <a:endParaRPr lang="pt-PT" b="0" i="0" dirty="0" smtClean="0">
              <a:solidFill>
                <a:srgbClr val="00B0F0"/>
              </a:solidFill>
            </a:endParaRPr>
          </a:p>
          <a:p>
            <a:pPr algn="r"/>
            <a:endParaRPr lang="pt-PT" b="0" i="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22055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 advClick="0">
        <p:zoom/>
      </p:transition>
    </mc:Choice>
    <mc:Fallback>
      <p:transition advClick="0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2"/>
          <p:cNvSpPr txBox="1"/>
          <p:nvPr/>
        </p:nvSpPr>
        <p:spPr>
          <a:xfrm>
            <a:off x="336800" y="1628800"/>
            <a:ext cx="94041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ts val="2400"/>
              </a:lnSpc>
              <a:spcBef>
                <a:spcPts val="1800"/>
              </a:spcBef>
              <a:spcAft>
                <a:spcPts val="600"/>
              </a:spcAft>
              <a:buClr>
                <a:srgbClr val="0070C0"/>
              </a:buClr>
              <a:buSzPct val="120000"/>
              <a:buFont typeface="Wingdings" pitchFamily="2" charset="2"/>
              <a:buChar char="§"/>
            </a:pPr>
            <a:r>
              <a:rPr lang="pt-PT" sz="2000" b="0" i="0" dirty="0">
                <a:solidFill>
                  <a:srgbClr val="505050"/>
                </a:solidFill>
                <a:latin typeface="+mj-lt"/>
              </a:rPr>
              <a:t>A economia portuguesa encontra-se </a:t>
            </a:r>
            <a:r>
              <a:rPr lang="pt-PT" sz="2000" b="0" i="0" dirty="0" smtClean="0">
                <a:solidFill>
                  <a:srgbClr val="505050"/>
                </a:solidFill>
                <a:latin typeface="+mj-lt"/>
              </a:rPr>
              <a:t>"a </a:t>
            </a:r>
            <a:r>
              <a:rPr lang="pt-PT" sz="2000" b="0" i="0" dirty="0">
                <a:solidFill>
                  <a:srgbClr val="505050"/>
                </a:solidFill>
                <a:latin typeface="+mj-lt"/>
              </a:rPr>
              <a:t>meio" de uma transição relativamente longa para um novo paradigma </a:t>
            </a:r>
            <a:r>
              <a:rPr lang="pt-PT" sz="2000" b="0" i="0" dirty="0" smtClean="0">
                <a:solidFill>
                  <a:srgbClr val="505050"/>
                </a:solidFill>
                <a:latin typeface="+mj-lt"/>
              </a:rPr>
              <a:t>competitivo</a:t>
            </a:r>
            <a:r>
              <a:rPr lang="pt-PT" sz="2000" b="0" i="0" dirty="0">
                <a:solidFill>
                  <a:srgbClr val="505050"/>
                </a:solidFill>
              </a:rPr>
              <a:t> </a:t>
            </a:r>
            <a:r>
              <a:rPr lang="pt-PT" sz="2000" b="0" i="0" dirty="0" smtClean="0">
                <a:solidFill>
                  <a:srgbClr val="505050"/>
                </a:solidFill>
              </a:rPr>
              <a:t>- não </a:t>
            </a:r>
            <a:r>
              <a:rPr lang="pt-PT" sz="2000" b="0" i="0" dirty="0">
                <a:solidFill>
                  <a:srgbClr val="505050"/>
                </a:solidFill>
              </a:rPr>
              <a:t>foi </a:t>
            </a:r>
            <a:r>
              <a:rPr lang="pt-PT" sz="2000" b="0" i="0" dirty="0" smtClean="0">
                <a:solidFill>
                  <a:srgbClr val="505050"/>
                </a:solidFill>
              </a:rPr>
              <a:t>ainda conseguida </a:t>
            </a:r>
            <a:r>
              <a:rPr lang="pt-PT" sz="2000" b="0" i="0" dirty="0">
                <a:solidFill>
                  <a:srgbClr val="505050"/>
                </a:solidFill>
              </a:rPr>
              <a:t>a transição de “país da coesão” para “país da </a:t>
            </a:r>
            <a:r>
              <a:rPr lang="pt-PT" sz="2000" b="0" i="0" dirty="0" smtClean="0">
                <a:solidFill>
                  <a:srgbClr val="505050"/>
                </a:solidFill>
              </a:rPr>
              <a:t>competitividade”</a:t>
            </a:r>
            <a:endParaRPr lang="pt-PT" sz="2000" b="0" i="0" dirty="0">
              <a:solidFill>
                <a:srgbClr val="505050"/>
              </a:solidFill>
              <a:latin typeface="+mj-lt"/>
            </a:endParaRPr>
          </a:p>
          <a:p>
            <a:pPr marL="342900" indent="-342900" algn="just">
              <a:lnSpc>
                <a:spcPts val="2400"/>
              </a:lnSpc>
              <a:spcBef>
                <a:spcPts val="1800"/>
              </a:spcBef>
              <a:spcAft>
                <a:spcPts val="600"/>
              </a:spcAft>
              <a:buClr>
                <a:srgbClr val="0070C0"/>
              </a:buClr>
              <a:buSzPct val="120000"/>
              <a:buFont typeface="Wingdings" pitchFamily="2" charset="2"/>
              <a:buChar char="§"/>
            </a:pPr>
            <a:r>
              <a:rPr lang="pt-PT" sz="2000" b="0" i="0" dirty="0" smtClean="0">
                <a:solidFill>
                  <a:srgbClr val="505050"/>
                </a:solidFill>
                <a:latin typeface="+mj-lt"/>
              </a:rPr>
              <a:t>C</a:t>
            </a:r>
            <a:r>
              <a:rPr lang="pt-PT" sz="2000" b="0" i="0" dirty="0" smtClean="0">
                <a:solidFill>
                  <a:srgbClr val="505050"/>
                </a:solidFill>
              </a:rPr>
              <a:t>rise económica e social de dimensões muito profundas (crise de emprego e crise de investimento), </a:t>
            </a:r>
            <a:r>
              <a:rPr lang="pt-PT" sz="2000" b="0" i="0" dirty="0" smtClean="0">
                <a:solidFill>
                  <a:srgbClr val="505050"/>
                </a:solidFill>
                <a:latin typeface="+mj-lt"/>
              </a:rPr>
              <a:t>crescimento </a:t>
            </a:r>
            <a:r>
              <a:rPr lang="pt-PT" sz="2000" b="0" i="0" dirty="0">
                <a:solidFill>
                  <a:srgbClr val="505050"/>
                </a:solidFill>
                <a:latin typeface="+mj-lt"/>
              </a:rPr>
              <a:t>económico muito reduzido que se associou a uma situação insustentável de duplo défice (défice público e défice externo</a:t>
            </a:r>
            <a:r>
              <a:rPr lang="pt-PT" sz="2000" b="0" i="0" dirty="0" smtClean="0">
                <a:solidFill>
                  <a:srgbClr val="505050"/>
                </a:solidFill>
                <a:latin typeface="+mj-lt"/>
              </a:rPr>
              <a:t>)</a:t>
            </a:r>
            <a:r>
              <a:rPr lang="pt-PT" sz="2000" b="0" i="0" dirty="0" smtClean="0">
                <a:solidFill>
                  <a:srgbClr val="505050"/>
                </a:solidFill>
              </a:rPr>
              <a:t> .</a:t>
            </a:r>
            <a:endParaRPr lang="pt-PT" sz="2000" b="0" i="0" dirty="0" smtClean="0">
              <a:solidFill>
                <a:srgbClr val="505050"/>
              </a:solidFill>
              <a:latin typeface="+mj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529390" y="627075"/>
            <a:ext cx="62841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0" hangingPunct="0"/>
            <a:r>
              <a:rPr lang="pt-PT" sz="2400" i="0" dirty="0">
                <a:solidFill>
                  <a:schemeClr val="accent1">
                    <a:lumMod val="75000"/>
                  </a:schemeClr>
                </a:solidFill>
              </a:rPr>
              <a:t>Evolução recente</a:t>
            </a:r>
          </a:p>
        </p:txBody>
      </p:sp>
    </p:spTree>
    <p:extLst>
      <p:ext uri="{BB962C8B-B14F-4D97-AF65-F5344CB8AC3E}">
        <p14:creationId xmlns="" xmlns:p14="http://schemas.microsoft.com/office/powerpoint/2010/main" val="24480436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 advClick="0">
        <p:zoom/>
      </p:transition>
    </mc:Choice>
    <mc:Fallback>
      <p:transition advClick="0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7"/>
          <p:cNvSpPr>
            <a:spLocks noChangeArrowheads="1"/>
          </p:cNvSpPr>
          <p:nvPr/>
        </p:nvSpPr>
        <p:spPr bwMode="gray">
          <a:xfrm>
            <a:off x="1856656" y="2672916"/>
            <a:ext cx="7410823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pt-PT" b="0" i="0" dirty="0" smtClean="0">
                <a:solidFill>
                  <a:srgbClr val="00B0F0"/>
                </a:solidFill>
              </a:rPr>
              <a:t>Obrigada pela vossa atenção</a:t>
            </a:r>
            <a:endParaRPr lang="pt-PT" b="0" i="0" dirty="0">
              <a:solidFill>
                <a:srgbClr val="00B0F0"/>
              </a:solidFill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6851048" y="3465004"/>
            <a:ext cx="24164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pt-PT" sz="3600" b="0" i="0" dirty="0" smtClean="0">
                <a:ln w="1905"/>
                <a:solidFill>
                  <a:schemeClr val="bg2">
                    <a:lumMod val="50000"/>
                    <a:lumOff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www.ifdr.pt</a:t>
            </a:r>
            <a:endParaRPr lang="pt-PT" sz="3600" b="0" i="0" dirty="0">
              <a:ln w="1905"/>
              <a:solidFill>
                <a:schemeClr val="bg2">
                  <a:lumMod val="50000"/>
                  <a:lumOff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22055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 advClick="0">
        <p:zoom/>
      </p:transition>
    </mc:Choice>
    <mc:Fallback>
      <p:transition advClick="0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2"/>
          <p:cNvSpPr txBox="1"/>
          <p:nvPr/>
        </p:nvSpPr>
        <p:spPr>
          <a:xfrm>
            <a:off x="349462" y="2166625"/>
            <a:ext cx="939143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ts val="2400"/>
              </a:lnSpc>
              <a:spcBef>
                <a:spcPts val="1800"/>
              </a:spcBef>
              <a:spcAft>
                <a:spcPts val="600"/>
              </a:spcAft>
              <a:buClr>
                <a:srgbClr val="0070C0"/>
              </a:buClr>
              <a:buSzPct val="120000"/>
              <a:buFont typeface="Wingdings" pitchFamily="2" charset="2"/>
              <a:buChar char="§"/>
            </a:pPr>
            <a:r>
              <a:rPr lang="pt-PT" sz="2000" b="0" i="0" dirty="0">
                <a:solidFill>
                  <a:srgbClr val="505050"/>
                </a:solidFill>
                <a:latin typeface="+mj-lt"/>
              </a:rPr>
              <a:t>O relançamento de uma trajetória de convergência efetiva da economia nacional e das suas regiões, só será </a:t>
            </a:r>
            <a:r>
              <a:rPr lang="pt-PT" sz="2000" b="0" i="0" dirty="0" smtClean="0">
                <a:solidFill>
                  <a:srgbClr val="505050"/>
                </a:solidFill>
                <a:latin typeface="+mj-lt"/>
              </a:rPr>
              <a:t>possível </a:t>
            </a:r>
            <a:r>
              <a:rPr lang="pt-PT" sz="2000" b="0" i="0" dirty="0">
                <a:solidFill>
                  <a:srgbClr val="505050"/>
                </a:solidFill>
                <a:latin typeface="+mj-lt"/>
              </a:rPr>
              <a:t>com uma nova visão sobre as relações entre coesão e </a:t>
            </a:r>
            <a:r>
              <a:rPr lang="pt-PT" sz="2000" b="0" i="0" dirty="0" smtClean="0">
                <a:solidFill>
                  <a:srgbClr val="505050"/>
                </a:solidFill>
                <a:latin typeface="+mj-lt"/>
              </a:rPr>
              <a:t>competitividade.</a:t>
            </a:r>
            <a:endParaRPr lang="pt-PT" sz="2000" b="0" i="0" dirty="0">
              <a:solidFill>
                <a:srgbClr val="505050"/>
              </a:solidFill>
              <a:latin typeface="+mj-lt"/>
            </a:endParaRPr>
          </a:p>
          <a:p>
            <a:pPr marL="342900" indent="-342900" algn="just">
              <a:lnSpc>
                <a:spcPts val="2400"/>
              </a:lnSpc>
              <a:spcBef>
                <a:spcPts val="3000"/>
              </a:spcBef>
              <a:spcAft>
                <a:spcPts val="600"/>
              </a:spcAft>
              <a:buClr>
                <a:srgbClr val="0070C0"/>
              </a:buClr>
              <a:buSzPct val="120000"/>
              <a:buFont typeface="Wingdings" pitchFamily="2" charset="2"/>
              <a:buChar char="§"/>
            </a:pPr>
            <a:r>
              <a:rPr lang="pt-PT" sz="2000" b="0" i="0" dirty="0">
                <a:solidFill>
                  <a:srgbClr val="505050"/>
                </a:solidFill>
                <a:latin typeface="+mj-lt"/>
              </a:rPr>
              <a:t>A produção de um novo equilíbrio entre uma agenda temática e várias agendas estratégicas territoriais </a:t>
            </a:r>
            <a:r>
              <a:rPr lang="pt-PT" sz="2000" b="0" i="0" dirty="0" smtClean="0">
                <a:solidFill>
                  <a:srgbClr val="505050"/>
                </a:solidFill>
                <a:latin typeface="+mj-lt"/>
              </a:rPr>
              <a:t>diferenciadas é determinante</a:t>
            </a:r>
            <a:r>
              <a:rPr lang="pt-PT" sz="2000" b="0" i="0" dirty="0" smtClean="0">
                <a:solidFill>
                  <a:srgbClr val="505050"/>
                </a:solidFill>
              </a:rPr>
              <a:t> onde a promoção da competitividade se articula com os </a:t>
            </a:r>
            <a:r>
              <a:rPr lang="pt-PT" sz="2000" b="0" i="0" dirty="0" err="1" smtClean="0">
                <a:solidFill>
                  <a:srgbClr val="505050"/>
                </a:solidFill>
              </a:rPr>
              <a:t>objetivos</a:t>
            </a:r>
            <a:r>
              <a:rPr lang="pt-PT" sz="2000" b="0" i="0" dirty="0" smtClean="0">
                <a:solidFill>
                  <a:srgbClr val="505050"/>
                </a:solidFill>
              </a:rPr>
              <a:t> de coesão social e de sustentabilidade para garantir a convergência, e em que se evite a multiplicação de iniciativas locais indiferenciadas com insuficiente massa crítica e clara propensão para a duplicação concorrencial de recursos.</a:t>
            </a:r>
            <a:endParaRPr lang="pt-PT" sz="2000" b="0" i="0" dirty="0">
              <a:solidFill>
                <a:srgbClr val="505050"/>
              </a:solidFill>
              <a:latin typeface="+mj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29390" y="627075"/>
            <a:ext cx="62841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2400" i="0" dirty="0">
                <a:solidFill>
                  <a:schemeClr val="accent1">
                    <a:lumMod val="75000"/>
                  </a:schemeClr>
                </a:solidFill>
              </a:rPr>
              <a:t>Conclusões</a:t>
            </a:r>
          </a:p>
        </p:txBody>
      </p:sp>
    </p:spTree>
    <p:extLst>
      <p:ext uri="{BB962C8B-B14F-4D97-AF65-F5344CB8AC3E}">
        <p14:creationId xmlns="" xmlns:p14="http://schemas.microsoft.com/office/powerpoint/2010/main" val="38225591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 advClick="0">
        <p:zoom/>
      </p:transition>
    </mc:Choice>
    <mc:Fallback>
      <p:transition advClick="0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2"/>
          <p:cNvSpPr txBox="1"/>
          <p:nvPr/>
        </p:nvSpPr>
        <p:spPr>
          <a:xfrm>
            <a:off x="308484" y="1916832"/>
            <a:ext cx="94324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ts val="2400"/>
              </a:lnSpc>
              <a:spcBef>
                <a:spcPts val="1800"/>
              </a:spcBef>
              <a:spcAft>
                <a:spcPts val="600"/>
              </a:spcAft>
              <a:buClr>
                <a:srgbClr val="0070C0"/>
              </a:buClr>
              <a:buSzPct val="120000"/>
              <a:buFont typeface="Wingdings" pitchFamily="2" charset="2"/>
              <a:buChar char="§"/>
            </a:pPr>
            <a:r>
              <a:rPr lang="pt-PT" sz="2000" b="0" i="0" dirty="0" smtClean="0">
                <a:solidFill>
                  <a:srgbClr val="505050"/>
                </a:solidFill>
              </a:rPr>
              <a:t>Nova orientação prioritária dos instrumentos de política para os processos competitivos, centrada nos resultados, </a:t>
            </a:r>
          </a:p>
          <a:p>
            <a:pPr marL="342900" indent="-342900" algn="just">
              <a:lnSpc>
                <a:spcPts val="2400"/>
              </a:lnSpc>
              <a:spcBef>
                <a:spcPts val="1800"/>
              </a:spcBef>
              <a:spcAft>
                <a:spcPts val="600"/>
              </a:spcAft>
              <a:buClr>
                <a:srgbClr val="0070C0"/>
              </a:buClr>
              <a:buSzPct val="120000"/>
              <a:buFont typeface="Wingdings" pitchFamily="2" charset="2"/>
              <a:buChar char="§"/>
            </a:pPr>
            <a:r>
              <a:rPr lang="pt-PT" sz="2000" b="0" i="0" dirty="0" smtClean="0">
                <a:solidFill>
                  <a:srgbClr val="505050"/>
                </a:solidFill>
                <a:latin typeface="+mj-lt"/>
              </a:rPr>
              <a:t>Valorização </a:t>
            </a:r>
            <a:r>
              <a:rPr lang="pt-PT" sz="2000" b="0" i="0" dirty="0">
                <a:solidFill>
                  <a:srgbClr val="505050"/>
                </a:solidFill>
                <a:latin typeface="+mj-lt"/>
              </a:rPr>
              <a:t>das empresas como protagonistas dos processos de melhoria da produtividade e da competitividade com consequências </a:t>
            </a:r>
            <a:r>
              <a:rPr lang="pt-PT" sz="2000" b="0" i="0" dirty="0" smtClean="0">
                <a:solidFill>
                  <a:srgbClr val="505050"/>
                </a:solidFill>
                <a:latin typeface="+mj-lt"/>
              </a:rPr>
              <a:t>no </a:t>
            </a:r>
            <a:r>
              <a:rPr lang="pt-PT" sz="2000" b="0" i="0" dirty="0">
                <a:solidFill>
                  <a:srgbClr val="505050"/>
                </a:solidFill>
                <a:latin typeface="+mj-lt"/>
              </a:rPr>
              <a:t>aumento dos recursos </a:t>
            </a:r>
            <a:r>
              <a:rPr lang="pt-PT" sz="2000" b="0" i="0" dirty="0" smtClean="0">
                <a:solidFill>
                  <a:srgbClr val="505050"/>
                </a:solidFill>
                <a:latin typeface="+mj-lt"/>
              </a:rPr>
              <a:t>a disponibilizar </a:t>
            </a:r>
            <a:r>
              <a:rPr lang="pt-PT" sz="2000" b="0" i="0" dirty="0">
                <a:solidFill>
                  <a:srgbClr val="505050"/>
                </a:solidFill>
                <a:latin typeface="+mj-lt"/>
              </a:rPr>
              <a:t>para as iniciativas e ações com envolvimento direto das </a:t>
            </a:r>
            <a:r>
              <a:rPr lang="pt-PT" sz="2000" b="0" i="0" dirty="0" smtClean="0">
                <a:solidFill>
                  <a:srgbClr val="505050"/>
                </a:solidFill>
                <a:latin typeface="+mj-lt"/>
              </a:rPr>
              <a:t>empresas.</a:t>
            </a:r>
          </a:p>
          <a:p>
            <a:pPr marL="342900" indent="-342900" algn="just">
              <a:lnSpc>
                <a:spcPts val="2400"/>
              </a:lnSpc>
              <a:spcBef>
                <a:spcPts val="1800"/>
              </a:spcBef>
              <a:spcAft>
                <a:spcPts val="600"/>
              </a:spcAft>
              <a:buClr>
                <a:srgbClr val="0070C0"/>
              </a:buClr>
              <a:buSzPct val="120000"/>
              <a:buFont typeface="Wingdings" pitchFamily="2" charset="2"/>
              <a:buChar char="§"/>
            </a:pPr>
            <a:r>
              <a:rPr lang="pt-PT" sz="2000" b="0" i="0" dirty="0" err="1" smtClean="0">
                <a:solidFill>
                  <a:srgbClr val="505050"/>
                </a:solidFill>
                <a:latin typeface="+mj-lt"/>
              </a:rPr>
              <a:t>Adoção</a:t>
            </a:r>
            <a:r>
              <a:rPr lang="pt-PT" sz="2000" b="0" i="0" dirty="0" smtClean="0">
                <a:solidFill>
                  <a:srgbClr val="505050"/>
                </a:solidFill>
                <a:latin typeface="+mj-lt"/>
              </a:rPr>
              <a:t> </a:t>
            </a:r>
            <a:r>
              <a:rPr lang="pt-PT" sz="2000" b="0" i="0" dirty="0">
                <a:solidFill>
                  <a:srgbClr val="505050"/>
                </a:solidFill>
                <a:latin typeface="+mj-lt"/>
              </a:rPr>
              <a:t>de uma perspetiva global da sustentabilidade</a:t>
            </a:r>
          </a:p>
          <a:p>
            <a:pPr marL="342900" indent="-342900" algn="just">
              <a:lnSpc>
                <a:spcPts val="2400"/>
              </a:lnSpc>
              <a:spcBef>
                <a:spcPts val="1800"/>
              </a:spcBef>
              <a:spcAft>
                <a:spcPts val="600"/>
              </a:spcAft>
              <a:buClr>
                <a:srgbClr val="0070C0"/>
              </a:buClr>
              <a:buSzPct val="120000"/>
              <a:buFont typeface="Wingdings" pitchFamily="2" charset="2"/>
              <a:buChar char="§"/>
            </a:pPr>
            <a:r>
              <a:rPr lang="pt-PT" sz="2000" b="0" i="0" dirty="0" smtClean="0">
                <a:solidFill>
                  <a:srgbClr val="505050"/>
                </a:solidFill>
                <a:latin typeface="+mj-lt"/>
              </a:rPr>
              <a:t>De formas </a:t>
            </a:r>
            <a:r>
              <a:rPr lang="pt-PT" sz="2000" b="0" i="0" dirty="0">
                <a:solidFill>
                  <a:srgbClr val="505050"/>
                </a:solidFill>
                <a:latin typeface="+mj-lt"/>
              </a:rPr>
              <a:t>de programação demasiado genéricas </a:t>
            </a:r>
            <a:r>
              <a:rPr lang="pt-PT" sz="2000" b="0" i="0" dirty="0" smtClean="0">
                <a:solidFill>
                  <a:srgbClr val="505050"/>
                </a:solidFill>
                <a:latin typeface="+mj-lt"/>
              </a:rPr>
              <a:t>para </a:t>
            </a:r>
            <a:r>
              <a:rPr lang="pt-PT" sz="2000" b="0" i="0" dirty="0">
                <a:solidFill>
                  <a:srgbClr val="505050"/>
                </a:solidFill>
                <a:latin typeface="+mj-lt"/>
              </a:rPr>
              <a:t>formulações mais concretas, precisas e </a:t>
            </a:r>
            <a:r>
              <a:rPr lang="pt-PT" sz="2000" b="0" i="0" dirty="0" smtClean="0">
                <a:solidFill>
                  <a:srgbClr val="505050"/>
                </a:solidFill>
                <a:latin typeface="+mj-lt"/>
              </a:rPr>
              <a:t>focalizadas.</a:t>
            </a:r>
            <a:endParaRPr lang="pt-PT" sz="2000" b="0" i="0" dirty="0">
              <a:solidFill>
                <a:srgbClr val="505050"/>
              </a:solidFill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529390" y="591071"/>
            <a:ext cx="62841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2400" i="0" dirty="0">
                <a:solidFill>
                  <a:schemeClr val="accent1">
                    <a:lumMod val="75000"/>
                  </a:schemeClr>
                </a:solidFill>
              </a:rPr>
              <a:t>Conclusões </a:t>
            </a:r>
            <a:r>
              <a:rPr lang="pt-PT" sz="1800" b="0" i="0" dirty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pt-PT" sz="1800" b="0" i="0" dirty="0" err="1">
                <a:solidFill>
                  <a:schemeClr val="accent1">
                    <a:lumMod val="75000"/>
                  </a:schemeClr>
                </a:solidFill>
              </a:rPr>
              <a:t>cont</a:t>
            </a:r>
            <a:r>
              <a:rPr lang="pt-PT" sz="1800" b="0" i="0" dirty="0">
                <a:solidFill>
                  <a:schemeClr val="accent1">
                    <a:lumMod val="75000"/>
                  </a:schemeClr>
                </a:solidFill>
              </a:rPr>
              <a:t>.)</a:t>
            </a:r>
          </a:p>
        </p:txBody>
      </p:sp>
    </p:spTree>
    <p:extLst>
      <p:ext uri="{BB962C8B-B14F-4D97-AF65-F5344CB8AC3E}">
        <p14:creationId xmlns="" xmlns:p14="http://schemas.microsoft.com/office/powerpoint/2010/main" val="14242464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 advClick="0">
        <p:zoom/>
      </p:transition>
    </mc:Choice>
    <mc:Fallback>
      <p:transition advClick="0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308484" y="1484784"/>
            <a:ext cx="9422820" cy="4392613"/>
          </a:xfrm>
          <a:prstGeom prst="rect">
            <a:avLst/>
          </a:prstGeom>
        </p:spPr>
        <p:txBody>
          <a:bodyPr lIns="0" rIns="0">
            <a:noAutofit/>
          </a:bodyPr>
          <a:lstStyle/>
          <a:p>
            <a:pPr marL="361950" indent="-361950" algn="just">
              <a:lnSpc>
                <a:spcPts val="2400"/>
              </a:lnSpc>
              <a:spcBef>
                <a:spcPts val="1800"/>
              </a:spcBef>
              <a:spcAft>
                <a:spcPts val="600"/>
              </a:spcAft>
              <a:buClr>
                <a:srgbClr val="0070C0"/>
              </a:buClr>
              <a:buSzPct val="120000"/>
              <a:buFont typeface="Wingdings" pitchFamily="2" charset="2"/>
              <a:buChar char="ü"/>
            </a:pPr>
            <a:r>
              <a:rPr lang="pt-BR" sz="2000" kern="1200" dirty="0">
                <a:solidFill>
                  <a:srgbClr val="505050"/>
                </a:solidFill>
                <a:latin typeface="+mj-lt"/>
                <a:cs typeface="Arial" pitchFamily="34" charset="0"/>
              </a:rPr>
              <a:t>Coerência e continuidade nos objetivos estratégicos de médio prazo e compromisso político na concentração nas prioridades definidas;</a:t>
            </a:r>
            <a:endParaRPr lang="en-GB" sz="2000" kern="1200" dirty="0">
              <a:solidFill>
                <a:srgbClr val="505050"/>
              </a:solidFill>
              <a:latin typeface="+mj-lt"/>
              <a:cs typeface="Arial" pitchFamily="34" charset="0"/>
            </a:endParaRPr>
          </a:p>
          <a:p>
            <a:pPr marL="361950" indent="-361950" algn="just">
              <a:lnSpc>
                <a:spcPts val="2400"/>
              </a:lnSpc>
              <a:spcBef>
                <a:spcPts val="1800"/>
              </a:spcBef>
              <a:spcAft>
                <a:spcPts val="600"/>
              </a:spcAft>
              <a:buClr>
                <a:srgbClr val="0070C0"/>
              </a:buClr>
              <a:buSzPct val="120000"/>
              <a:buFont typeface="Wingdings" pitchFamily="2" charset="2"/>
              <a:buChar char="ü"/>
            </a:pPr>
            <a:r>
              <a:rPr lang="pt-BR" sz="2000" kern="1200" dirty="0">
                <a:solidFill>
                  <a:srgbClr val="505050"/>
                </a:solidFill>
                <a:latin typeface="+mj-lt"/>
                <a:cs typeface="Arial" pitchFamily="34" charset="0"/>
              </a:rPr>
              <a:t>Escrutínio rigoroso sobre a fundamentação das intervenções financiadas e avaliação de resultados;</a:t>
            </a:r>
          </a:p>
          <a:p>
            <a:pPr marL="361950" indent="-361950" algn="just">
              <a:lnSpc>
                <a:spcPts val="2400"/>
              </a:lnSpc>
              <a:spcBef>
                <a:spcPts val="1800"/>
              </a:spcBef>
              <a:spcAft>
                <a:spcPts val="600"/>
              </a:spcAft>
              <a:buClr>
                <a:srgbClr val="0070C0"/>
              </a:buClr>
              <a:buSzPct val="120000"/>
              <a:buFont typeface="Wingdings" pitchFamily="2" charset="2"/>
              <a:buChar char="ü"/>
            </a:pPr>
            <a:r>
              <a:rPr lang="pt-BR" sz="2000" kern="1200" dirty="0">
                <a:solidFill>
                  <a:srgbClr val="505050"/>
                </a:solidFill>
                <a:latin typeface="+mj-lt"/>
                <a:cs typeface="Arial" pitchFamily="34" charset="0"/>
              </a:rPr>
              <a:t>Valorização de estratégias integradas na resposta a problemas multidimensionais;</a:t>
            </a:r>
          </a:p>
          <a:p>
            <a:pPr marL="361950" indent="-361950" algn="just">
              <a:lnSpc>
                <a:spcPts val="2400"/>
              </a:lnSpc>
              <a:spcBef>
                <a:spcPts val="1800"/>
              </a:spcBef>
              <a:spcAft>
                <a:spcPts val="600"/>
              </a:spcAft>
              <a:buClr>
                <a:srgbClr val="0070C0"/>
              </a:buClr>
              <a:buSzPct val="120000"/>
              <a:buFont typeface="Wingdings" pitchFamily="2" charset="2"/>
              <a:buChar char="ü"/>
            </a:pPr>
            <a:r>
              <a:rPr lang="pt-BR" sz="2000" kern="1200" dirty="0">
                <a:solidFill>
                  <a:srgbClr val="505050"/>
                </a:solidFill>
                <a:latin typeface="+mj-lt"/>
                <a:cs typeface="Arial" pitchFamily="34" charset="0"/>
              </a:rPr>
              <a:t>Flexibilidade da programação operacional face à evolução da conjuntura económica e social;</a:t>
            </a:r>
          </a:p>
          <a:p>
            <a:pPr marL="361950" indent="-361950" algn="just">
              <a:lnSpc>
                <a:spcPts val="2400"/>
              </a:lnSpc>
              <a:spcBef>
                <a:spcPts val="1800"/>
              </a:spcBef>
              <a:spcAft>
                <a:spcPts val="600"/>
              </a:spcAft>
              <a:buClr>
                <a:srgbClr val="0070C0"/>
              </a:buClr>
              <a:buSzPct val="120000"/>
              <a:buFont typeface="Wingdings" pitchFamily="2" charset="2"/>
              <a:buChar char="ü"/>
            </a:pPr>
            <a:r>
              <a:rPr lang="pt-BR" sz="2000" kern="1200" dirty="0">
                <a:solidFill>
                  <a:srgbClr val="505050"/>
                </a:solidFill>
                <a:latin typeface="+mj-lt"/>
                <a:cs typeface="Arial" pitchFamily="34" charset="0"/>
              </a:rPr>
              <a:t>Equilíbrio entre desburocratização/simplificação com garantia de segurança e transparência na gestão de recursos públicos.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468723" y="260648"/>
            <a:ext cx="7262581" cy="77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rIns="0">
            <a:spAutoFit/>
          </a:bodyPr>
          <a:lstStyle/>
          <a:p>
            <a:pPr marL="0" lvl="1" indent="-360363" algn="r">
              <a:lnSpc>
                <a:spcPct val="115000"/>
              </a:lnSpc>
              <a:tabLst>
                <a:tab pos="542925" algn="l"/>
              </a:tabLst>
            </a:pPr>
            <a:r>
              <a:rPr lang="pt-BR" sz="2000" i="0" dirty="0">
                <a:solidFill>
                  <a:schemeClr val="accent1">
                    <a:lumMod val="75000"/>
                  </a:schemeClr>
                </a:solidFill>
              </a:rPr>
              <a:t>As lições da experiência – condições-chave para uma aplicação mais eficaz dos fundos comunitários </a:t>
            </a:r>
            <a:endParaRPr lang="pt-PT" sz="2000" i="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64018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 advClick="0">
        <p:zoom/>
      </p:transition>
    </mc:Choice>
    <mc:Fallback>
      <p:transition advClick="0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8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sz="quarter" idx="4294967295"/>
          </p:nvPr>
        </p:nvSpPr>
        <p:spPr>
          <a:xfrm>
            <a:off x="3848100" y="4113213"/>
            <a:ext cx="6057900" cy="1570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pt-PT" sz="3200" b="1" dirty="0" smtClean="0">
                <a:solidFill>
                  <a:schemeClr val="accent1">
                    <a:lumMod val="75000"/>
                  </a:schemeClr>
                </a:solidFill>
                <a:ea typeface="+mn-ea"/>
                <a:cs typeface="Arial" pitchFamily="34" charset="0"/>
              </a:rPr>
              <a:t>Novos contornos da Política </a:t>
            </a:r>
            <a:r>
              <a:rPr lang="pt-PT" sz="3200" b="1" dirty="0">
                <a:solidFill>
                  <a:schemeClr val="accent1">
                    <a:lumMod val="75000"/>
                  </a:schemeClr>
                </a:solidFill>
                <a:ea typeface="+mn-ea"/>
                <a:cs typeface="Arial" pitchFamily="34" charset="0"/>
              </a:rPr>
              <a:t>de </a:t>
            </a:r>
            <a:r>
              <a:rPr lang="pt-PT" sz="3200" b="1" dirty="0" smtClean="0">
                <a:solidFill>
                  <a:schemeClr val="accent1">
                    <a:lumMod val="75000"/>
                  </a:schemeClr>
                </a:solidFill>
                <a:ea typeface="+mn-ea"/>
                <a:cs typeface="Arial" pitchFamily="34" charset="0"/>
              </a:rPr>
              <a:t>Coesão e as grandes Opções nacionais</a:t>
            </a:r>
            <a:endParaRPr lang="pt-PT" sz="3200" b="1" dirty="0">
              <a:solidFill>
                <a:schemeClr val="accent1">
                  <a:lumMod val="75000"/>
                </a:schemeClr>
              </a:solidFill>
              <a:ea typeface="+mn-ea"/>
              <a:cs typeface="Arial" pitchFamily="34" charset="0"/>
            </a:endParaRPr>
          </a:p>
        </p:txBody>
      </p:sp>
      <p:pic>
        <p:nvPicPr>
          <p:cNvPr id="4" name="Picture 2" descr="C:\Users\lucia.rodrigues\Desktop\montrasPolos 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40832" y="225425"/>
            <a:ext cx="2340260" cy="3386096"/>
          </a:xfrm>
          <a:prstGeom prst="rect">
            <a:avLst/>
          </a:prstGeom>
          <a:ln w="762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182" b="17556"/>
          <a:stretch/>
        </p:blipFill>
        <p:spPr bwMode="auto">
          <a:xfrm rot="16200000">
            <a:off x="-64428" y="2853271"/>
            <a:ext cx="3640118" cy="25198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7422928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 advClick="0">
        <p:zoom/>
      </p:transition>
    </mc:Choice>
    <mc:Fallback>
      <p:transition advClick="0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u20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2139" y="2285997"/>
            <a:ext cx="2665880" cy="3468901"/>
          </a:xfrm>
          <a:prstGeom prst="rect">
            <a:avLst/>
          </a:prstGeom>
        </p:spPr>
      </p:pic>
      <p:grpSp>
        <p:nvGrpSpPr>
          <p:cNvPr id="2" name="Group 2"/>
          <p:cNvGrpSpPr/>
          <p:nvPr/>
        </p:nvGrpSpPr>
        <p:grpSpPr>
          <a:xfrm>
            <a:off x="3080792" y="3111349"/>
            <a:ext cx="913936" cy="1293864"/>
            <a:chOff x="2843808" y="3111349"/>
            <a:chExt cx="843633" cy="1293864"/>
          </a:xfrm>
        </p:grpSpPr>
        <p:sp>
          <p:nvSpPr>
            <p:cNvPr id="11" name="Chevron 16"/>
            <p:cNvSpPr>
              <a:spLocks noChangeArrowheads="1"/>
            </p:cNvSpPr>
            <p:nvPr/>
          </p:nvSpPr>
          <p:spPr bwMode="auto">
            <a:xfrm>
              <a:off x="2915816" y="3399885"/>
              <a:ext cx="532104" cy="717371"/>
            </a:xfrm>
            <a:prstGeom prst="chevron">
              <a:avLst>
                <a:gd name="adj" fmla="val 50002"/>
              </a:avLst>
            </a:prstGeom>
            <a:solidFill>
              <a:schemeClr val="accent1">
                <a:lumMod val="75000"/>
                <a:alpha val="63136"/>
              </a:schemeClr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pt-PT" sz="2400" i="0">
                <a:solidFill>
                  <a:srgbClr val="7DB900"/>
                </a:solidFill>
              </a:endParaRPr>
            </a:p>
          </p:txBody>
        </p:sp>
        <p:sp>
          <p:nvSpPr>
            <p:cNvPr id="13" name="Chevron 17"/>
            <p:cNvSpPr>
              <a:spLocks noChangeArrowheads="1"/>
            </p:cNvSpPr>
            <p:nvPr/>
          </p:nvSpPr>
          <p:spPr bwMode="auto">
            <a:xfrm>
              <a:off x="2843808" y="3111349"/>
              <a:ext cx="843633" cy="1293864"/>
            </a:xfrm>
            <a:prstGeom prst="chevron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  <a:alpha val="63921"/>
              </a:schemeClr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pt-PT" sz="2400" i="0"/>
            </a:p>
          </p:txBody>
        </p:sp>
      </p:grp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85714928"/>
              </p:ext>
            </p:extLst>
          </p:nvPr>
        </p:nvGraphicFramePr>
        <p:xfrm>
          <a:off x="4172914" y="1928802"/>
          <a:ext cx="5382597" cy="4356002"/>
        </p:xfrm>
        <a:graphic>
          <a:graphicData uri="http://schemas.openxmlformats.org/drawingml/2006/table">
            <a:tbl>
              <a:tblPr/>
              <a:tblGrid>
                <a:gridCol w="1569066"/>
                <a:gridCol w="1548952"/>
                <a:gridCol w="2264579"/>
              </a:tblGrid>
              <a:tr h="290753"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400" b="1" i="0" u="none" strike="noStrike" dirty="0" smtClean="0">
                          <a:solidFill>
                            <a:srgbClr val="FFFFFF"/>
                          </a:solidFill>
                          <a:latin typeface="Calibri"/>
                        </a:rPr>
                        <a:t>Objectivo</a:t>
                      </a:r>
                      <a:endParaRPr lang="pt-PT" sz="14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400" b="1" i="0" u="none" strike="noStrike" dirty="0" smtClean="0">
                          <a:solidFill>
                            <a:srgbClr val="FFFFFF"/>
                          </a:solidFill>
                          <a:latin typeface="Calibri"/>
                        </a:rPr>
                        <a:t>Prioridade</a:t>
                      </a:r>
                      <a:endParaRPr lang="pt-PT" sz="14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4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Possíveis planos </a:t>
                      </a:r>
                      <a:r>
                        <a:rPr lang="pt-PT" sz="1400" b="1" i="0" u="none" strike="noStrike" dirty="0" smtClean="0">
                          <a:solidFill>
                            <a:srgbClr val="FFFFFF"/>
                          </a:solidFill>
                          <a:latin typeface="Calibri"/>
                        </a:rPr>
                        <a:t>UE</a:t>
                      </a:r>
                      <a:endParaRPr lang="pt-PT" sz="14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290753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pt-PT" sz="1400" b="1" i="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</a:rPr>
                        <a:t> Crescimento </a:t>
                      </a:r>
                      <a:r>
                        <a:rPr lang="pt-PT" sz="14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</a:rPr>
                        <a:t>baseado no conhecimento e na inovação</a:t>
                      </a:r>
                    </a:p>
                  </a:txBody>
                  <a:tcPr marL="10319" marR="10319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1" i="0" u="none" strike="noStrike" dirty="0" smtClean="0">
                          <a:solidFill>
                            <a:srgbClr val="505050"/>
                          </a:solidFill>
                          <a:latin typeface="Calibri"/>
                        </a:rPr>
                        <a:t>  Inovação </a:t>
                      </a:r>
                      <a:endParaRPr lang="pt-PT" sz="1200" b="1" i="0" u="none" strike="noStrike" dirty="0">
                        <a:solidFill>
                          <a:srgbClr val="505050"/>
                        </a:solidFill>
                        <a:latin typeface="Calibri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1" i="1" u="none" strike="noStrike" dirty="0">
                          <a:solidFill>
                            <a:srgbClr val="505050"/>
                          </a:solidFill>
                          <a:latin typeface="Calibri"/>
                        </a:rPr>
                        <a:t>EU </a:t>
                      </a:r>
                      <a:r>
                        <a:rPr lang="pt-PT" sz="1200" b="1" i="1" u="none" strike="noStrike" dirty="0" err="1">
                          <a:solidFill>
                            <a:srgbClr val="505050"/>
                          </a:solidFill>
                          <a:latin typeface="Calibri"/>
                        </a:rPr>
                        <a:t>Innovation</a:t>
                      </a:r>
                      <a:r>
                        <a:rPr lang="pt-PT" sz="1200" b="1" i="1" u="none" strike="noStrike" dirty="0">
                          <a:solidFill>
                            <a:srgbClr val="505050"/>
                          </a:solidFill>
                          <a:latin typeface="Calibri"/>
                        </a:rPr>
                        <a:t> </a:t>
                      </a:r>
                      <a:r>
                        <a:rPr lang="pt-PT" sz="1200" b="1" i="1" u="none" strike="noStrike" dirty="0" err="1">
                          <a:solidFill>
                            <a:srgbClr val="505050"/>
                          </a:solidFill>
                          <a:latin typeface="Calibri"/>
                        </a:rPr>
                        <a:t>Plan</a:t>
                      </a:r>
                      <a:endParaRPr lang="pt-PT" sz="1200" b="1" i="1" u="none" strike="noStrike" dirty="0">
                        <a:solidFill>
                          <a:srgbClr val="505050"/>
                        </a:solidFill>
                        <a:latin typeface="Calibri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90753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1" i="0" u="none" strike="noStrike" dirty="0" smtClean="0">
                          <a:solidFill>
                            <a:srgbClr val="505050"/>
                          </a:solidFill>
                          <a:latin typeface="Calibri"/>
                        </a:rPr>
                        <a:t>  Educação</a:t>
                      </a:r>
                      <a:endParaRPr lang="pt-PT" sz="1200" b="1" i="0" u="none" strike="noStrike" dirty="0">
                        <a:solidFill>
                          <a:srgbClr val="505050"/>
                        </a:solidFill>
                        <a:latin typeface="Calibri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1" i="1" u="none" strike="noStrike" dirty="0" err="1">
                          <a:solidFill>
                            <a:srgbClr val="505050"/>
                          </a:solidFill>
                          <a:latin typeface="Calibri"/>
                        </a:rPr>
                        <a:t>Youth</a:t>
                      </a:r>
                      <a:r>
                        <a:rPr lang="pt-PT" sz="1200" b="1" i="1" u="none" strike="noStrike" dirty="0">
                          <a:solidFill>
                            <a:srgbClr val="505050"/>
                          </a:solidFill>
                          <a:latin typeface="Calibri"/>
                        </a:rPr>
                        <a:t> </a:t>
                      </a:r>
                      <a:r>
                        <a:rPr lang="pt-PT" sz="1200" b="1" i="1" u="none" strike="noStrike" dirty="0" err="1">
                          <a:solidFill>
                            <a:srgbClr val="505050"/>
                          </a:solidFill>
                          <a:latin typeface="Calibri"/>
                        </a:rPr>
                        <a:t>on</a:t>
                      </a:r>
                      <a:r>
                        <a:rPr lang="pt-PT" sz="1200" b="1" i="1" u="none" strike="noStrike" dirty="0">
                          <a:solidFill>
                            <a:srgbClr val="505050"/>
                          </a:solidFill>
                          <a:latin typeface="Calibri"/>
                        </a:rPr>
                        <a:t> </a:t>
                      </a:r>
                      <a:r>
                        <a:rPr lang="pt-PT" sz="1200" b="1" i="1" u="none" strike="noStrike" dirty="0" err="1">
                          <a:solidFill>
                            <a:srgbClr val="505050"/>
                          </a:solidFill>
                          <a:latin typeface="Calibri"/>
                        </a:rPr>
                        <a:t>the</a:t>
                      </a:r>
                      <a:r>
                        <a:rPr lang="pt-PT" sz="1200" b="1" i="1" u="none" strike="noStrike" dirty="0">
                          <a:solidFill>
                            <a:srgbClr val="505050"/>
                          </a:solidFill>
                          <a:latin typeface="Calibri"/>
                        </a:rPr>
                        <a:t> move</a:t>
                      </a:r>
                    </a:p>
                  </a:txBody>
                  <a:tcPr marL="10319" marR="10319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94281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1" i="0" u="none" strike="noStrike" dirty="0" smtClean="0">
                          <a:solidFill>
                            <a:srgbClr val="505050"/>
                          </a:solidFill>
                          <a:latin typeface="Calibri"/>
                        </a:rPr>
                        <a:t>  Sociedade </a:t>
                      </a:r>
                      <a:r>
                        <a:rPr lang="pt-PT" sz="1200" b="1" i="0" u="none" strike="noStrike" dirty="0">
                          <a:solidFill>
                            <a:srgbClr val="505050"/>
                          </a:solidFill>
                          <a:latin typeface="Calibri"/>
                        </a:rPr>
                        <a:t>digital</a:t>
                      </a:r>
                    </a:p>
                  </a:txBody>
                  <a:tcPr marL="10319" marR="10319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1" i="1" u="none" strike="noStrike" dirty="0">
                          <a:solidFill>
                            <a:srgbClr val="505050"/>
                          </a:solidFill>
                          <a:latin typeface="Calibri"/>
                        </a:rPr>
                        <a:t>EU Digital Agenda</a:t>
                      </a:r>
                    </a:p>
                  </a:txBody>
                  <a:tcPr marL="10319" marR="10319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90753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pt-PT" sz="14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</a:rPr>
                        <a:t>Uma sociedade inclusiva com alta empregabilidade</a:t>
                      </a:r>
                    </a:p>
                  </a:txBody>
                  <a:tcPr marL="10319" marR="10319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1" i="0" u="none" strike="noStrike" dirty="0" smtClean="0">
                          <a:solidFill>
                            <a:srgbClr val="505050"/>
                          </a:solidFill>
                          <a:latin typeface="Calibri"/>
                        </a:rPr>
                        <a:t>  Emprego</a:t>
                      </a:r>
                      <a:endParaRPr lang="pt-PT" sz="1200" b="1" i="0" u="none" strike="noStrike" dirty="0">
                        <a:solidFill>
                          <a:srgbClr val="505050"/>
                        </a:solidFill>
                        <a:latin typeface="Calibri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1" i="1" u="none" strike="noStrike" dirty="0">
                          <a:solidFill>
                            <a:srgbClr val="505050"/>
                          </a:solidFill>
                          <a:latin typeface="Calibri"/>
                        </a:rPr>
                        <a:t>A New </a:t>
                      </a:r>
                      <a:r>
                        <a:rPr lang="pt-PT" sz="1200" b="1" i="1" u="none" strike="noStrike" dirty="0" err="1">
                          <a:solidFill>
                            <a:srgbClr val="505050"/>
                          </a:solidFill>
                          <a:latin typeface="Calibri"/>
                        </a:rPr>
                        <a:t>Jobs</a:t>
                      </a:r>
                      <a:r>
                        <a:rPr lang="pt-PT" sz="1200" b="1" i="1" u="none" strike="noStrike" dirty="0">
                          <a:solidFill>
                            <a:srgbClr val="505050"/>
                          </a:solidFill>
                          <a:latin typeface="Calibri"/>
                        </a:rPr>
                        <a:t> Agenda</a:t>
                      </a:r>
                    </a:p>
                  </a:txBody>
                  <a:tcPr marL="10319" marR="10319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14409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1" i="0" u="none" strike="noStrike" dirty="0" smtClean="0">
                          <a:solidFill>
                            <a:srgbClr val="505050"/>
                          </a:solidFill>
                          <a:latin typeface="Calibri"/>
                        </a:rPr>
                        <a:t>  Competências</a:t>
                      </a:r>
                      <a:endParaRPr lang="pt-PT" sz="1200" b="1" i="0" u="none" strike="noStrike" dirty="0">
                        <a:solidFill>
                          <a:srgbClr val="505050"/>
                        </a:solidFill>
                        <a:latin typeface="Calibri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>
                          <a:solidFill>
                            <a:srgbClr val="505050"/>
                          </a:solidFill>
                          <a:latin typeface="Calibri"/>
                        </a:rPr>
                        <a:t>New skills for new jobs</a:t>
                      </a:r>
                    </a:p>
                  </a:txBody>
                  <a:tcPr marL="10319" marR="10319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54546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1" i="0" u="none" strike="noStrike" dirty="0" smtClean="0">
                          <a:solidFill>
                            <a:srgbClr val="505050"/>
                          </a:solidFill>
                          <a:latin typeface="Calibri"/>
                        </a:rPr>
                        <a:t>  Combate </a:t>
                      </a:r>
                      <a:r>
                        <a:rPr lang="pt-PT" sz="1200" b="1" i="0" u="none" strike="noStrike" dirty="0">
                          <a:solidFill>
                            <a:srgbClr val="505050"/>
                          </a:solidFill>
                          <a:latin typeface="Calibri"/>
                        </a:rPr>
                        <a:t>à </a:t>
                      </a:r>
                      <a:r>
                        <a:rPr lang="pt-PT" sz="1200" b="1" i="0" u="none" strike="noStrike" dirty="0" smtClean="0">
                          <a:solidFill>
                            <a:srgbClr val="505050"/>
                          </a:solidFill>
                          <a:latin typeface="Calibri"/>
                        </a:rPr>
                        <a:t> pobreza</a:t>
                      </a:r>
                      <a:endParaRPr lang="pt-PT" sz="1200" b="1" i="0" u="none" strike="noStrike" dirty="0">
                        <a:solidFill>
                          <a:srgbClr val="505050"/>
                        </a:solidFill>
                        <a:latin typeface="Calibri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1" i="1" u="none" strike="noStrike" dirty="0" err="1">
                          <a:solidFill>
                            <a:srgbClr val="505050"/>
                          </a:solidFill>
                          <a:latin typeface="Calibri"/>
                        </a:rPr>
                        <a:t>European</a:t>
                      </a:r>
                      <a:r>
                        <a:rPr lang="pt-PT" sz="1200" b="1" i="1" u="none" strike="noStrike" dirty="0">
                          <a:solidFill>
                            <a:srgbClr val="505050"/>
                          </a:solidFill>
                          <a:latin typeface="Calibri"/>
                        </a:rPr>
                        <a:t> </a:t>
                      </a:r>
                      <a:r>
                        <a:rPr lang="pt-PT" sz="1200" b="1" i="1" u="none" strike="noStrike" dirty="0" err="1">
                          <a:solidFill>
                            <a:srgbClr val="505050"/>
                          </a:solidFill>
                          <a:latin typeface="Calibri"/>
                        </a:rPr>
                        <a:t>Action</a:t>
                      </a:r>
                      <a:r>
                        <a:rPr lang="pt-PT" sz="1200" b="1" i="1" u="none" strike="noStrike" dirty="0">
                          <a:solidFill>
                            <a:srgbClr val="505050"/>
                          </a:solidFill>
                          <a:latin typeface="Calibri"/>
                        </a:rPr>
                        <a:t> </a:t>
                      </a:r>
                      <a:r>
                        <a:rPr lang="pt-PT" sz="1200" b="1" i="1" u="none" strike="noStrike" dirty="0" err="1">
                          <a:solidFill>
                            <a:srgbClr val="505050"/>
                          </a:solidFill>
                          <a:latin typeface="Calibri"/>
                        </a:rPr>
                        <a:t>against</a:t>
                      </a:r>
                      <a:r>
                        <a:rPr lang="pt-PT" sz="1200" b="1" i="1" u="none" strike="noStrike" dirty="0">
                          <a:solidFill>
                            <a:srgbClr val="505050"/>
                          </a:solidFill>
                          <a:latin typeface="Calibri"/>
                        </a:rPr>
                        <a:t> </a:t>
                      </a:r>
                      <a:r>
                        <a:rPr lang="pt-PT" sz="1200" b="1" i="1" u="none" strike="noStrike" dirty="0" err="1">
                          <a:solidFill>
                            <a:srgbClr val="505050"/>
                          </a:solidFill>
                          <a:latin typeface="Calibri"/>
                        </a:rPr>
                        <a:t>Poverty</a:t>
                      </a:r>
                      <a:endParaRPr lang="pt-PT" sz="1200" b="1" i="1" u="none" strike="noStrike" dirty="0">
                        <a:solidFill>
                          <a:srgbClr val="505050"/>
                        </a:solidFill>
                        <a:latin typeface="Calibri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1211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pt-PT" sz="14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</a:rPr>
                        <a:t>Crescimento verde: uma economia competitiva e sustentável</a:t>
                      </a:r>
                    </a:p>
                  </a:txBody>
                  <a:tcPr marL="10319" marR="10319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1" i="0" u="none" strike="noStrike" dirty="0" smtClean="0">
                          <a:solidFill>
                            <a:srgbClr val="505050"/>
                          </a:solidFill>
                          <a:latin typeface="Calibri"/>
                        </a:rPr>
                        <a:t>  Combater </a:t>
                      </a:r>
                      <a:r>
                        <a:rPr lang="pt-PT" sz="1200" b="1" i="0" u="none" strike="noStrike" dirty="0">
                          <a:solidFill>
                            <a:srgbClr val="505050"/>
                          </a:solidFill>
                          <a:latin typeface="Calibri"/>
                        </a:rPr>
                        <a:t>as alterações climáticas</a:t>
                      </a:r>
                    </a:p>
                  </a:txBody>
                  <a:tcPr marL="10319" marR="10319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1" i="1" u="none" strike="noStrike" dirty="0" err="1">
                          <a:solidFill>
                            <a:srgbClr val="505050"/>
                          </a:solidFill>
                          <a:latin typeface="Calibri"/>
                        </a:rPr>
                        <a:t>Low-carbon</a:t>
                      </a:r>
                      <a:r>
                        <a:rPr lang="pt-PT" sz="1200" b="1" i="1" u="none" strike="noStrike" dirty="0">
                          <a:solidFill>
                            <a:srgbClr val="505050"/>
                          </a:solidFill>
                          <a:latin typeface="Calibri"/>
                        </a:rPr>
                        <a:t> </a:t>
                      </a:r>
                      <a:r>
                        <a:rPr lang="pt-PT" sz="1200" b="1" i="1" u="none" strike="noStrike" dirty="0" err="1">
                          <a:solidFill>
                            <a:srgbClr val="505050"/>
                          </a:solidFill>
                          <a:latin typeface="Calibri"/>
                        </a:rPr>
                        <a:t>Strategy</a:t>
                      </a:r>
                      <a:endParaRPr lang="pt-PT" sz="1200" b="1" i="1" u="none" strike="noStrike" dirty="0">
                        <a:solidFill>
                          <a:srgbClr val="505050"/>
                        </a:solidFill>
                        <a:latin typeface="Calibri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94281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1" i="0" u="none" strike="noStrike" dirty="0">
                          <a:solidFill>
                            <a:srgbClr val="505050"/>
                          </a:solidFill>
                          <a:latin typeface="Calibri"/>
                        </a:rPr>
                        <a:t>Energia limpa e eficiente</a:t>
                      </a:r>
                    </a:p>
                  </a:txBody>
                  <a:tcPr marL="10319" marR="10319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1" i="1" u="none" strike="noStrike" dirty="0" err="1">
                          <a:solidFill>
                            <a:srgbClr val="505050"/>
                          </a:solidFill>
                          <a:latin typeface="Calibri"/>
                        </a:rPr>
                        <a:t>Energy</a:t>
                      </a:r>
                      <a:r>
                        <a:rPr lang="pt-PT" sz="1200" b="1" i="1" u="none" strike="noStrike" dirty="0">
                          <a:solidFill>
                            <a:srgbClr val="505050"/>
                          </a:solidFill>
                          <a:latin typeface="Calibri"/>
                        </a:rPr>
                        <a:t> </a:t>
                      </a:r>
                      <a:r>
                        <a:rPr lang="pt-PT" sz="1200" b="1" i="1" u="none" strike="noStrike" dirty="0" err="1">
                          <a:solidFill>
                            <a:srgbClr val="505050"/>
                          </a:solidFill>
                          <a:latin typeface="Calibri"/>
                        </a:rPr>
                        <a:t>Action</a:t>
                      </a:r>
                      <a:r>
                        <a:rPr lang="pt-PT" sz="1200" b="1" i="1" u="none" strike="noStrike" dirty="0">
                          <a:solidFill>
                            <a:srgbClr val="505050"/>
                          </a:solidFill>
                          <a:latin typeface="Calibri"/>
                        </a:rPr>
                        <a:t> </a:t>
                      </a:r>
                      <a:r>
                        <a:rPr lang="pt-PT" sz="1200" b="1" i="1" u="none" strike="noStrike" dirty="0" err="1">
                          <a:solidFill>
                            <a:srgbClr val="505050"/>
                          </a:solidFill>
                          <a:latin typeface="Calibri"/>
                        </a:rPr>
                        <a:t>Plan</a:t>
                      </a:r>
                      <a:endParaRPr lang="pt-PT" sz="1200" b="1" i="1" u="none" strike="noStrike" dirty="0">
                        <a:solidFill>
                          <a:srgbClr val="505050"/>
                        </a:solidFill>
                        <a:latin typeface="Calibri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2335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1" i="0" u="none" strike="noStrike" dirty="0">
                          <a:solidFill>
                            <a:srgbClr val="505050"/>
                          </a:solidFill>
                          <a:latin typeface="Calibri"/>
                        </a:rPr>
                        <a:t>Competitividade</a:t>
                      </a:r>
                    </a:p>
                  </a:txBody>
                  <a:tcPr marL="10319" marR="10319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>
                          <a:solidFill>
                            <a:srgbClr val="505050"/>
                          </a:solidFill>
                          <a:latin typeface="Calibri"/>
                        </a:rPr>
                        <a:t>Industrial Policy for the </a:t>
                      </a:r>
                      <a:r>
                        <a:rPr lang="en-US" sz="1200" b="1" i="1" u="none" strike="noStrike" dirty="0" smtClean="0">
                          <a:solidFill>
                            <a:srgbClr val="505050"/>
                          </a:solidFill>
                          <a:latin typeface="Calibri"/>
                        </a:rPr>
                        <a:t>Globalization </a:t>
                      </a:r>
                      <a:r>
                        <a:rPr lang="en-US" sz="1200" b="1" i="1" u="none" strike="noStrike" dirty="0">
                          <a:solidFill>
                            <a:srgbClr val="505050"/>
                          </a:solidFill>
                          <a:latin typeface="Calibri"/>
                        </a:rPr>
                        <a:t>Era</a:t>
                      </a:r>
                    </a:p>
                  </a:txBody>
                  <a:tcPr marL="10319" marR="10319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8" name="Rectangle 17"/>
          <p:cNvSpPr/>
          <p:nvPr/>
        </p:nvSpPr>
        <p:spPr>
          <a:xfrm>
            <a:off x="4974532" y="410907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ts val="1000"/>
              </a:spcAft>
            </a:pPr>
            <a:endParaRPr lang="pt-PT" sz="2400" b="0" dirty="0" smtClean="0">
              <a:solidFill>
                <a:srgbClr val="96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68660" y="1124744"/>
            <a:ext cx="9049005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pt-PT" sz="2000" dirty="0" smtClean="0">
                <a:solidFill>
                  <a:srgbClr val="00B0F0"/>
                </a:solidFill>
                <a:ea typeface="+mn-ea"/>
                <a:cs typeface="Arial" pitchFamily="34" charset="0"/>
              </a:rPr>
              <a:t>Estratégia 2020: </a:t>
            </a:r>
          </a:p>
          <a:p>
            <a:pPr lvl="0"/>
            <a:r>
              <a:rPr lang="pt-PT" sz="1800" b="0" dirty="0" smtClean="0">
                <a:solidFill>
                  <a:srgbClr val="00B0F0"/>
                </a:solidFill>
                <a:ea typeface="+mn-ea"/>
                <a:cs typeface="Arial" pitchFamily="34" charset="0"/>
              </a:rPr>
              <a:t>alinhamento estratégico entre a UE 2020 e a Política de Coesão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216696" y="591071"/>
            <a:ext cx="75968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2400" i="0" dirty="0">
                <a:solidFill>
                  <a:schemeClr val="accent1">
                    <a:lumMod val="75000"/>
                  </a:schemeClr>
                </a:solidFill>
              </a:rPr>
              <a:t>Objectivos Temáticos da Estratégia Europa 2020</a:t>
            </a:r>
          </a:p>
        </p:txBody>
      </p:sp>
    </p:spTree>
    <p:extLst>
      <p:ext uri="{BB962C8B-B14F-4D97-AF65-F5344CB8AC3E}">
        <p14:creationId xmlns="" xmlns:p14="http://schemas.microsoft.com/office/powerpoint/2010/main" val="9851596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 advClick="0">
        <p:zoom/>
      </p:transition>
    </mc:Choice>
    <mc:Fallback>
      <p:transition advClick="0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429794" y="1071668"/>
            <a:ext cx="8928992" cy="5256584"/>
            <a:chOff x="107504" y="1196752"/>
            <a:chExt cx="8928992" cy="5256584"/>
          </a:xfrm>
        </p:grpSpPr>
        <p:sp>
          <p:nvSpPr>
            <p:cNvPr id="4" name="Rectangle 3"/>
            <p:cNvSpPr/>
            <p:nvPr/>
          </p:nvSpPr>
          <p:spPr>
            <a:xfrm>
              <a:off x="107504" y="1196752"/>
              <a:ext cx="8928992" cy="5256584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PT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182132" y="1398478"/>
              <a:ext cx="478867" cy="48320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</a:rPr>
                <a:t>C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</a:rPr>
                <a:t>R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</a:rPr>
                <a:t>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</a:rPr>
                <a:t>S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</a:rPr>
                <a:t>C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</a:rPr>
                <a:t>I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</a:rPr>
                <a:t>M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</a:rPr>
                <a:t>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</a:rPr>
                <a:t>N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</a:rPr>
                <a:t>T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</a:rPr>
                <a:t>O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992240" y="1071668"/>
            <a:ext cx="8208911" cy="1840220"/>
            <a:chOff x="669949" y="1196752"/>
            <a:chExt cx="8208911" cy="1840220"/>
          </a:xfrm>
        </p:grpSpPr>
        <p:sp>
          <p:nvSpPr>
            <p:cNvPr id="7" name="Rectangle 6"/>
            <p:cNvSpPr/>
            <p:nvPr/>
          </p:nvSpPr>
          <p:spPr>
            <a:xfrm>
              <a:off x="724797" y="1370244"/>
              <a:ext cx="8154063" cy="1481437"/>
            </a:xfrm>
            <a:prstGeom prst="rect">
              <a:avLst/>
            </a:prstGeom>
            <a:solidFill>
              <a:srgbClr val="7DB900">
                <a:alpha val="33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PT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TextBox 2"/>
            <p:cNvSpPr txBox="1">
              <a:spLocks noChangeArrowheads="1"/>
            </p:cNvSpPr>
            <p:nvPr/>
          </p:nvSpPr>
          <p:spPr bwMode="auto">
            <a:xfrm rot="16200000">
              <a:off x="-50106" y="1916807"/>
              <a:ext cx="184022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7DB900"/>
                  </a:solidFill>
                  <a:effectLst/>
                  <a:uLnTx/>
                  <a:uFillTx/>
                  <a:latin typeface="Calibri"/>
                </a:rPr>
                <a:t>INTELIGENTE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002872" y="2791544"/>
            <a:ext cx="8198278" cy="1821575"/>
            <a:chOff x="680582" y="2916624"/>
            <a:chExt cx="8198278" cy="1821575"/>
          </a:xfrm>
        </p:grpSpPr>
        <p:sp>
          <p:nvSpPr>
            <p:cNvPr id="10" name="Rectangle 9"/>
            <p:cNvSpPr/>
            <p:nvPr/>
          </p:nvSpPr>
          <p:spPr>
            <a:xfrm>
              <a:off x="724797" y="2996952"/>
              <a:ext cx="8154063" cy="1656184"/>
            </a:xfrm>
            <a:prstGeom prst="rect">
              <a:avLst/>
            </a:prstGeom>
            <a:solidFill>
              <a:srgbClr val="AC007C">
                <a:alpha val="18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PT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TextBox 10"/>
            <p:cNvSpPr txBox="1">
              <a:spLocks noChangeArrowheads="1"/>
            </p:cNvSpPr>
            <p:nvPr/>
          </p:nvSpPr>
          <p:spPr bwMode="auto">
            <a:xfrm rot="16200000">
              <a:off x="-45540" y="3642746"/>
              <a:ext cx="182157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BE" sz="1800" b="0" i="0" u="none" strike="noStrike" kern="0" cap="none" spc="300" normalizeH="0" baseline="0" noProof="0" dirty="0" smtClean="0">
                  <a:ln>
                    <a:noFill/>
                  </a:ln>
                  <a:solidFill>
                    <a:srgbClr val="AC007C"/>
                  </a:solidFill>
                  <a:effectLst/>
                  <a:uLnTx/>
                  <a:uFillTx/>
                  <a:latin typeface="Calibri"/>
                </a:rPr>
                <a:t>SUSTENÁVEL</a:t>
              </a:r>
              <a:endParaRPr kumimoji="0" lang="en-GB" sz="1800" b="0" i="0" u="none" strike="noStrike" kern="0" cap="none" spc="300" normalizeH="0" baseline="0" noProof="0" dirty="0" smtClean="0">
                <a:ln>
                  <a:noFill/>
                </a:ln>
                <a:solidFill>
                  <a:srgbClr val="AC007C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992238" y="4466681"/>
            <a:ext cx="8208912" cy="1742861"/>
            <a:chOff x="669948" y="4591761"/>
            <a:chExt cx="8208912" cy="1742861"/>
          </a:xfrm>
        </p:grpSpPr>
        <p:sp>
          <p:nvSpPr>
            <p:cNvPr id="13" name="Rectangle 12"/>
            <p:cNvSpPr/>
            <p:nvPr/>
          </p:nvSpPr>
          <p:spPr>
            <a:xfrm>
              <a:off x="724797" y="4797152"/>
              <a:ext cx="8154063" cy="1537470"/>
            </a:xfrm>
            <a:prstGeom prst="rect">
              <a:avLst/>
            </a:prstGeom>
            <a:solidFill>
              <a:srgbClr val="FFC000">
                <a:alpha val="37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PT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 rot="16200000">
              <a:off x="-9482" y="5271191"/>
              <a:ext cx="1728192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BE" sz="1800" b="0" i="0" u="none" strike="noStrike" kern="0" cap="none" spc="30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Calibri"/>
                  <a:cs typeface="+mn-cs"/>
                </a:rPr>
                <a:t>INCLUSIVO</a:t>
              </a:r>
              <a:endParaRPr kumimoji="0" lang="fr-BE" sz="1800" b="0" i="0" u="none" strike="noStrike" kern="0" cap="none" spc="30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/>
                <a:cs typeface="+mn-cs"/>
              </a:endParaRPr>
            </a:p>
          </p:txBody>
        </p:sp>
      </p:grpSp>
      <p:sp>
        <p:nvSpPr>
          <p:cNvPr id="15" name="Rectangle 11"/>
          <p:cNvSpPr txBox="1">
            <a:spLocks noChangeArrowheads="1"/>
          </p:cNvSpPr>
          <p:nvPr/>
        </p:nvSpPr>
        <p:spPr>
          <a:xfrm>
            <a:off x="1461795" y="1441012"/>
            <a:ext cx="7166227" cy="1172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600"/>
              </a:spcBef>
              <a:spcAft>
                <a:spcPts val="0"/>
              </a:spcAft>
              <a:buClr>
                <a:srgbClr val="5C8A00"/>
              </a:buClr>
              <a:buSzPct val="125000"/>
              <a:buFont typeface="Wingdings" pitchFamily="2" charset="2"/>
              <a:buChar char="§"/>
              <a:defRPr/>
            </a:pPr>
            <a:r>
              <a:rPr lang="pt-PT" sz="1600" b="0" i="0" dirty="0">
                <a:solidFill>
                  <a:prstClr val="black"/>
                </a:solidFill>
                <a:cs typeface="Arial" pitchFamily="34" charset="0"/>
              </a:rPr>
              <a:t>Investigação e inovação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buClr>
                <a:srgbClr val="5C8A00"/>
              </a:buClr>
              <a:buSzPct val="125000"/>
              <a:buFont typeface="Wingdings" pitchFamily="2" charset="2"/>
              <a:buChar char="§"/>
              <a:defRPr/>
            </a:pPr>
            <a:r>
              <a:rPr lang="pt-PT" sz="1600" b="0" i="0" dirty="0">
                <a:solidFill>
                  <a:prstClr val="black"/>
                </a:solidFill>
                <a:cs typeface="Arial" pitchFamily="34" charset="0"/>
              </a:rPr>
              <a:t>Tecnologias da informação e da comunicação (TIC)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buClr>
                <a:srgbClr val="5C8A00"/>
              </a:buClr>
              <a:buSzPct val="125000"/>
              <a:buFont typeface="Wingdings" pitchFamily="2" charset="2"/>
              <a:buChar char="§"/>
              <a:defRPr/>
            </a:pPr>
            <a:r>
              <a:rPr lang="pt-PT" sz="1600" b="0" i="0" dirty="0">
                <a:solidFill>
                  <a:prstClr val="black"/>
                </a:solidFill>
                <a:cs typeface="Arial" pitchFamily="34" charset="0"/>
              </a:rPr>
              <a:t>Competitividade das Pequenas e Médias Empresas (PME) </a:t>
            </a:r>
          </a:p>
        </p:txBody>
      </p:sp>
      <p:sp>
        <p:nvSpPr>
          <p:cNvPr id="16" name="Rectangle 11"/>
          <p:cNvSpPr txBox="1">
            <a:spLocks noChangeArrowheads="1"/>
          </p:cNvSpPr>
          <p:nvPr/>
        </p:nvSpPr>
        <p:spPr>
          <a:xfrm>
            <a:off x="1447198" y="2861348"/>
            <a:ext cx="8199620" cy="16561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300"/>
              </a:spcBef>
              <a:spcAft>
                <a:spcPts val="0"/>
              </a:spcAft>
              <a:buClr>
                <a:srgbClr val="AC007C"/>
              </a:buClr>
              <a:buSzPct val="125000"/>
              <a:buFont typeface="Wingdings" pitchFamily="2" charset="2"/>
              <a:buChar char="§"/>
              <a:defRPr/>
            </a:pPr>
            <a:r>
              <a:rPr lang="pt-PT" sz="1600" b="0" i="0" dirty="0">
                <a:solidFill>
                  <a:prstClr val="black"/>
                </a:solidFill>
                <a:cs typeface="Arial" pitchFamily="34" charset="0"/>
              </a:rPr>
              <a:t>Transição para uma economia assente num baixo nível de emissões de carbono</a:t>
            </a:r>
          </a:p>
          <a:p>
            <a:pPr fontAlgn="auto">
              <a:spcBef>
                <a:spcPts val="300"/>
              </a:spcBef>
              <a:spcAft>
                <a:spcPts val="0"/>
              </a:spcAft>
              <a:buClr>
                <a:srgbClr val="AC007C"/>
              </a:buClr>
              <a:buSzPct val="125000"/>
              <a:buFont typeface="Wingdings" pitchFamily="2" charset="2"/>
              <a:buChar char="§"/>
              <a:defRPr/>
            </a:pPr>
            <a:r>
              <a:rPr lang="pt-PT" sz="1600" b="0" i="0" dirty="0">
                <a:solidFill>
                  <a:prstClr val="black"/>
                </a:solidFill>
                <a:cs typeface="Arial" pitchFamily="34" charset="0"/>
              </a:rPr>
              <a:t>Gestão e prevenção de riscos e adaptação às alterações climáticas</a:t>
            </a:r>
          </a:p>
          <a:p>
            <a:pPr fontAlgn="auto">
              <a:spcBef>
                <a:spcPts val="300"/>
              </a:spcBef>
              <a:spcAft>
                <a:spcPts val="0"/>
              </a:spcAft>
              <a:buClr>
                <a:srgbClr val="AC007C"/>
              </a:buClr>
              <a:buSzPct val="125000"/>
              <a:buFont typeface="Wingdings" pitchFamily="2" charset="2"/>
              <a:buChar char="§"/>
              <a:defRPr/>
            </a:pPr>
            <a:r>
              <a:rPr lang="pt-PT" sz="1600" b="0" i="0" dirty="0" err="1">
                <a:solidFill>
                  <a:prstClr val="black"/>
                </a:solidFill>
                <a:cs typeface="Arial" pitchFamily="34" charset="0"/>
              </a:rPr>
              <a:t>Protecção</a:t>
            </a:r>
            <a:r>
              <a:rPr lang="pt-PT" sz="1600" b="0" i="0" dirty="0">
                <a:solidFill>
                  <a:prstClr val="black"/>
                </a:solidFill>
                <a:cs typeface="Arial" pitchFamily="34" charset="0"/>
              </a:rPr>
              <a:t> do ambiente e eficiência na utilização dos recursos</a:t>
            </a:r>
          </a:p>
          <a:p>
            <a:pPr fontAlgn="auto">
              <a:spcBef>
                <a:spcPts val="300"/>
              </a:spcBef>
              <a:spcAft>
                <a:spcPts val="0"/>
              </a:spcAft>
              <a:buClr>
                <a:srgbClr val="AC007C"/>
              </a:buClr>
              <a:buSzPct val="125000"/>
              <a:buFont typeface="Wingdings" pitchFamily="2" charset="2"/>
              <a:buChar char="§"/>
              <a:defRPr/>
            </a:pPr>
            <a:r>
              <a:rPr lang="pt-PT" sz="1600" b="0" i="0" dirty="0">
                <a:solidFill>
                  <a:prstClr val="black"/>
                </a:solidFill>
                <a:cs typeface="Arial" pitchFamily="34" charset="0"/>
              </a:rPr>
              <a:t>Transporte sustentável e remoção de pontos de estrangulamento nas principais </a:t>
            </a:r>
            <a:r>
              <a:rPr lang="pt-PT" sz="1600" b="0" i="0" dirty="0" err="1">
                <a:solidFill>
                  <a:prstClr val="black"/>
                </a:solidFill>
                <a:cs typeface="Arial" pitchFamily="34" charset="0"/>
              </a:rPr>
              <a:t>infra-estruturas</a:t>
            </a:r>
            <a:r>
              <a:rPr lang="pt-PT" sz="1600" b="0" i="0" dirty="0">
                <a:solidFill>
                  <a:prstClr val="black"/>
                </a:solidFill>
                <a:cs typeface="Arial" pitchFamily="34" charset="0"/>
              </a:rPr>
              <a:t> da rede</a:t>
            </a:r>
          </a:p>
        </p:txBody>
      </p:sp>
      <p:sp>
        <p:nvSpPr>
          <p:cNvPr id="17" name="Rectangle 11"/>
          <p:cNvSpPr txBox="1">
            <a:spLocks noChangeArrowheads="1"/>
          </p:cNvSpPr>
          <p:nvPr/>
        </p:nvSpPr>
        <p:spPr>
          <a:xfrm>
            <a:off x="1461793" y="4874850"/>
            <a:ext cx="7561262" cy="1309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300"/>
              </a:spcBef>
              <a:spcAft>
                <a:spcPts val="0"/>
              </a:spcAft>
              <a:buClr>
                <a:srgbClr val="F79646">
                  <a:lumMod val="75000"/>
                </a:srgbClr>
              </a:buClr>
              <a:buSzPct val="125000"/>
              <a:buFont typeface="Wingdings" pitchFamily="2" charset="2"/>
              <a:buChar char="§"/>
              <a:defRPr/>
            </a:pPr>
            <a:r>
              <a:rPr lang="pt-PT" sz="1600" b="0" i="0" dirty="0">
                <a:solidFill>
                  <a:prstClr val="black"/>
                </a:solidFill>
                <a:cs typeface="Arial" pitchFamily="34" charset="0"/>
              </a:rPr>
              <a:t>Emprego e apoio à mobilidade laboral</a:t>
            </a:r>
          </a:p>
          <a:p>
            <a:pPr fontAlgn="auto">
              <a:spcBef>
                <a:spcPts val="300"/>
              </a:spcBef>
              <a:spcAft>
                <a:spcPts val="0"/>
              </a:spcAft>
              <a:buClr>
                <a:srgbClr val="F79646">
                  <a:lumMod val="75000"/>
                </a:srgbClr>
              </a:buClr>
              <a:buSzPct val="125000"/>
              <a:buFont typeface="Wingdings" pitchFamily="2" charset="2"/>
              <a:buChar char="§"/>
              <a:defRPr/>
            </a:pPr>
            <a:r>
              <a:rPr lang="pt-PT" sz="1600" b="0" i="0" dirty="0">
                <a:solidFill>
                  <a:prstClr val="black"/>
                </a:solidFill>
                <a:cs typeface="Arial" pitchFamily="34" charset="0"/>
              </a:rPr>
              <a:t>Inclusão social e combate à pobreza</a:t>
            </a:r>
          </a:p>
          <a:p>
            <a:pPr fontAlgn="auto">
              <a:spcBef>
                <a:spcPts val="300"/>
              </a:spcBef>
              <a:spcAft>
                <a:spcPts val="0"/>
              </a:spcAft>
              <a:buClr>
                <a:srgbClr val="F79646">
                  <a:lumMod val="75000"/>
                </a:srgbClr>
              </a:buClr>
              <a:buSzPct val="125000"/>
              <a:buFont typeface="Wingdings" pitchFamily="2" charset="2"/>
              <a:buChar char="§"/>
              <a:defRPr/>
            </a:pPr>
            <a:r>
              <a:rPr lang="pt-PT" sz="1600" b="0" i="0" dirty="0">
                <a:solidFill>
                  <a:prstClr val="black"/>
                </a:solidFill>
                <a:cs typeface="Arial" pitchFamily="34" charset="0"/>
              </a:rPr>
              <a:t>Educação, competências e aprendizagem ao longo da vida</a:t>
            </a:r>
          </a:p>
          <a:p>
            <a:pPr fontAlgn="auto">
              <a:spcBef>
                <a:spcPts val="300"/>
              </a:spcBef>
              <a:spcAft>
                <a:spcPts val="0"/>
              </a:spcAft>
              <a:buClr>
                <a:srgbClr val="F79646">
                  <a:lumMod val="75000"/>
                </a:srgbClr>
              </a:buClr>
              <a:buSzPct val="125000"/>
              <a:buFont typeface="Wingdings" pitchFamily="2" charset="2"/>
              <a:buChar char="§"/>
              <a:defRPr/>
            </a:pPr>
            <a:r>
              <a:rPr lang="pt-PT" sz="1600" b="0" i="0" dirty="0">
                <a:solidFill>
                  <a:prstClr val="black"/>
                </a:solidFill>
                <a:cs typeface="Arial" pitchFamily="34" charset="0"/>
              </a:rPr>
              <a:t>Reforço da capacidade institucional e administrações públicas eficientes</a:t>
            </a:r>
          </a:p>
        </p:txBody>
      </p:sp>
      <p:sp>
        <p:nvSpPr>
          <p:cNvPr id="18" name="Rectangle 17"/>
          <p:cNvSpPr/>
          <p:nvPr/>
        </p:nvSpPr>
        <p:spPr>
          <a:xfrm>
            <a:off x="2144239" y="225805"/>
            <a:ext cx="76693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2200" i="0" dirty="0">
                <a:solidFill>
                  <a:schemeClr val="accent1">
                    <a:lumMod val="75000"/>
                  </a:schemeClr>
                </a:solidFill>
              </a:rPr>
              <a:t>Visão global para o próximo período de programação </a:t>
            </a:r>
          </a:p>
        </p:txBody>
      </p:sp>
      <p:sp>
        <p:nvSpPr>
          <p:cNvPr id="19" name="Rectangle 10"/>
          <p:cNvSpPr txBox="1">
            <a:spLocks noChangeArrowheads="1"/>
          </p:cNvSpPr>
          <p:nvPr/>
        </p:nvSpPr>
        <p:spPr bwMode="auto">
          <a:xfrm>
            <a:off x="4595936" y="455327"/>
            <a:ext cx="5181600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9" tIns="45714" rIns="91429" bIns="45714" numCol="1" anchor="ctr" anchorCtr="0" compatLnSpc="1">
            <a:prstTxWarp prst="textNoShape">
              <a:avLst/>
            </a:prstTxWarp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00000"/>
                </a:solidFill>
                <a:latin typeface="Arial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00000"/>
                </a:solidFill>
                <a:latin typeface="Arial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00000"/>
                </a:solidFill>
                <a:latin typeface="Arial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C00000"/>
                </a:solidFill>
                <a:latin typeface="Arial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500" b="1">
                <a:solidFill>
                  <a:schemeClr val="folHlink"/>
                </a:solidFill>
                <a:latin typeface="Arial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500" b="1">
                <a:solidFill>
                  <a:schemeClr val="folHlink"/>
                </a:solidFill>
                <a:latin typeface="Arial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500" b="1">
                <a:solidFill>
                  <a:schemeClr val="folHlink"/>
                </a:solidFill>
                <a:latin typeface="Arial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500" b="1">
                <a:solidFill>
                  <a:schemeClr val="folHlink"/>
                </a:solidFill>
                <a:latin typeface="Arial" charset="0"/>
              </a:defRPr>
            </a:lvl9pPr>
          </a:lstStyle>
          <a:p>
            <a:pPr eaLnBrk="1" hangingPunct="1"/>
            <a:r>
              <a:rPr lang="pt-PT" sz="2000" i="0" dirty="0">
                <a:solidFill>
                  <a:srgbClr val="505050"/>
                </a:solidFill>
                <a:latin typeface="Arial" pitchFamily="34" charset="0"/>
                <a:ea typeface="+mn-ea"/>
                <a:cs typeface="Arial" pitchFamily="34" charset="0"/>
              </a:rPr>
              <a:t>Um menu de objetivos temáticos</a:t>
            </a:r>
          </a:p>
        </p:txBody>
      </p:sp>
    </p:spTree>
    <p:extLst>
      <p:ext uri="{BB962C8B-B14F-4D97-AF65-F5344CB8AC3E}">
        <p14:creationId xmlns="" xmlns:p14="http://schemas.microsoft.com/office/powerpoint/2010/main" val="28795630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 advClick="0">
        <p:zoom/>
      </p:transition>
    </mc:Choice>
    <mc:Fallback>
      <p:transition advClick="0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75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750"/>
                            </p:stCondLst>
                            <p:childTnLst>
                              <p:par>
                                <p:cTn id="2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0"/>
                            </p:stCondLst>
                            <p:childTnLst>
                              <p:par>
                                <p:cTn id="28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250"/>
                            </p:stCondLst>
                            <p:childTnLst>
                              <p:par>
                                <p:cTn id="32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4.2|1.7|2.7|1.4|2.4|1.5"/>
</p:tagLst>
</file>

<file path=ppt/theme/theme1.xml><?xml version="1.0" encoding="utf-8"?>
<a:theme xmlns:a="http://schemas.openxmlformats.org/drawingml/2006/main" name="Default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</a:spPr>
      <a:bodyPr rtlCol="0" anchor="ctr"/>
      <a:lstStyle>
        <a:defPPr algn="ctr">
          <a:defRPr/>
        </a:defPPr>
      </a:lstStyle>
      <a:style>
        <a:lnRef idx="2">
          <a:schemeClr val="lt1">
            <a:hueOff val="0"/>
            <a:satOff val="0"/>
            <a:lumOff val="0"/>
            <a:alphaOff val="0"/>
          </a:schemeClr>
        </a:lnRef>
        <a:fillRef idx="1">
          <a:schemeClr val="accent1">
            <a:tint val="50000"/>
            <a:hueOff val="0"/>
            <a:satOff val="0"/>
            <a:lumOff val="0"/>
            <a:alphaOff val="0"/>
          </a:schemeClr>
        </a:fillRef>
        <a:effectRef idx="0">
          <a:schemeClr val="accent1">
            <a:tint val="50000"/>
            <a:hueOff val="0"/>
            <a:satOff val="0"/>
            <a:lumOff val="0"/>
            <a:alphaOff val="0"/>
          </a:schemeClr>
        </a:effectRef>
        <a:fontRef idx="minor">
          <a:schemeClr val="lt1">
            <a:hueOff val="0"/>
            <a:satOff val="0"/>
            <a:lumOff val="0"/>
            <a:alphaOff val="0"/>
          </a:schemeClr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1800" b="0" i="0" dirty="0" smtClean="0">
            <a:solidFill>
              <a:srgbClr val="333333"/>
            </a:solidFill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1496</TotalTime>
  <Words>1939</Words>
  <Application>Microsoft Office PowerPoint</Application>
  <PresentationFormat>A4 Paper (210x297 mm)</PresentationFormat>
  <Paragraphs>255</Paragraphs>
  <Slides>30</Slides>
  <Notes>12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2" baseType="lpstr">
      <vt:lpstr>Default Design</vt:lpstr>
      <vt:lpstr>Chart</vt:lpstr>
      <vt:lpstr>Slide 1</vt:lpstr>
      <vt:lpstr>Slide 2</vt:lpstr>
      <vt:lpstr>Slide 3</vt:lpstr>
      <vt:lpstr>Slide 4</vt:lpstr>
      <vt:lpstr>Slide 5</vt:lpstr>
      <vt:lpstr>Slide 6</vt:lpstr>
      <vt:lpstr>Novos contornos da Política de Coesão e as grandes Opções nacionais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Âmbito de Intervenção FEDER</vt:lpstr>
      <vt:lpstr>Slide 25</vt:lpstr>
      <vt:lpstr>Slide 26</vt:lpstr>
      <vt:lpstr>Slide 27</vt:lpstr>
      <vt:lpstr>Slide 28</vt:lpstr>
      <vt:lpstr>Slide 29</vt:lpstr>
      <vt:lpstr>Slide 30</vt:lpstr>
    </vt:vector>
  </TitlesOfParts>
  <Company>Margarida Cabral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Lucia Rodrigues</dc:creator>
  <cp:lastModifiedBy> </cp:lastModifiedBy>
  <cp:revision>983</cp:revision>
  <dcterms:modified xsi:type="dcterms:W3CDTF">2013-05-28T23:58:41Z</dcterms:modified>
</cp:coreProperties>
</file>