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4"/>
  </p:sldMasterIdLst>
  <p:notesMasterIdLst>
    <p:notesMasterId r:id="rId22"/>
  </p:notesMasterIdLst>
  <p:handoutMasterIdLst>
    <p:handoutMasterId r:id="rId23"/>
  </p:handoutMasterIdLst>
  <p:sldIdLst>
    <p:sldId id="571" r:id="rId5"/>
    <p:sldId id="587" r:id="rId6"/>
    <p:sldId id="604" r:id="rId7"/>
    <p:sldId id="588" r:id="rId8"/>
    <p:sldId id="573" r:id="rId9"/>
    <p:sldId id="594" r:id="rId10"/>
    <p:sldId id="599" r:id="rId11"/>
    <p:sldId id="576" r:id="rId12"/>
    <p:sldId id="585" r:id="rId13"/>
    <p:sldId id="605" r:id="rId14"/>
    <p:sldId id="606" r:id="rId15"/>
    <p:sldId id="608" r:id="rId16"/>
    <p:sldId id="610" r:id="rId17"/>
    <p:sldId id="611" r:id="rId18"/>
    <p:sldId id="609" r:id="rId19"/>
    <p:sldId id="612" r:id="rId20"/>
    <p:sldId id="607" r:id="rId21"/>
  </p:sldIdLst>
  <p:sldSz cx="9144000" cy="6858000" type="screen4x3"/>
  <p:notesSz cx="6797675" cy="9856788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itchFamily="34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itchFamily="34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itchFamily="34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itchFamily="34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itchFamily="34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pitchFamily="34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pitchFamily="34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pitchFamily="34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pitchFamily="34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showNarration="1" useTimings="0">
    <p:present/>
    <p:sldAll/>
    <p:penClr>
      <a:srgbClr val="FF0000"/>
    </p:penClr>
  </p:showPr>
  <p:clrMru>
    <a:srgbClr val="66CCFF"/>
    <a:srgbClr val="3399FF"/>
    <a:srgbClr val="0099FF"/>
    <a:srgbClr val="00A0D3"/>
    <a:srgbClr val="FFFF00"/>
    <a:srgbClr val="FFFFCC"/>
    <a:srgbClr val="FF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>
        <p:scale>
          <a:sx n="100" d="100"/>
          <a:sy n="100" d="100"/>
        </p:scale>
        <p:origin x="-882" y="1656"/>
      </p:cViewPr>
      <p:guideLst>
        <p:guide orient="horz" pos="3105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43" tIns="45572" rIns="91143" bIns="45572" numCol="1" anchor="t" anchorCtr="0" compatLnSpc="1">
            <a:prstTxWarp prst="textNoShape">
              <a:avLst/>
            </a:prstTxWarp>
          </a:bodyPr>
          <a:lstStyle>
            <a:lvl1pPr defTabSz="911225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43" tIns="45572" rIns="91143" bIns="4557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3075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43" tIns="45572" rIns="91143" bIns="45572" numCol="1" anchor="b" anchorCtr="0" compatLnSpc="1">
            <a:prstTxWarp prst="textNoShape">
              <a:avLst/>
            </a:prstTxWarp>
          </a:bodyPr>
          <a:lstStyle>
            <a:lvl1pPr defTabSz="911225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63075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43" tIns="45572" rIns="91143" bIns="4557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solidFill>
                  <a:schemeClr val="tx1"/>
                </a:solidFill>
              </a:defRPr>
            </a:lvl1pPr>
          </a:lstStyle>
          <a:p>
            <a:fld id="{617581BD-AD40-49B2-8F57-E09B5D2EB247}" type="slidenum">
              <a:rPr lang="en-GB"/>
              <a:pPr/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43" tIns="45572" rIns="91143" bIns="45572" numCol="1" anchor="t" anchorCtr="0" compatLnSpc="1">
            <a:prstTxWarp prst="textNoShape">
              <a:avLst/>
            </a:prstTxWarp>
          </a:bodyPr>
          <a:lstStyle>
            <a:lvl1pPr defTabSz="911225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43" tIns="45572" rIns="91143" bIns="4557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5038" y="738188"/>
            <a:ext cx="4929187" cy="3697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1538"/>
            <a:ext cx="5438775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43" tIns="45572" rIns="91143" bIns="45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3075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43" tIns="45572" rIns="91143" bIns="45572" numCol="1" anchor="b" anchorCtr="0" compatLnSpc="1">
            <a:prstTxWarp prst="textNoShape">
              <a:avLst/>
            </a:prstTxWarp>
          </a:bodyPr>
          <a:lstStyle>
            <a:lvl1pPr defTabSz="911225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63075"/>
            <a:ext cx="2946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43" tIns="45572" rIns="91143" bIns="4557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solidFill>
                  <a:schemeClr val="tx1"/>
                </a:solidFill>
              </a:defRPr>
            </a:lvl1pPr>
          </a:lstStyle>
          <a:p>
            <a:fld id="{BA98B605-3532-4C05-923C-5624915EB6ED}" type="slidenum">
              <a:rPr lang="en-GB"/>
              <a:pPr/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61868874-6200-4D32-8322-A50F5D2EF446}" type="slidenum">
              <a:rPr lang="en-GB">
                <a:solidFill>
                  <a:srgbClr val="000000"/>
                </a:solidFill>
                <a:latin typeface="Verdana" pitchFamily="34" charset="0"/>
              </a:rPr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en-GB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imes New Roman" charset="0"/>
              <a:buNone/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62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096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493A23-A716-479B-A04E-DA890304D02E}" type="slidenum">
              <a:rPr lang="en-GB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1986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1987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6B65B5-59B0-41DC-B174-3D93FE8E7CE8}" type="slidenum">
              <a:rPr lang="en-GB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301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3C7651-B690-45AC-BD51-21075CA8CE4B}" type="slidenum">
              <a:rPr lang="en-GB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4034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35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024707-1399-4E5C-8C32-23D2D6BE0ED4}" type="slidenum">
              <a:rPr lang="en-GB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5058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5059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4827F6-713B-4879-A692-7493EE522161}" type="slidenum">
              <a:rPr lang="en-GB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6082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608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DBD423-EC0A-4A2C-868F-8F8633BAAE53}" type="slidenum">
              <a:rPr lang="en-GB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GB" b="1" dirty="0" smtClean="0">
                <a:ea typeface="Calibri"/>
                <a:cs typeface="Times New Roman"/>
              </a:rPr>
              <a:t>Discussions in Council working group (SAWP)</a:t>
            </a:r>
          </a:p>
          <a:p>
            <a:pPr>
              <a:defRPr/>
            </a:pPr>
            <a:r>
              <a:rPr lang="en-GB" dirty="0" smtClean="0">
                <a:ea typeface="Calibri"/>
                <a:cs typeface="Times New Roman"/>
              </a:rPr>
              <a:t>Meetings on 11 and 16 April in the scope of MFF provisions discussions</a:t>
            </a:r>
          </a:p>
          <a:p>
            <a:pPr>
              <a:defRPr/>
            </a:pPr>
            <a:endParaRPr lang="en-GB" dirty="0" smtClean="0">
              <a:ea typeface="Calibri"/>
              <a:cs typeface="Times New Roman"/>
            </a:endParaRPr>
          </a:p>
          <a:p>
            <a:pPr>
              <a:defRPr/>
            </a:pPr>
            <a:r>
              <a:rPr lang="en-GB" u="sng" dirty="0" smtClean="0">
                <a:ea typeface="Calibri"/>
                <a:cs typeface="Times New Roman"/>
              </a:rPr>
              <a:t>First reactions from MS and PRES proposal: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GB" dirty="0" smtClean="0">
                <a:ea typeface="Calibri"/>
                <a:cs typeface="Times New Roman"/>
              </a:rPr>
              <a:t>two investment priorities on young people (general and YEI) ?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GB" dirty="0" smtClean="0">
                <a:ea typeface="Calibri"/>
                <a:cs typeface="Times New Roman"/>
              </a:rPr>
              <a:t>expand scope to beyond-NEETs?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GB" dirty="0" smtClean="0">
                <a:ea typeface="Calibri"/>
                <a:cs typeface="Times New Roman"/>
              </a:rPr>
              <a:t>Limited (or no) ex-ante conditionality ?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GB" dirty="0" smtClean="0">
                <a:ea typeface="Calibri"/>
                <a:cs typeface="Times New Roman"/>
              </a:rPr>
              <a:t>Discussion on indicators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GB" dirty="0" smtClean="0">
                <a:ea typeface="Calibri"/>
                <a:cs typeface="Times New Roman"/>
              </a:rPr>
              <a:t>Reporting only in 2019 for long-term indicators?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r>
              <a:rPr lang="en-GB" b="1" dirty="0" smtClean="0">
                <a:latin typeface="Verdana" charset="0"/>
              </a:rPr>
              <a:t>EP opinion on the amendments</a:t>
            </a:r>
          </a:p>
          <a:p>
            <a:pPr marL="285750" indent="-285750" algn="just">
              <a:spcBef>
                <a:spcPct val="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GB" sz="1800" dirty="0" smtClean="0">
                <a:cs typeface="Times New Roman" charset="0"/>
              </a:rPr>
              <a:t>EMPL Committee adopted 14 amendments on the YEI on 24 April 2013. The proposed amendments strongly dilute the focus of the initiative:</a:t>
            </a:r>
          </a:p>
          <a:p>
            <a:pPr lvl="1" algn="just">
              <a:spcBef>
                <a:spcPct val="0"/>
              </a:spcBef>
              <a:spcAft>
                <a:spcPts val="1200"/>
              </a:spcAft>
              <a:buFont typeface="Courier New" charset="0"/>
              <a:buChar char="o"/>
              <a:defRPr/>
            </a:pPr>
            <a:r>
              <a:rPr lang="en-GB" sz="1800" dirty="0" smtClean="0">
                <a:cs typeface="Times New Roman" charset="0"/>
              </a:rPr>
              <a:t>the threshold for eligible regions is decreased from 25% to 20% (thereby extending the scope of the YEI to 4.2 million of young unemployed instead of 3.2 million), </a:t>
            </a:r>
          </a:p>
          <a:p>
            <a:pPr lvl="1" algn="just">
              <a:spcBef>
                <a:spcPct val="0"/>
              </a:spcBef>
              <a:spcAft>
                <a:spcPts val="1200"/>
              </a:spcAft>
              <a:buFont typeface="Courier New" charset="0"/>
              <a:buChar char="o"/>
              <a:defRPr/>
            </a:pPr>
            <a:r>
              <a:rPr lang="en-GB" sz="1800" dirty="0" smtClean="0">
                <a:cs typeface="Times New Roman" charset="0"/>
              </a:rPr>
              <a:t>the maximum age of the target group is below 30 (instead of below 25);</a:t>
            </a:r>
          </a:p>
          <a:p>
            <a:pPr lvl="1" algn="just">
              <a:spcBef>
                <a:spcPct val="0"/>
              </a:spcBef>
              <a:spcAft>
                <a:spcPts val="1200"/>
              </a:spcAft>
              <a:buFont typeface="Courier New" charset="0"/>
              <a:buChar char="o"/>
              <a:defRPr/>
            </a:pPr>
            <a:r>
              <a:rPr lang="en-GB" sz="1800" dirty="0" smtClean="0">
                <a:cs typeface="Times New Roman" charset="0"/>
              </a:rPr>
              <a:t>Actions supported by the initiative can fall under two investment priorities, the NEET IP (as proposed by COM) and the 'active inclusion' IP.</a:t>
            </a:r>
          </a:p>
          <a:p>
            <a:pPr lvl="1" algn="just">
              <a:spcBef>
                <a:spcPct val="0"/>
              </a:spcBef>
              <a:spcAft>
                <a:spcPts val="1200"/>
              </a:spcAft>
              <a:buFont typeface="Courier New" charset="0"/>
              <a:buChar char="o"/>
              <a:defRPr/>
            </a:pPr>
            <a:endParaRPr lang="en-GB" sz="1800" dirty="0" smtClean="0">
              <a:cs typeface="Times New Roman" charset="0"/>
            </a:endParaRPr>
          </a:p>
          <a:p>
            <a:pPr algn="just">
              <a:spcBef>
                <a:spcPct val="0"/>
              </a:spcBef>
              <a:spcAft>
                <a:spcPts val="1200"/>
              </a:spcAft>
              <a:buFont typeface="Courier New" charset="0"/>
              <a:buNone/>
              <a:defRPr/>
            </a:pPr>
            <a:r>
              <a:rPr lang="en-GB" sz="1800" b="1" dirty="0" smtClean="0">
                <a:cs typeface="Times New Roman" charset="0"/>
              </a:rPr>
              <a:t>Commission position</a:t>
            </a:r>
          </a:p>
          <a:p>
            <a:pPr marL="285750" indent="-285750">
              <a:buClr>
                <a:srgbClr val="003399"/>
              </a:buClr>
              <a:buFont typeface="Arial"/>
              <a:buChar char="•"/>
              <a:defRPr/>
            </a:pPr>
            <a:r>
              <a:rPr lang="en-GB" sz="1800" dirty="0" smtClean="0">
                <a:latin typeface="Verdana" charset="0"/>
              </a:rPr>
              <a:t>Commission is concerned by the dilution of the focus of the initiative. </a:t>
            </a:r>
          </a:p>
          <a:p>
            <a:pPr marL="285750" indent="-285750">
              <a:buClr>
                <a:srgbClr val="003399"/>
              </a:buClr>
              <a:buFont typeface="Arial"/>
              <a:buChar char="•"/>
              <a:defRPr/>
            </a:pPr>
            <a:r>
              <a:rPr lang="en-GB" sz="1800" dirty="0" smtClean="0">
                <a:latin typeface="Verdana" charset="0"/>
              </a:rPr>
              <a:t>The amounts are limited and the needs huge. </a:t>
            </a:r>
          </a:p>
          <a:p>
            <a:pPr marL="285750" indent="-285750">
              <a:buClr>
                <a:srgbClr val="003399"/>
              </a:buClr>
              <a:buFont typeface="Arial"/>
              <a:buChar char="•"/>
              <a:defRPr/>
            </a:pPr>
            <a:r>
              <a:rPr lang="en-GB" sz="1800" dirty="0" smtClean="0">
                <a:latin typeface="Verdana" charset="0"/>
              </a:rPr>
              <a:t>It is crucial to focus the YEI on the neediest groups and regions in order to achieve tangible results. </a:t>
            </a:r>
          </a:p>
          <a:p>
            <a:pPr marL="285750" indent="-285750">
              <a:buClr>
                <a:srgbClr val="003399"/>
              </a:buClr>
              <a:buFont typeface="Arial"/>
              <a:buChar char="•"/>
              <a:defRPr/>
            </a:pPr>
            <a:r>
              <a:rPr lang="en-GB" sz="1800" dirty="0" smtClean="0">
                <a:latin typeface="Verdana" charset="0"/>
              </a:rPr>
              <a:t>Need to monitor and assess the results and make them visible quickly. </a:t>
            </a:r>
          </a:p>
          <a:p>
            <a:pPr marL="285750" indent="-285750">
              <a:buClr>
                <a:srgbClr val="003399"/>
              </a:buClr>
              <a:buFont typeface="Arial"/>
              <a:buChar char="•"/>
              <a:defRPr/>
            </a:pPr>
            <a:r>
              <a:rPr lang="en-GB" sz="1800" dirty="0" smtClean="0">
                <a:latin typeface="Verdana" charset="0"/>
              </a:rPr>
              <a:t>ESF (outside YEI) can also support young people, in non-eligible regions, or older than 25, with more financial resources. </a:t>
            </a:r>
          </a:p>
          <a:p>
            <a:pPr algn="just">
              <a:spcBef>
                <a:spcPct val="0"/>
              </a:spcBef>
              <a:spcAft>
                <a:spcPts val="1200"/>
              </a:spcAft>
              <a:buFont typeface="Courier New" charset="0"/>
              <a:buChar char="o"/>
              <a:defRPr/>
            </a:pPr>
            <a:endParaRPr lang="en-GB" sz="1800" dirty="0" smtClean="0">
              <a:cs typeface="Times New Roman" charset="0"/>
            </a:endParaRPr>
          </a:p>
          <a:p>
            <a:pPr>
              <a:defRPr/>
            </a:pPr>
            <a:endParaRPr lang="fr-FR" dirty="0"/>
          </a:p>
        </p:txBody>
      </p:sp>
      <p:sp>
        <p:nvSpPr>
          <p:cNvPr id="47107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5AE8B7-127A-44CD-9080-D913C531475A}" type="slidenum">
              <a:rPr lang="en-GB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8130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813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100C32-C72A-4B59-8E41-AF3D06933AD7}" type="slidenum">
              <a:rPr lang="en-GB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5038" y="739775"/>
            <a:ext cx="4926012" cy="3694113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81538"/>
            <a:ext cx="5437188" cy="4433887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7890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3789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012199-F31D-48C5-8020-C1D1645FB8E5}" type="slidenum">
              <a:rPr lang="en-GB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5038" y="739775"/>
            <a:ext cx="4926012" cy="3694113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81538"/>
            <a:ext cx="5437188" cy="4433887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8914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38915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4A8371-68FD-4382-85CF-35F8A4C4FE09}" type="slidenum">
              <a:rPr lang="en-GB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5038" y="739775"/>
            <a:ext cx="4926012" cy="3694113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681538"/>
            <a:ext cx="5437188" cy="443388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en-GB" b="1" smtClean="0">
              <a:latin typeface="Arial" pitchFamily="34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b="1" smtClean="0">
                <a:latin typeface="Arial" pitchFamily="34" charset="0"/>
                <a:ea typeface="ＭＳ Ｐゴシック" charset="-128"/>
              </a:rPr>
              <a:t>Reinforcing Integrated Programming</a:t>
            </a:r>
          </a:p>
          <a:p>
            <a:pPr>
              <a:spcAft>
                <a:spcPct val="20000"/>
              </a:spcAft>
            </a:pPr>
            <a:r>
              <a:rPr lang="en-US" b="1" smtClean="0">
                <a:latin typeface="Arial" pitchFamily="34" charset="0"/>
                <a:ea typeface="ＭＳ Ｐゴシック" charset="-128"/>
              </a:rPr>
              <a:t>Integrated programme approach</a:t>
            </a:r>
            <a:r>
              <a:rPr lang="en-US" sz="2600" smtClean="0">
                <a:latin typeface="Arial" pitchFamily="34" charset="0"/>
                <a:ea typeface="ＭＳ Ｐゴシック" charset="-128"/>
              </a:rPr>
              <a:t>  </a:t>
            </a:r>
          </a:p>
          <a:p>
            <a:pPr marL="628650" lvl="1" indent="-171450">
              <a:spcAft>
                <a:spcPct val="20000"/>
              </a:spcAft>
              <a:buFontTx/>
              <a:buChar char="•"/>
            </a:pPr>
            <a:r>
              <a:rPr lang="en-US" smtClean="0">
                <a:latin typeface="Arial" pitchFamily="34" charset="0"/>
                <a:ea typeface="ＭＳ Ｐゴシック" charset="-128"/>
              </a:rPr>
              <a:t>The Common Strategic Framework at EU level and the Partnership Contract at national level covering all the CSF Funds</a:t>
            </a:r>
          </a:p>
          <a:p>
            <a:pPr marL="628650" lvl="1" indent="-171450">
              <a:spcAft>
                <a:spcPct val="20000"/>
              </a:spcAft>
              <a:buFontTx/>
              <a:buChar char="•"/>
            </a:pPr>
            <a:r>
              <a:rPr lang="en-US" smtClean="0">
                <a:latin typeface="Arial" pitchFamily="34" charset="0"/>
                <a:ea typeface="ＭＳ Ｐゴシック" charset="-128"/>
              </a:rPr>
              <a:t>Possibility for Member States to prepare and implement multifund programmes combining ERDF, ESF and the Cohesion Fund</a:t>
            </a:r>
          </a:p>
          <a:p>
            <a:pPr marL="628650" lvl="1" indent="-171450">
              <a:spcAft>
                <a:spcPct val="20000"/>
              </a:spcAft>
              <a:buFontTx/>
              <a:buChar char="•"/>
            </a:pPr>
            <a:r>
              <a:rPr lang="en-US" smtClean="0">
                <a:latin typeface="Arial" pitchFamily="34" charset="0"/>
                <a:ea typeface="ＭＳ Ｐゴシック" charset="-128"/>
              </a:rPr>
              <a:t>Possibility for Member States to establish "multi-category" operational programmes which cover less developed, transition, and more developed regions or any combination of these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en-US" sz="2400" b="1" smtClean="0">
              <a:latin typeface="Arial" pitchFamily="34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latin typeface="Arial" pitchFamily="34" charset="0"/>
                <a:ea typeface="ＭＳ Ｐゴシック" charset="-128"/>
              </a:rPr>
              <a:t>A Focus on Results </a:t>
            </a:r>
            <a:endParaRPr lang="en-GB" sz="2100" smtClean="0">
              <a:latin typeface="Arial" pitchFamily="34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100" i="1" smtClean="0">
                <a:latin typeface="Arial" pitchFamily="34" charset="0"/>
                <a:ea typeface="ＭＳ Ｐゴシック" charset="-128"/>
              </a:rPr>
              <a:t>Performance framework </a:t>
            </a:r>
          </a:p>
          <a:p>
            <a:pPr marL="628650" lvl="1" indent="-17145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GB" sz="2000" smtClean="0">
                <a:latin typeface="Arial" pitchFamily="34" charset="0"/>
                <a:ea typeface="ＭＳ Ｐゴシック" charset="-128"/>
              </a:rPr>
              <a:t>Focuses on the achievement of </a:t>
            </a:r>
            <a:r>
              <a:rPr lang="et-EE" sz="2000" smtClean="0">
                <a:latin typeface="Arial" pitchFamily="34" charset="0"/>
                <a:ea typeface="ＭＳ Ｐゴシック" charset="-128"/>
              </a:rPr>
              <a:t>programme </a:t>
            </a:r>
            <a:r>
              <a:rPr lang="en-GB" sz="2000" smtClean="0">
                <a:latin typeface="Arial" pitchFamily="34" charset="0"/>
                <a:ea typeface="ＭＳ Ｐゴシック" charset="-128"/>
              </a:rPr>
              <a:t>objectives with milestones and targets for performance for 2016, 2018 and 2022</a:t>
            </a:r>
          </a:p>
          <a:p>
            <a:pPr marL="628650" lvl="1" indent="-17145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GB" sz="2000" smtClean="0">
                <a:latin typeface="Arial" pitchFamily="34" charset="0"/>
                <a:ea typeface="ＭＳ Ｐゴシック" charset="-128"/>
              </a:rPr>
              <a:t>In case of significant shortfalls, possible suspension of payment during the implementation or even possible financial correction at the end of the programming period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i="1" smtClean="0">
                <a:latin typeface="Arial" pitchFamily="34" charset="0"/>
                <a:ea typeface="ＭＳ Ｐゴシック" charset="-128"/>
              </a:rPr>
              <a:t>Performance reserve</a:t>
            </a:r>
          </a:p>
          <a:p>
            <a:pPr marL="628650" lvl="1" indent="-17145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GB" sz="2000" smtClean="0">
                <a:latin typeface="Arial" pitchFamily="34" charset="0"/>
                <a:ea typeface="ＭＳ Ｐゴシック" charset="-128"/>
              </a:rPr>
              <a:t>5% set aside at the beginning of the programming period  (exception for ETC and for the EMFF)</a:t>
            </a:r>
          </a:p>
          <a:p>
            <a:pPr marL="628650" lvl="1" indent="-17145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GB" sz="2000" smtClean="0">
                <a:latin typeface="Arial" pitchFamily="34" charset="0"/>
                <a:ea typeface="ＭＳ Ｐゴシック" charset="-128"/>
              </a:rPr>
              <a:t>The performance reserve is established per Fund</a:t>
            </a:r>
            <a:r>
              <a:rPr lang="et-EE" sz="2000" smtClean="0">
                <a:latin typeface="Arial" pitchFamily="34" charset="0"/>
                <a:ea typeface="ＭＳ Ｐゴシック" charset="-128"/>
              </a:rPr>
              <a:t>,</a:t>
            </a:r>
            <a:r>
              <a:rPr lang="en-GB" sz="2000" smtClean="0">
                <a:latin typeface="Arial" pitchFamily="34" charset="0"/>
                <a:ea typeface="ＭＳ Ｐゴシック" charset="-128"/>
              </a:rPr>
              <a:t> per Member State </a:t>
            </a:r>
            <a:r>
              <a:rPr lang="et-EE" sz="2000" smtClean="0">
                <a:latin typeface="Arial" pitchFamily="34" charset="0"/>
                <a:ea typeface="ＭＳ Ｐゴシック" charset="-128"/>
              </a:rPr>
              <a:t>and per category of region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en-US" b="1" smtClean="0">
              <a:latin typeface="Arial" pitchFamily="34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smtClean="0">
                <a:latin typeface="Arial" pitchFamily="34" charset="0"/>
                <a:ea typeface="ＭＳ Ｐゴシック" charset="-128"/>
              </a:rPr>
              <a:t>A Focus on Results (2): Indicators</a:t>
            </a:r>
          </a:p>
          <a:p>
            <a:r>
              <a:rPr lang="en-GB" sz="2200" i="1" smtClean="0">
                <a:latin typeface="Arial" pitchFamily="34" charset="0"/>
                <a:ea typeface="ＭＳ Ｐゴシック" charset="-128"/>
              </a:rPr>
              <a:t>Fund Specific Common Indicators</a:t>
            </a:r>
          </a:p>
          <a:p>
            <a:pPr marL="628650" lvl="1" indent="-171450">
              <a:buFontTx/>
              <a:buChar char="•"/>
            </a:pPr>
            <a:r>
              <a:rPr lang="en-GB" smtClean="0">
                <a:latin typeface="Arial" pitchFamily="34" charset="0"/>
                <a:ea typeface="ＭＳ Ｐゴシック" charset="-128"/>
              </a:rPr>
              <a:t>Common </a:t>
            </a:r>
            <a:r>
              <a:rPr lang="en-GB" b="1" smtClean="0">
                <a:latin typeface="Arial" pitchFamily="34" charset="0"/>
                <a:ea typeface="ＭＳ Ｐゴシック" charset="-128"/>
              </a:rPr>
              <a:t>output</a:t>
            </a:r>
            <a:r>
              <a:rPr lang="en-GB" smtClean="0">
                <a:latin typeface="Arial" pitchFamily="34" charset="0"/>
                <a:ea typeface="ＭＳ Ｐゴシック" charset="-128"/>
              </a:rPr>
              <a:t> and, where appropriate, </a:t>
            </a:r>
            <a:r>
              <a:rPr lang="en-GB" b="1" smtClean="0">
                <a:latin typeface="Arial" pitchFamily="34" charset="0"/>
                <a:ea typeface="ＭＳ Ｐゴシック" charset="-128"/>
              </a:rPr>
              <a:t>result</a:t>
            </a:r>
            <a:r>
              <a:rPr lang="en-GB" smtClean="0">
                <a:latin typeface="Arial" pitchFamily="34" charset="0"/>
                <a:ea typeface="ＭＳ Ｐゴシック" charset="-128"/>
              </a:rPr>
              <a:t> indicators</a:t>
            </a:r>
          </a:p>
          <a:p>
            <a:pPr marL="628650" lvl="1" indent="-171450">
              <a:buFontTx/>
              <a:buChar char="•"/>
            </a:pPr>
            <a:r>
              <a:rPr lang="en-GB" smtClean="0">
                <a:latin typeface="Arial" pitchFamily="34" charset="0"/>
                <a:ea typeface="ＭＳ Ｐゴシック" charset="-128"/>
              </a:rPr>
              <a:t>Fund specific rules on baselines, targets and reporting</a:t>
            </a:r>
          </a:p>
          <a:p>
            <a:r>
              <a:rPr lang="en-GB" sz="2200" i="1" smtClean="0">
                <a:latin typeface="Arial" pitchFamily="34" charset="0"/>
                <a:ea typeface="ＭＳ Ｐゴシック" charset="-128"/>
              </a:rPr>
              <a:t>Programme Specific Indicators</a:t>
            </a:r>
          </a:p>
          <a:p>
            <a:pPr marL="628650" lvl="1" indent="-171450">
              <a:buFontTx/>
              <a:buChar char="•"/>
            </a:pPr>
            <a:r>
              <a:rPr lang="en-GB" smtClean="0">
                <a:latin typeface="Arial" pitchFamily="34" charset="0"/>
                <a:ea typeface="ＭＳ Ｐゴシック" charset="-128"/>
              </a:rPr>
              <a:t>Output</a:t>
            </a:r>
            <a:r>
              <a:rPr lang="et-EE" smtClean="0">
                <a:latin typeface="Arial" pitchFamily="34" charset="0"/>
                <a:ea typeface="ＭＳ Ｐゴシック" charset="-128"/>
              </a:rPr>
              <a:t> indicators, where appropriate</a:t>
            </a:r>
            <a:endParaRPr lang="en-GB" smtClean="0">
              <a:latin typeface="Arial" pitchFamily="34" charset="0"/>
              <a:ea typeface="ＭＳ Ｐゴシック" charset="-128"/>
            </a:endParaRPr>
          </a:p>
          <a:p>
            <a:pPr marL="628650" lvl="1" indent="-171450">
              <a:buFontTx/>
              <a:buChar char="•"/>
            </a:pPr>
            <a:r>
              <a:rPr lang="en-GB" smtClean="0">
                <a:latin typeface="Arial" pitchFamily="34" charset="0"/>
                <a:ea typeface="ＭＳ Ｐゴシック" charset="-128"/>
              </a:rPr>
              <a:t>Result indicators related to the priority axis</a:t>
            </a:r>
          </a:p>
          <a:p>
            <a:endParaRPr lang="en-US" b="1" smtClean="0">
              <a:latin typeface="Arial" pitchFamily="34" charset="0"/>
              <a:ea typeface="ＭＳ Ｐゴシック" charset="-128"/>
            </a:endParaRPr>
          </a:p>
          <a:p>
            <a:r>
              <a:rPr lang="en-US" b="1" smtClean="0">
                <a:latin typeface="Arial" pitchFamily="34" charset="0"/>
                <a:ea typeface="ＭＳ Ｐゴシック" charset="-128"/>
              </a:rPr>
              <a:t>A</a:t>
            </a:r>
            <a:r>
              <a:rPr lang="et-EE" b="1" smtClean="0">
                <a:latin typeface="Arial" pitchFamily="34" charset="0"/>
                <a:ea typeface="ＭＳ Ｐゴシック" charset="-128"/>
              </a:rPr>
              <a:t> </a:t>
            </a:r>
            <a:r>
              <a:rPr lang="en-US" b="1" smtClean="0">
                <a:latin typeface="Arial" pitchFamily="34" charset="0"/>
                <a:ea typeface="ＭＳ Ｐゴシック" charset="-128"/>
              </a:rPr>
              <a:t>Focus on Results (3): Evaluation</a:t>
            </a:r>
          </a:p>
          <a:p>
            <a:pPr marL="628650" lvl="1" indent="-171450">
              <a:spcAft>
                <a:spcPct val="20000"/>
              </a:spcAft>
              <a:buFontTx/>
              <a:buChar char="•"/>
            </a:pPr>
            <a:r>
              <a:rPr lang="hu-HU" smtClean="0">
                <a:latin typeface="Arial" pitchFamily="34" charset="0"/>
                <a:ea typeface="ＭＳ Ｐゴシック" charset="-128"/>
              </a:rPr>
              <a:t>Ex-ante </a:t>
            </a:r>
            <a:r>
              <a:rPr lang="en-US" smtClean="0">
                <a:latin typeface="Arial" pitchFamily="34" charset="0"/>
                <a:ea typeface="ＭＳ Ｐゴシック" charset="-128"/>
              </a:rPr>
              <a:t>evaluation</a:t>
            </a:r>
          </a:p>
          <a:p>
            <a:pPr marL="628650" lvl="1" indent="-171450">
              <a:spcAft>
                <a:spcPct val="20000"/>
              </a:spcAft>
              <a:buFontTx/>
              <a:buChar char="•"/>
            </a:pPr>
            <a:r>
              <a:rPr lang="en-US" smtClean="0">
                <a:latin typeface="Arial" pitchFamily="34" charset="0"/>
                <a:ea typeface="ＭＳ Ｐゴシック" charset="-128"/>
              </a:rPr>
              <a:t>Evaluation during the programming period</a:t>
            </a:r>
          </a:p>
          <a:p>
            <a:pPr marL="628650" lvl="1" indent="-171450">
              <a:spcAft>
                <a:spcPct val="20000"/>
              </a:spcAft>
              <a:buFontTx/>
              <a:buChar char="•"/>
            </a:pPr>
            <a:r>
              <a:rPr lang="hu-HU" smtClean="0">
                <a:latin typeface="Arial" pitchFamily="34" charset="0"/>
                <a:ea typeface="ＭＳ Ｐゴシック" charset="-128"/>
              </a:rPr>
              <a:t>Ex-post </a:t>
            </a:r>
            <a:r>
              <a:rPr lang="en-US" smtClean="0">
                <a:latin typeface="Arial" pitchFamily="34" charset="0"/>
                <a:ea typeface="ＭＳ Ｐゴシック" charset="-128"/>
              </a:rPr>
              <a:t>evaluation</a:t>
            </a:r>
            <a:r>
              <a:rPr lang="hu-HU" smtClean="0">
                <a:latin typeface="Arial" pitchFamily="34" charset="0"/>
                <a:ea typeface="ＭＳ Ｐゴシック" charset="-128"/>
              </a:rPr>
              <a:t> </a:t>
            </a:r>
            <a:r>
              <a:rPr lang="en-US" smtClean="0">
                <a:latin typeface="Arial" pitchFamily="34" charset="0"/>
                <a:ea typeface="ＭＳ Ｐゴシック" charset="-128"/>
              </a:rPr>
              <a:t>by the</a:t>
            </a:r>
            <a:r>
              <a:rPr lang="hu-HU" smtClean="0">
                <a:latin typeface="Arial" pitchFamily="34" charset="0"/>
                <a:ea typeface="ＭＳ Ｐゴシック" charset="-128"/>
              </a:rPr>
              <a:t> Commission</a:t>
            </a:r>
            <a:endParaRPr lang="en-GB" smtClean="0">
              <a:latin typeface="Arial" pitchFamily="34" charset="0"/>
              <a:ea typeface="ＭＳ Ｐゴシック" charset="-128"/>
            </a:endParaRPr>
          </a:p>
          <a:p>
            <a:pPr>
              <a:spcAft>
                <a:spcPct val="20000"/>
              </a:spcAft>
            </a:pPr>
            <a:endParaRPr lang="en-GB" b="1" smtClean="0">
              <a:latin typeface="Arial" pitchFamily="34" charset="0"/>
              <a:ea typeface="ＭＳ Ｐゴシック" charset="-128"/>
            </a:endParaRPr>
          </a:p>
          <a:p>
            <a:pPr>
              <a:spcAft>
                <a:spcPct val="20000"/>
              </a:spcAft>
            </a:pPr>
            <a:r>
              <a:rPr lang="en-GB" b="1" smtClean="0">
                <a:latin typeface="Arial" pitchFamily="34" charset="0"/>
                <a:ea typeface="ＭＳ Ｐゴシック" charset="-128"/>
              </a:rPr>
              <a:t>A focus on results (4): the Joint Action Plan</a:t>
            </a:r>
          </a:p>
          <a:p>
            <a:pPr marL="628650" lvl="1" indent="-171450">
              <a:spcAft>
                <a:spcPct val="20000"/>
              </a:spcAft>
              <a:buFontTx/>
              <a:buChar char="•"/>
            </a:pPr>
            <a:r>
              <a:rPr lang="en-GB" smtClean="0">
                <a:latin typeface="Arial" pitchFamily="34" charset="0"/>
                <a:ea typeface="ＭＳ Ｐゴシック" charset="-128"/>
              </a:rPr>
              <a:t>Optional approach – operation implemented and financed based on outputs and results agreed between the Member State and the Commission</a:t>
            </a:r>
          </a:p>
          <a:p>
            <a:pPr marL="628650" lvl="1" indent="-171450">
              <a:spcAft>
                <a:spcPct val="20000"/>
              </a:spcAft>
              <a:buFontTx/>
              <a:buChar char="•"/>
            </a:pPr>
            <a:r>
              <a:rPr lang="en-GB" smtClean="0">
                <a:latin typeface="Arial" pitchFamily="34" charset="0"/>
                <a:ea typeface="ＭＳ Ｐゴシック" charset="-128"/>
              </a:rPr>
              <a:t>JAP adopted by the Commission, based on a proposal by the Member State</a:t>
            </a:r>
          </a:p>
          <a:p>
            <a:pPr marL="628650" lvl="1" indent="-171450">
              <a:spcAft>
                <a:spcPct val="20000"/>
              </a:spcAft>
              <a:buFontTx/>
              <a:buChar char="•"/>
            </a:pPr>
            <a:r>
              <a:rPr lang="en-GB" smtClean="0">
                <a:latin typeface="Arial" pitchFamily="34" charset="0"/>
                <a:ea typeface="ＭＳ Ｐゴシック" charset="-128"/>
              </a:rPr>
              <a:t>Payments correspond to the achievement of </a:t>
            </a:r>
            <a:r>
              <a:rPr lang="ja-JP" altLang="en-GB" smtClean="0">
                <a:latin typeface="Arial" pitchFamily="34" charset="0"/>
                <a:ea typeface="ＭＳ Ｐゴシック" charset="-128"/>
              </a:rPr>
              <a:t>‘</a:t>
            </a:r>
            <a:r>
              <a:rPr lang="en-GB" altLang="ja-JP" smtClean="0">
                <a:latin typeface="Arial" pitchFamily="34" charset="0"/>
                <a:ea typeface="ＭＳ Ｐゴシック" charset="-128"/>
              </a:rPr>
              <a:t>milestones</a:t>
            </a:r>
            <a:r>
              <a:rPr lang="ja-JP" altLang="en-GB" smtClean="0">
                <a:latin typeface="Arial" pitchFamily="34" charset="0"/>
                <a:ea typeface="ＭＳ Ｐゴシック" charset="-128"/>
              </a:rPr>
              <a:t>’</a:t>
            </a:r>
            <a:endParaRPr lang="en-GB" altLang="ja-JP" smtClean="0">
              <a:latin typeface="Arial" pitchFamily="34" charset="0"/>
              <a:ea typeface="ＭＳ Ｐゴシック" charset="-128"/>
            </a:endParaRPr>
          </a:p>
          <a:p>
            <a:endParaRPr lang="en-US" smtClean="0">
              <a:latin typeface="Arial" pitchFamily="34" charset="0"/>
              <a:ea typeface="ＭＳ Ｐゴシック" charset="-128"/>
            </a:endParaRPr>
          </a:p>
          <a:p>
            <a:r>
              <a:rPr lang="en-US" b="1" smtClean="0">
                <a:latin typeface="Arial" pitchFamily="34" charset="0"/>
                <a:ea typeface="ＭＳ Ｐゴシック" charset="-128"/>
              </a:rPr>
              <a:t>Conditionality</a:t>
            </a:r>
          </a:p>
          <a:p>
            <a:r>
              <a:rPr lang="en-US" sz="2200" i="1" smtClean="0">
                <a:latin typeface="Arial" pitchFamily="34" charset="0"/>
                <a:ea typeface="ＭＳ Ｐゴシック" charset="-128"/>
              </a:rPr>
              <a:t>Ex ante conditionality</a:t>
            </a:r>
          </a:p>
          <a:p>
            <a:pPr marL="628650" lvl="1" indent="-171450">
              <a:buFontTx/>
              <a:buChar char="•"/>
            </a:pPr>
            <a:r>
              <a:rPr lang="en-US" sz="2200" smtClean="0">
                <a:latin typeface="Arial" pitchFamily="34" charset="0"/>
                <a:ea typeface="ＭＳ Ｐゴシック" charset="-128"/>
              </a:rPr>
              <a:t>Conditions  to be fulfilled prior to submission of Partnership Contracts and operational programmes </a:t>
            </a:r>
          </a:p>
          <a:p>
            <a:pPr marL="628650" lvl="1" indent="-171450">
              <a:buFontTx/>
              <a:buChar char="•"/>
            </a:pPr>
            <a:r>
              <a:rPr lang="en-US" sz="2200" smtClean="0">
                <a:latin typeface="Arial" pitchFamily="34" charset="0"/>
                <a:ea typeface="ＭＳ Ｐゴシック" charset="-128"/>
              </a:rPr>
              <a:t>Directly related to the thematic objectives or horizontal conditions of effectiveness</a:t>
            </a:r>
          </a:p>
          <a:p>
            <a:pPr marL="628650" lvl="1" indent="-171450">
              <a:buFontTx/>
              <a:buChar char="•"/>
            </a:pPr>
            <a:r>
              <a:rPr lang="en-US" sz="2200" smtClean="0">
                <a:latin typeface="Arial" pitchFamily="34" charset="0"/>
                <a:ea typeface="ＭＳ Ｐゴシック" charset="-128"/>
              </a:rPr>
              <a:t>Non-fulfillment of conditionality constitutes a basis for suspension of payments</a:t>
            </a:r>
          </a:p>
          <a:p>
            <a:r>
              <a:rPr lang="en-US" sz="2200" i="1" smtClean="0">
                <a:latin typeface="Arial" pitchFamily="34" charset="0"/>
                <a:ea typeface="ＭＳ Ｐゴシック" charset="-128"/>
              </a:rPr>
              <a:t>Reinforced macro conditionality for the funds</a:t>
            </a:r>
          </a:p>
          <a:p>
            <a:pPr marL="628650" lvl="1" indent="-171450">
              <a:buFontTx/>
              <a:buChar char="•"/>
            </a:pPr>
            <a:r>
              <a:rPr lang="en-US" sz="2200" smtClean="0">
                <a:latin typeface="Arial" pitchFamily="34" charset="0"/>
                <a:ea typeface="ＭＳ Ｐゴシック" charset="-128"/>
              </a:rPr>
              <a:t>Closer link between cohesion policy and the economic governance of the Union</a:t>
            </a:r>
          </a:p>
          <a:p>
            <a:pPr marL="628650" lvl="1" indent="-17145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fr-BE" sz="2000" smtClean="0">
              <a:latin typeface="Arial" pitchFamily="34" charset="0"/>
              <a:ea typeface="ＭＳ Ｐゴシック" charset="-128"/>
            </a:endParaRPr>
          </a:p>
          <a:p>
            <a:r>
              <a:rPr lang="en-GB" b="1" smtClean="0">
                <a:latin typeface="Arial" pitchFamily="34" charset="0"/>
                <a:ea typeface="ＭＳ Ｐゴシック" charset="-128"/>
              </a:rPr>
              <a:t>Thematic Concentration</a:t>
            </a:r>
          </a:p>
          <a:p>
            <a:pPr marL="628650" lvl="1" indent="-171450">
              <a:buFontTx/>
              <a:buChar char="•"/>
            </a:pPr>
            <a:r>
              <a:rPr lang="en-GB" i="1" smtClean="0">
                <a:latin typeface="Arial" pitchFamily="34" charset="0"/>
                <a:ea typeface="ＭＳ Ｐゴシック" charset="-128"/>
              </a:rPr>
              <a:t>LESS DEVELOPED REGIONS		60% OP budget </a:t>
            </a:r>
            <a:r>
              <a:rPr lang="fr-BE" i="1" smtClean="0">
                <a:latin typeface="Arial" pitchFamily="34" charset="0"/>
                <a:ea typeface="ＭＳ Ｐゴシック" charset="-128"/>
              </a:rPr>
              <a:t>on 4 investment priorities</a:t>
            </a:r>
          </a:p>
          <a:p>
            <a:pPr marL="628650" lvl="1" indent="-171450" eaLnBrk="1" hangingPunct="1">
              <a:buFontTx/>
              <a:buChar char="•"/>
            </a:pPr>
            <a:r>
              <a:rPr lang="fr-BE" i="1" smtClean="0">
                <a:latin typeface="Arial" pitchFamily="34" charset="0"/>
                <a:ea typeface="ＭＳ Ｐゴシック" charset="-128"/>
              </a:rPr>
              <a:t>TRANSITION REGIONS		70% OP budget on 4 investment priorities</a:t>
            </a:r>
          </a:p>
          <a:p>
            <a:pPr marL="628650" lvl="1" indent="-171450" eaLnBrk="1" hangingPunct="1">
              <a:buFontTx/>
              <a:buChar char="•"/>
            </a:pPr>
            <a:r>
              <a:rPr lang="fr-BE" i="1" smtClean="0">
                <a:latin typeface="Arial" pitchFamily="34" charset="0"/>
                <a:ea typeface="ＭＳ Ｐゴシック" charset="-128"/>
              </a:rPr>
              <a:t>MORE DEVELOPED REGIONS	80% OP budget on 4 investment priorities</a:t>
            </a:r>
          </a:p>
          <a:p>
            <a:pPr marL="628650" lvl="1" indent="-171450" eaLnBrk="1" hangingPunct="1">
              <a:buFontTx/>
              <a:buChar char="•"/>
            </a:pPr>
            <a:r>
              <a:rPr lang="fr-BE" b="1" i="1" smtClean="0">
                <a:latin typeface="Arial" pitchFamily="34" charset="0"/>
                <a:ea typeface="ＭＳ Ｐゴシック" charset="-128"/>
              </a:rPr>
              <a:t>20% ESF budget on Social Inclusion / poverty reduction</a:t>
            </a:r>
          </a:p>
          <a:p>
            <a:pPr marL="628650" lvl="1" indent="-171450" eaLnBrk="1" hangingPunct="1">
              <a:buFontTx/>
              <a:buChar char="•"/>
            </a:pPr>
            <a:endParaRPr lang="en-GB" i="1" smtClean="0">
              <a:latin typeface="Arial" pitchFamily="34" charset="0"/>
              <a:ea typeface="ＭＳ Ｐゴシック" charset="-128"/>
            </a:endParaRPr>
          </a:p>
          <a:p>
            <a:pPr eaLnBrk="1" hangingPunct="1"/>
            <a:r>
              <a:rPr lang="en-GB" b="1" smtClean="0">
                <a:latin typeface="Arial" pitchFamily="34" charset="0"/>
                <a:ea typeface="ＭＳ Ｐゴシック" charset="-128"/>
              </a:rPr>
              <a:t>Simplification</a:t>
            </a:r>
          </a:p>
          <a:p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9938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39939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5E1D6-5794-451D-BE73-8549226AAE45}" type="slidenum">
              <a:rPr lang="en-GB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>
              <a:lnSpc>
                <a:spcPct val="80000"/>
              </a:lnSpc>
            </a:pPr>
            <a:r>
              <a:rPr lang="en-GB" sz="800" b="1" u="sng" smtClean="0">
                <a:latin typeface="Times New Roman" pitchFamily="18" charset="0"/>
                <a:ea typeface="ＭＳ Ｐゴシック" charset="-128"/>
              </a:rPr>
              <a:t>Four core thematic objectives</a:t>
            </a:r>
          </a:p>
          <a:p>
            <a:pPr marL="228600" indent="-228600" eaLnBrk="1" hangingPunct="1">
              <a:lnSpc>
                <a:spcPct val="80000"/>
              </a:lnSpc>
            </a:pPr>
            <a:endParaRPr lang="en-GB" sz="800" b="1" u="sng" smtClean="0">
              <a:latin typeface="Times New Roman" pitchFamily="18" charset="0"/>
              <a:ea typeface="ＭＳ Ｐゴシック" charset="-128"/>
            </a:endParaRPr>
          </a:p>
          <a:p>
            <a:pPr marL="228600" indent="-228600" eaLnBrk="1" hangingPunct="1">
              <a:lnSpc>
                <a:spcPct val="80000"/>
              </a:lnSpc>
              <a:buFont typeface="Times New Roman" pitchFamily="18" charset="0"/>
              <a:buChar char="•"/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Promoting employment and supporting labour mobility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(i) Access to employment for job-seekers and inactive people including local employment initiatives and support for labour mobility;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(ii)	Sustainable integration of young people not in employment, education or training into the labour market;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(iii)	Self-employment, entrepreneurship and business creation;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(iv)	Equality between men and women and reconciliation between work and private life;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(v)	Adaptation of workers, enterprises and entrepreneurs to change;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(vi)	Active and healthy ageing;</a:t>
            </a:r>
          </a:p>
          <a:p>
            <a:pPr marL="228600" indent="-228600" eaLnBrk="1" hangingPunct="1">
              <a:lnSpc>
                <a:spcPct val="80000"/>
              </a:lnSpc>
              <a:buFontTx/>
              <a:buAutoNum type="romanLcParenBoth" startAt="7"/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Modernisation and strengthening of labour market institutions, including actions to enhance transnational labour mobility;</a:t>
            </a:r>
          </a:p>
          <a:p>
            <a:pPr marL="228600" indent="-228600" eaLnBrk="1" hangingPunct="1">
              <a:lnSpc>
                <a:spcPct val="80000"/>
              </a:lnSpc>
              <a:buFontTx/>
              <a:buAutoNum type="romanLcParenBoth" startAt="7"/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 YOUTH EMPLOYMENT INITIATIVE</a:t>
            </a:r>
          </a:p>
          <a:p>
            <a:pPr marL="228600" indent="-228600" eaLnBrk="1" hangingPunct="1">
              <a:lnSpc>
                <a:spcPct val="80000"/>
              </a:lnSpc>
            </a:pPr>
            <a:endParaRPr lang="en-GB" sz="800" smtClean="0">
              <a:latin typeface="Times New Roman" pitchFamily="18" charset="0"/>
              <a:ea typeface="ＭＳ Ｐゴシック" charset="-128"/>
            </a:endParaRP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700" smtClean="0">
                <a:latin typeface="Times New Roman" pitchFamily="18" charset="0"/>
                <a:ea typeface="ＭＳ Ｐゴシック" charset="-128"/>
              </a:rPr>
              <a:t>2. Investing in education, skills and lifelong learning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(i)	Reducing early school-leaving and promoting equal access to good-quality early-childhood, primary  and secondary education;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(ii)	Improving the quality, efficiency and openness of tertiary and equivalent education with a view to increasing participation and attainment levels;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(iii)	Enhancing access to lifelong learning, upgrading the skills and competences of the workforce and increasing the labour market relevance of education and training systems;</a:t>
            </a:r>
            <a:endParaRPr lang="en-GB" sz="700" smtClean="0">
              <a:latin typeface="Times New Roman" pitchFamily="18" charset="0"/>
              <a:ea typeface="ＭＳ Ｐゴシック" charset="-128"/>
            </a:endParaRPr>
          </a:p>
          <a:p>
            <a:pPr marL="228600" indent="-228600" eaLnBrk="1" hangingPunct="1">
              <a:lnSpc>
                <a:spcPct val="80000"/>
              </a:lnSpc>
              <a:buClr>
                <a:srgbClr val="324E63"/>
              </a:buClr>
            </a:pPr>
            <a:endParaRPr lang="en-GB" sz="700" smtClean="0">
              <a:latin typeface="Times New Roman" pitchFamily="18" charset="0"/>
              <a:ea typeface="ＭＳ Ｐゴシック" charset="-128"/>
            </a:endParaRPr>
          </a:p>
          <a:p>
            <a:pPr marL="228600" indent="-228600" eaLnBrk="1" hangingPunct="1">
              <a:lnSpc>
                <a:spcPct val="80000"/>
              </a:lnSpc>
              <a:buClr>
                <a:srgbClr val="324E63"/>
              </a:buClr>
            </a:pPr>
            <a:r>
              <a:rPr lang="en-GB" sz="700" smtClean="0">
                <a:latin typeface="Times New Roman" pitchFamily="18" charset="0"/>
                <a:ea typeface="ＭＳ Ｐゴシック" charset="-128"/>
              </a:rPr>
              <a:t>3. Promoting social inclusion and combating poverty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(i)	Active inclusion;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(ii)	Integration of marginalised communities such as the Roma;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(iii)	Combating discrimination based on sex, racial or ethnic origin, religion or belief, disability, age or sexual orientation;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(iv)	Enhancing access to affordable, sustainable and high-quality services, including health care and social services of general interest;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(v)	Promoting the social economy and social enterprises;</a:t>
            </a: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(vi)	Community-led local development strategies;</a:t>
            </a:r>
            <a:endParaRPr lang="en-GB" sz="700" smtClean="0">
              <a:latin typeface="Times New Roman" pitchFamily="18" charset="0"/>
              <a:ea typeface="ＭＳ Ｐゴシック" charset="-128"/>
            </a:endParaRPr>
          </a:p>
          <a:p>
            <a:pPr marL="228600" indent="-228600" eaLnBrk="1" hangingPunct="1">
              <a:lnSpc>
                <a:spcPct val="80000"/>
              </a:lnSpc>
              <a:buClr>
                <a:srgbClr val="324E63"/>
              </a:buClr>
            </a:pPr>
            <a:r>
              <a:rPr lang="en-GB" sz="700" smtClean="0">
                <a:latin typeface="Times New Roman" pitchFamily="18" charset="0"/>
                <a:ea typeface="ＭＳ Ｐゴシック" charset="-128"/>
              </a:rPr>
              <a:t>4.	Enhancing institutional and administrative capacities</a:t>
            </a:r>
          </a:p>
          <a:p>
            <a:pPr marL="228600" indent="-228600" eaLnBrk="1" hangingPunct="1">
              <a:lnSpc>
                <a:spcPct val="80000"/>
              </a:lnSpc>
              <a:buFont typeface="Times New Roman" pitchFamily="18" charset="0"/>
              <a:buAutoNum type="romanLcParenBoth"/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Investment in institutional capacity and in the efficiency of public administrations and public services with a view to reforms, better regulation and good governance;	</a:t>
            </a:r>
            <a:br>
              <a:rPr lang="en-GB" sz="800" smtClean="0">
                <a:latin typeface="Times New Roman" pitchFamily="18" charset="0"/>
                <a:ea typeface="ＭＳ Ｐゴシック" charset="-128"/>
              </a:rPr>
            </a:br>
            <a:r>
              <a:rPr lang="en-GB" sz="800" smtClean="0">
                <a:latin typeface="Times New Roman" pitchFamily="18" charset="0"/>
                <a:ea typeface="ＭＳ Ｐゴシック" charset="-128"/>
              </a:rPr>
              <a:t>(ii)	Capacity building for stakeholders delivering employment, education and social policies and for sectoral and territorial pacts to mobilise for reform at national, regional and local level.</a:t>
            </a:r>
          </a:p>
          <a:p>
            <a:pPr marL="228600" indent="-228600" eaLnBrk="1" hangingPunct="1">
              <a:lnSpc>
                <a:spcPct val="80000"/>
              </a:lnSpc>
              <a:buFont typeface="Times New Roman" pitchFamily="18" charset="0"/>
              <a:buAutoNum type="romanLcParenBoth"/>
            </a:pPr>
            <a:endParaRPr lang="en-GB" sz="800" smtClean="0">
              <a:latin typeface="Times New Roman" pitchFamily="18" charset="0"/>
              <a:ea typeface="ＭＳ Ｐゴシック" charset="-128"/>
            </a:endParaRPr>
          </a:p>
          <a:p>
            <a:pPr marL="228600" indent="-228600" eaLnBrk="1" hangingPunct="1">
              <a:lnSpc>
                <a:spcPct val="80000"/>
              </a:lnSpc>
            </a:pPr>
            <a:r>
              <a:rPr lang="en-GB" sz="800" b="1" u="sng" smtClean="0">
                <a:latin typeface="Times New Roman" pitchFamily="18" charset="0"/>
                <a:ea typeface="ＭＳ Ｐゴシック" charset="-128"/>
              </a:rPr>
              <a:t>The regulation has specific provisions to ensure that the ESF contribution to the other thematic objectives is traceable at the programming and implementing stage</a:t>
            </a:r>
          </a:p>
          <a:p>
            <a:pPr marL="228600" indent="-228600" eaLnBrk="1" hangingPunct="1">
              <a:lnSpc>
                <a:spcPct val="80000"/>
              </a:lnSpc>
              <a:buFontTx/>
              <a:buChar char="-"/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In the OP, contribution should be described for each priority axis</a:t>
            </a:r>
          </a:p>
          <a:p>
            <a:pPr marL="228600" indent="-228600" eaLnBrk="1" hangingPunct="1">
              <a:lnSpc>
                <a:spcPct val="80000"/>
              </a:lnSpc>
              <a:buFontTx/>
              <a:buChar char="-"/>
            </a:pPr>
            <a:r>
              <a:rPr lang="en-GB" sz="800" smtClean="0">
                <a:latin typeface="Times New Roman" pitchFamily="18" charset="0"/>
                <a:ea typeface="ＭＳ Ｐゴシック" charset="-128"/>
              </a:rPr>
              <a:t>Second dimension of the categorisation table will allow us to get information on these themes.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sz="1100" b="1" smtClean="0">
                <a:latin typeface="Arial" pitchFamily="34" charset="0"/>
                <a:ea typeface="ＭＳ Ｐゴシック" charset="-128"/>
              </a:rPr>
              <a:t>Ensuring a strong involvement of social partners and NGOs</a:t>
            </a:r>
            <a:endParaRPr lang="en-GB" sz="1100" b="1" u="sng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endParaRPr lang="en-GB" sz="1100" i="1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en-GB" sz="1100" i="1" smtClean="0">
                <a:latin typeface="Times New Roman" pitchFamily="18" charset="0"/>
                <a:ea typeface="ＭＳ Ｐゴシック" charset="-128"/>
              </a:rPr>
              <a:t>Reinforced provisions on partnership in the General Regulation</a:t>
            </a:r>
          </a:p>
          <a:p>
            <a:pPr eaLnBrk="1" hangingPunct="1">
              <a:buFontTx/>
              <a:buChar char="•"/>
            </a:pPr>
            <a:r>
              <a:rPr lang="en-GB" sz="1100" smtClean="0">
                <a:latin typeface="Times New Roman" pitchFamily="18" charset="0"/>
                <a:ea typeface="ＭＳ Ｐゴシック" charset="-128"/>
              </a:rPr>
              <a:t>In particular, the Commission will propose a code of good practices to help MS in implementing the partnership principle.</a:t>
            </a:r>
            <a:endParaRPr lang="en-GB" sz="1100" u="sng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en-GB" sz="1100" i="1" smtClean="0">
                <a:latin typeface="Times New Roman" pitchFamily="18" charset="0"/>
                <a:ea typeface="ＭＳ Ｐゴシック" charset="-128"/>
              </a:rPr>
              <a:t>Specific provisions in the ESF regulation</a:t>
            </a:r>
          </a:p>
          <a:p>
            <a:pPr eaLnBrk="1" hangingPunct="1">
              <a:buFontTx/>
              <a:buChar char="•"/>
            </a:pPr>
            <a:r>
              <a:rPr lang="en-GB" sz="1100" smtClean="0">
                <a:latin typeface="Times New Roman" pitchFamily="18" charset="0"/>
                <a:ea typeface="ＭＳ Ｐゴシック" charset="-128"/>
              </a:rPr>
              <a:t>Possibility to involve social partners and NGOs through global grants</a:t>
            </a:r>
          </a:p>
          <a:p>
            <a:pPr eaLnBrk="1" hangingPunct="1">
              <a:buFontTx/>
              <a:buChar char="•"/>
            </a:pPr>
            <a:r>
              <a:rPr lang="en-GB" sz="1100" smtClean="0">
                <a:latin typeface="Times New Roman" pitchFamily="18" charset="0"/>
                <a:ea typeface="ＭＳ Ｐゴシック" charset="-128"/>
              </a:rPr>
              <a:t>For social partners: appropriate amount of ESF resources to be allocated to capacity-building activities and to activities jointly undertaken</a:t>
            </a:r>
          </a:p>
          <a:p>
            <a:pPr eaLnBrk="1" hangingPunct="1">
              <a:buFontTx/>
              <a:buChar char="•"/>
            </a:pPr>
            <a:r>
              <a:rPr lang="en-GB" sz="1100" smtClean="0">
                <a:latin typeface="Times New Roman" pitchFamily="18" charset="0"/>
                <a:ea typeface="ＭＳ Ｐゴシック" charset="-128"/>
              </a:rPr>
              <a:t>For NGOs: appropriate amount of ESF resources to be allocated to capacity-building</a:t>
            </a:r>
          </a:p>
          <a:p>
            <a:pPr eaLnBrk="1" hangingPunct="1"/>
            <a:endParaRPr lang="en-GB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en-GB" b="1" smtClean="0">
                <a:latin typeface="Arial" pitchFamily="34" charset="0"/>
                <a:ea typeface="ＭＳ Ｐゴシック" charset="-128"/>
              </a:rPr>
              <a:t>Gender equality and non discrimination at the core of the ESF</a:t>
            </a:r>
            <a:endParaRPr lang="en-GB" b="1" smtClean="0">
              <a:latin typeface="Times New Roman" pitchFamily="18" charset="0"/>
              <a:ea typeface="ＭＳ Ｐゴシック" charset="-128"/>
            </a:endParaRPr>
          </a:p>
          <a:p>
            <a:pPr eaLnBrk="1" hangingPunct="1">
              <a:buFontTx/>
              <a:buChar char="•"/>
            </a:pPr>
            <a:r>
              <a:rPr lang="en-GB" smtClean="0">
                <a:latin typeface="Times New Roman" pitchFamily="18" charset="0"/>
                <a:ea typeface="ＭＳ Ｐゴシック" charset="-128"/>
              </a:rPr>
              <a:t>Dual approach (mainstreaming and specific actions) for both priorities</a:t>
            </a:r>
          </a:p>
          <a:p>
            <a:pPr eaLnBrk="1" hangingPunct="1">
              <a:buFontTx/>
              <a:buChar char="•"/>
            </a:pPr>
            <a:r>
              <a:rPr lang="en-GB" smtClean="0">
                <a:latin typeface="Times New Roman" pitchFamily="18" charset="0"/>
                <a:ea typeface="ＭＳ Ｐゴシック" charset="-128"/>
              </a:rPr>
              <a:t>It is today applied in most MS but not all. The regulation makes the obligation to pursue the dual approach much clearer</a:t>
            </a:r>
          </a:p>
          <a:p>
            <a:pPr eaLnBrk="1" hangingPunct="1">
              <a:buFontTx/>
              <a:buChar char="•"/>
            </a:pPr>
            <a:r>
              <a:rPr lang="en-GB" smtClean="0">
                <a:latin typeface="Times New Roman" pitchFamily="18" charset="0"/>
                <a:ea typeface="ＭＳ Ｐゴシック" charset="-128"/>
              </a:rPr>
              <a:t>One investment priority dedicated to gender equality and reconciliation between professional and private life</a:t>
            </a:r>
          </a:p>
          <a:p>
            <a:pPr eaLnBrk="1" hangingPunct="1"/>
            <a:endParaRPr lang="en-GB" i="1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en-GB" i="1" smtClean="0">
                <a:latin typeface="Times New Roman" pitchFamily="18" charset="0"/>
                <a:ea typeface="ＭＳ Ｐゴシック" charset="-128"/>
              </a:rPr>
              <a:t>Equal opportunity and non discrimination:</a:t>
            </a:r>
          </a:p>
          <a:p>
            <a:pPr eaLnBrk="1" hangingPunct="1">
              <a:buFontTx/>
              <a:buChar char="•"/>
            </a:pPr>
            <a:r>
              <a:rPr lang="en-GB" smtClean="0">
                <a:latin typeface="Times New Roman" pitchFamily="18" charset="0"/>
                <a:ea typeface="ＭＳ Ｐゴシック" charset="-128"/>
              </a:rPr>
              <a:t>Clear obligation for MS to mainstream and to plan specific targeted actions</a:t>
            </a:r>
          </a:p>
          <a:p>
            <a:pPr eaLnBrk="1" hangingPunct="1">
              <a:buFontTx/>
              <a:buChar char="•"/>
            </a:pPr>
            <a:r>
              <a:rPr lang="en-GB" smtClean="0">
                <a:latin typeface="Times New Roman" pitchFamily="18" charset="0"/>
                <a:ea typeface="ＭＳ Ｐゴシック" charset="-128"/>
              </a:rPr>
              <a:t>One investment priority dedicated to non discrimination</a:t>
            </a:r>
          </a:p>
          <a:p>
            <a:pPr eaLnBrk="1" hangingPunct="1"/>
            <a:endParaRPr lang="en-GB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en-GB" b="1" smtClean="0">
                <a:latin typeface="Arial" pitchFamily="34" charset="0"/>
                <a:ea typeface="ＭＳ Ｐゴシック" charset="-128"/>
              </a:rPr>
              <a:t>Transnationality and social Innovation</a:t>
            </a:r>
            <a:endParaRPr lang="en-GB" smtClean="0">
              <a:latin typeface="Times New Roman" pitchFamily="18" charset="0"/>
              <a:ea typeface="ＭＳ Ｐゴシック" charset="-128"/>
            </a:endParaRPr>
          </a:p>
          <a:p>
            <a:pPr>
              <a:buFontTx/>
              <a:buChar char="•"/>
            </a:pPr>
            <a:r>
              <a:rPr lang="en-GB" smtClean="0">
                <a:latin typeface="Arial" pitchFamily="34" charset="0"/>
                <a:ea typeface="ＭＳ Ｐゴシック" charset="-128"/>
              </a:rPr>
              <a:t>A clear requirement for Member States</a:t>
            </a:r>
          </a:p>
          <a:p>
            <a:pPr marL="628650" lvl="1" indent="-171450">
              <a:buFontTx/>
              <a:buChar char="•"/>
            </a:pPr>
            <a:r>
              <a:rPr lang="en-GB" smtClean="0">
                <a:latin typeface="Arial" pitchFamily="34" charset="0"/>
                <a:ea typeface="ＭＳ Ｐゴシック" charset="-128"/>
              </a:rPr>
              <a:t>The ESF </a:t>
            </a:r>
            <a:r>
              <a:rPr lang="en-GB" u="sng" smtClean="0">
                <a:latin typeface="Arial" pitchFamily="34" charset="0"/>
                <a:ea typeface="ＭＳ Ｐゴシック" charset="-128"/>
              </a:rPr>
              <a:t>shall</a:t>
            </a:r>
            <a:r>
              <a:rPr lang="en-GB" smtClean="0">
                <a:latin typeface="Arial" pitchFamily="34" charset="0"/>
                <a:ea typeface="ＭＳ Ｐゴシック" charset="-128"/>
              </a:rPr>
              <a:t> promote social innovation</a:t>
            </a:r>
          </a:p>
          <a:p>
            <a:pPr marL="628650" lvl="1" indent="-171450">
              <a:buFontTx/>
              <a:buChar char="•"/>
            </a:pPr>
            <a:r>
              <a:rPr lang="en-GB" smtClean="0">
                <a:latin typeface="Arial" pitchFamily="34" charset="0"/>
                <a:ea typeface="ＭＳ Ｐゴシック" charset="-128"/>
              </a:rPr>
              <a:t>MS </a:t>
            </a:r>
            <a:r>
              <a:rPr lang="en-GB" u="sng" smtClean="0">
                <a:latin typeface="Arial" pitchFamily="34" charset="0"/>
                <a:ea typeface="ＭＳ Ｐゴシック" charset="-128"/>
              </a:rPr>
              <a:t>shall </a:t>
            </a:r>
            <a:r>
              <a:rPr lang="en-GB" smtClean="0">
                <a:latin typeface="Arial" pitchFamily="34" charset="0"/>
                <a:ea typeface="ＭＳ Ｐゴシック" charset="-128"/>
              </a:rPr>
              <a:t>support transnational cooperation</a:t>
            </a:r>
          </a:p>
          <a:p>
            <a:pPr>
              <a:buFontTx/>
              <a:buChar char="•"/>
            </a:pPr>
            <a:r>
              <a:rPr lang="en-GB" smtClean="0">
                <a:latin typeface="Arial" pitchFamily="34" charset="0"/>
                <a:ea typeface="ＭＳ Ｐゴシック" charset="-128"/>
              </a:rPr>
              <a:t>A large range of freedom for Member States in the choice of themes</a:t>
            </a:r>
          </a:p>
          <a:p>
            <a:pPr>
              <a:buFontTx/>
              <a:buChar char="•"/>
            </a:pPr>
            <a:r>
              <a:rPr lang="en-GB" smtClean="0">
                <a:latin typeface="Arial" pitchFamily="34" charset="0"/>
                <a:ea typeface="ＭＳ Ｐゴシック" charset="-128"/>
              </a:rPr>
              <a:t>Strengthening the role of the Commission as facilitator </a:t>
            </a:r>
          </a:p>
          <a:p>
            <a:pPr eaLnBrk="1" hangingPunct="1">
              <a:buFontTx/>
              <a:buChar char="•"/>
            </a:pPr>
            <a:endParaRPr lang="en-GB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en-GB" b="1" smtClean="0">
                <a:latin typeface="Arial" pitchFamily="34" charset="0"/>
                <a:ea typeface="ＭＳ Ｐゴシック" charset="-128"/>
              </a:rPr>
              <a:t>Reinforcing the territorial approach</a:t>
            </a:r>
          </a:p>
          <a:p>
            <a:pPr>
              <a:lnSpc>
                <a:spcPct val="90000"/>
              </a:lnSpc>
              <a:spcAft>
                <a:spcPct val="20000"/>
              </a:spcAft>
              <a:buFontTx/>
              <a:buChar char="•"/>
            </a:pPr>
            <a:r>
              <a:rPr lang="en-GB" sz="1800" smtClean="0">
                <a:latin typeface="Arial" pitchFamily="34" charset="0"/>
                <a:ea typeface="ＭＳ Ｐゴシック" charset="-128"/>
              </a:rPr>
              <a:t>Possibility to continue ESF support to local employment initiatives, territorial employment pacts…</a:t>
            </a:r>
          </a:p>
          <a:p>
            <a:pPr>
              <a:lnSpc>
                <a:spcPct val="90000"/>
              </a:lnSpc>
              <a:spcAft>
                <a:spcPct val="20000"/>
              </a:spcAft>
              <a:buFontTx/>
              <a:buChar char="•"/>
            </a:pPr>
            <a:r>
              <a:rPr lang="en-GB" sz="1800" smtClean="0">
                <a:latin typeface="Arial" pitchFamily="34" charset="0"/>
                <a:ea typeface="ＭＳ Ｐゴシック" charset="-128"/>
              </a:rPr>
              <a:t>Integrated approach to community-led local development</a:t>
            </a:r>
          </a:p>
          <a:p>
            <a:pPr marL="628650" lvl="1" indent="-171450">
              <a:lnSpc>
                <a:spcPct val="90000"/>
              </a:lnSpc>
              <a:spcAft>
                <a:spcPct val="20000"/>
              </a:spcAft>
            </a:pPr>
            <a:r>
              <a:rPr lang="en-GB" sz="1800" smtClean="0">
                <a:latin typeface="Arial" pitchFamily="34" charset="0"/>
                <a:ea typeface="ＭＳ Ｐゴシック" charset="-128"/>
              </a:rPr>
              <a:t>Facilitates integrated investment by small communities including local authorities, NGOs, and economic and social partners</a:t>
            </a:r>
          </a:p>
          <a:p>
            <a:pPr marL="628650" lvl="1" indent="-171450">
              <a:lnSpc>
                <a:spcPct val="90000"/>
              </a:lnSpc>
              <a:spcAft>
                <a:spcPct val="20000"/>
              </a:spcAft>
            </a:pPr>
            <a:r>
              <a:rPr lang="et-EE" sz="1800" smtClean="0">
                <a:latin typeface="Arial" pitchFamily="34" charset="0"/>
                <a:ea typeface="ＭＳ Ｐゴシック" charset="-128"/>
              </a:rPr>
              <a:t>Integrated approach and common rules = can be financed jointly from ERDF, ESF, EAFRD and EMFF</a:t>
            </a:r>
            <a:endParaRPr lang="en-GB" sz="1800" smtClean="0">
              <a:latin typeface="Arial" pitchFamily="34" charset="0"/>
              <a:ea typeface="ＭＳ Ｐゴシック" charset="-128"/>
            </a:endParaRPr>
          </a:p>
          <a:p>
            <a:pPr>
              <a:lnSpc>
                <a:spcPct val="90000"/>
              </a:lnSpc>
              <a:spcAft>
                <a:spcPct val="20000"/>
              </a:spcAft>
              <a:buFontTx/>
              <a:buChar char="•"/>
            </a:pPr>
            <a:r>
              <a:rPr lang="en-GB" sz="1800" smtClean="0">
                <a:latin typeface="Arial" pitchFamily="34" charset="0"/>
                <a:ea typeface="ＭＳ Ｐゴシック" charset="-128"/>
              </a:rPr>
              <a:t>Possible support of sustainable urban development strategies</a:t>
            </a:r>
          </a:p>
          <a:p>
            <a:pPr marL="628650" lvl="1" indent="-171450">
              <a:lnSpc>
                <a:spcPct val="90000"/>
              </a:lnSpc>
              <a:spcAft>
                <a:spcPct val="20000"/>
              </a:spcAft>
            </a:pPr>
            <a:r>
              <a:rPr lang="en-GB" sz="1800" smtClean="0">
                <a:latin typeface="Arial" pitchFamily="34" charset="0"/>
                <a:ea typeface="ＭＳ Ｐゴシック" charset="-128"/>
              </a:rPr>
              <a:t>At least 5% of the ERDF resources to be allocated to integrated actions for sustainable urban development</a:t>
            </a:r>
          </a:p>
          <a:p>
            <a:pPr marL="628650" lvl="1" indent="-171450">
              <a:lnSpc>
                <a:spcPct val="90000"/>
              </a:lnSpc>
              <a:spcAft>
                <a:spcPct val="20000"/>
              </a:spcAft>
            </a:pPr>
            <a:r>
              <a:rPr lang="en-GB" sz="1800" smtClean="0">
                <a:latin typeface="Arial" pitchFamily="34" charset="0"/>
                <a:ea typeface="ＭＳ Ｐゴシック" charset="-128"/>
              </a:rPr>
              <a:t>The ESF may complement the ERDF for the actions falling under its scope</a:t>
            </a:r>
            <a:endParaRPr lang="et-EE" sz="1800" smtClean="0">
              <a:latin typeface="Arial" pitchFamily="34" charset="0"/>
              <a:ea typeface="ＭＳ Ｐゴシック" charset="-128"/>
            </a:endParaRPr>
          </a:p>
          <a:p>
            <a:pPr eaLnBrk="1" hangingPunct="1"/>
            <a:endParaRPr lang="en-GB" b="1" smtClean="0">
              <a:latin typeface="Times New Roman" pitchFamily="18" charset="0"/>
              <a:ea typeface="ＭＳ Ｐゴシック" charset="-128"/>
            </a:endParaRPr>
          </a:p>
          <a:p>
            <a:pPr eaLnBrk="1" hangingPunct="1"/>
            <a:r>
              <a:rPr lang="fr-BE" b="1" smtClean="0">
                <a:latin typeface="Arial" pitchFamily="34" charset="0"/>
                <a:ea typeface="ＭＳ Ｐゴシック" charset="-128"/>
              </a:rPr>
              <a:t>Specific provisions for financial management</a:t>
            </a:r>
          </a:p>
          <a:p>
            <a:pPr eaLnBrk="1" hangingPunct="1">
              <a:buFontTx/>
              <a:buChar char="•"/>
            </a:pPr>
            <a:r>
              <a:rPr lang="en-US" sz="2000" smtClean="0">
                <a:latin typeface="Arial" pitchFamily="34" charset="0"/>
                <a:ea typeface="ＭＳ Ｐゴシック" charset="-128"/>
              </a:rPr>
              <a:t>Eligibility of expenditure: Equipment is now eligible</a:t>
            </a:r>
          </a:p>
          <a:p>
            <a:pPr eaLnBrk="1" hangingPunct="1">
              <a:buFontTx/>
              <a:buChar char="•"/>
            </a:pPr>
            <a:r>
              <a:rPr lang="en-US" sz="2000" smtClean="0">
                <a:latin typeface="Arial" pitchFamily="34" charset="0"/>
                <a:ea typeface="ＭＳ Ｐゴシック" charset="-128"/>
              </a:rPr>
              <a:t>Simplified cost options :</a:t>
            </a:r>
          </a:p>
          <a:p>
            <a:pPr marL="628650" lvl="1" indent="-171450" eaLnBrk="1" hangingPunct="1"/>
            <a:r>
              <a:rPr lang="en-US" sz="2000" smtClean="0">
                <a:latin typeface="Arial" pitchFamily="34" charset="0"/>
                <a:ea typeface="ＭＳ Ｐゴシック" charset="-128"/>
              </a:rPr>
              <a:t>obligatory for small projects</a:t>
            </a:r>
          </a:p>
          <a:p>
            <a:pPr marL="628650" lvl="1" indent="-171450" eaLnBrk="1" hangingPunct="1"/>
            <a:r>
              <a:rPr lang="en-US" sz="2000" smtClean="0">
                <a:latin typeface="Arial" pitchFamily="34" charset="0"/>
                <a:ea typeface="ＭＳ Ｐゴシック" charset="-128"/>
              </a:rPr>
              <a:t>higher ceiling for lump sums</a:t>
            </a:r>
          </a:p>
          <a:p>
            <a:pPr marL="628650" lvl="1" indent="-171450" eaLnBrk="1" hangingPunct="1"/>
            <a:r>
              <a:rPr lang="en-US" sz="2000" smtClean="0">
                <a:latin typeface="Arial" pitchFamily="34" charset="0"/>
                <a:ea typeface="ＭＳ Ｐゴシック" charset="-128"/>
              </a:rPr>
              <a:t>more legal security provided</a:t>
            </a:r>
          </a:p>
          <a:p>
            <a:pPr eaLnBrk="1" hangingPunct="1">
              <a:buFontTx/>
              <a:buChar char="•"/>
            </a:pPr>
            <a:r>
              <a:rPr lang="en-US" sz="2000" smtClean="0">
                <a:latin typeface="Arial" pitchFamily="34" charset="0"/>
                <a:ea typeface="ＭＳ Ｐゴシック" charset="-128"/>
              </a:rPr>
              <a:t>Financial instruments</a:t>
            </a:r>
          </a:p>
          <a:p>
            <a:pPr marL="628650" lvl="1" indent="-171450" eaLnBrk="1" hangingPunct="1"/>
            <a:r>
              <a:rPr lang="en-US" sz="2000" smtClean="0">
                <a:latin typeface="Arial" pitchFamily="34" charset="0"/>
                <a:ea typeface="ＭＳ Ｐゴシック" charset="-128"/>
              </a:rPr>
              <a:t>Possible use of the ESF through risk-sharing schemes, equity and debt, guarantee funds, holding funds and loan fund</a:t>
            </a:r>
          </a:p>
          <a:p>
            <a:pPr marL="628650" lvl="1" indent="-171450" eaLnBrk="1" hangingPunct="1"/>
            <a:r>
              <a:rPr lang="en-US" sz="2000" smtClean="0">
                <a:latin typeface="Arial" pitchFamily="34" charset="0"/>
                <a:ea typeface="ＭＳ Ｐゴシック" charset="-128"/>
              </a:rPr>
              <a:t>ESF policy-based guarantee</a:t>
            </a:r>
          </a:p>
          <a:p>
            <a:pPr eaLnBrk="1" hangingPunct="1"/>
            <a:endParaRPr lang="fr-BE" b="1" smtClean="0">
              <a:latin typeface="Arial" pitchFamily="34" charset="0"/>
              <a:ea typeface="ＭＳ Ｐゴシック" charset="-128"/>
            </a:endParaRPr>
          </a:p>
          <a:p>
            <a:pPr eaLnBrk="1" hangingPunct="1"/>
            <a:endParaRPr lang="en-GB" b="1" smtClean="0">
              <a:latin typeface="Times New Roman" pitchFamily="18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C8843D-2F3B-4554-A2A0-4504C4777A1E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00888" y="188913"/>
            <a:ext cx="2043112" cy="60483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1550" y="188913"/>
            <a:ext cx="5976938" cy="6048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85A3E3-6ECD-47CB-AD66-165A3572F123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754D6A-C91F-46F2-831D-7DE8B38D7C4F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1550" y="1844675"/>
            <a:ext cx="4010025" cy="4392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3975" y="1844675"/>
            <a:ext cx="4010025" cy="4392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4F0FA7-B83F-4A79-AEC5-9B91E5D4A15C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1468BC-0C41-48F8-B304-C69B904CA5F1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C77602-9DEE-4FE2-AE0B-1F2B5F2B8586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70F41D-2AA9-4C81-858A-03BF192189A1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C6FE9F-768B-44B0-9EC0-3C2766B52C25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8CD359-B7F9-4B5E-BEE9-E49461B17509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A13352-E08D-4289-887A-6678CE28B3CE}" type="slidenum">
              <a:rPr lang="en-GB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188913"/>
            <a:ext cx="81724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71550" y="1844675"/>
            <a:ext cx="8172450" cy="439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01745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effectLst>
                  <a:outerShdw blurRad="38100" dist="38100" dir="2700000" algn="tl">
                    <a:srgbClr val="000099"/>
                  </a:outerShdw>
                </a:effectLst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1746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tx1"/>
                </a:solidFill>
                <a:effectLst>
                  <a:outerShdw blurRad="38100" dist="38100" dir="2700000" algn="tl">
                    <a:srgbClr val="000099"/>
                  </a:outerShdw>
                </a:effectLst>
                <a:latin typeface="Tahoma" pitchFamily="34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1747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fld id="{B12C38C2-22F4-4C88-89F0-4BB247F685F4}" type="slidenum">
              <a:rPr lang="en-GB"/>
              <a:pPr/>
              <a:t>‹nº›</a:t>
            </a:fld>
            <a:endParaRPr lang="en-GB"/>
          </a:p>
        </p:txBody>
      </p:sp>
      <p:sp>
        <p:nvSpPr>
          <p:cNvPr id="1031" name="Line 27"/>
          <p:cNvSpPr>
            <a:spLocks noChangeShapeType="1"/>
          </p:cNvSpPr>
          <p:nvPr userDrawn="1"/>
        </p:nvSpPr>
        <p:spPr bwMode="auto">
          <a:xfrm>
            <a:off x="935038" y="1722438"/>
            <a:ext cx="8277225" cy="0"/>
          </a:xfrm>
          <a:prstGeom prst="line">
            <a:avLst/>
          </a:prstGeom>
          <a:noFill/>
          <a:ln w="12700">
            <a:solidFill>
              <a:srgbClr val="66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fr-FR">
              <a:latin typeface="Arial" charset="0"/>
              <a:ea typeface="ＭＳ Ｐゴシック" charset="0"/>
            </a:endParaRPr>
          </a:p>
        </p:txBody>
      </p:sp>
      <p:grpSp>
        <p:nvGrpSpPr>
          <p:cNvPr id="1032" name="Group 62"/>
          <p:cNvGrpSpPr>
            <a:grpSpLocks/>
          </p:cNvGrpSpPr>
          <p:nvPr userDrawn="1"/>
        </p:nvGrpSpPr>
        <p:grpSpPr bwMode="auto">
          <a:xfrm>
            <a:off x="900113" y="6381750"/>
            <a:ext cx="8277225" cy="468313"/>
            <a:chOff x="703" y="2251"/>
            <a:chExt cx="5193" cy="295"/>
          </a:xfrm>
        </p:grpSpPr>
        <p:sp>
          <p:nvSpPr>
            <p:cNvPr id="1034" name="Rectangle 63"/>
            <p:cNvSpPr>
              <a:spLocks noChangeArrowheads="1"/>
            </p:cNvSpPr>
            <p:nvPr userDrawn="1"/>
          </p:nvSpPr>
          <p:spPr bwMode="auto">
            <a:xfrm>
              <a:off x="703" y="2251"/>
              <a:ext cx="5193" cy="29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A0D3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r>
                <a:rPr lang="fr-BE" b="1" i="1">
                  <a:solidFill>
                    <a:schemeClr val="tx1"/>
                  </a:solidFill>
                  <a:latin typeface="Arial" charset="0"/>
                  <a:ea typeface="ＭＳ Ｐゴシック" charset="0"/>
                </a:rPr>
                <a:t>        European Social Fund</a:t>
              </a:r>
              <a:endParaRPr lang="en-GB" b="1" i="1">
                <a:solidFill>
                  <a:schemeClr val="tx1"/>
                </a:solidFill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1035" name="Group 64"/>
            <p:cNvGrpSpPr>
              <a:grpSpLocks noChangeAspect="1"/>
            </p:cNvGrpSpPr>
            <p:nvPr userDrawn="1"/>
          </p:nvGrpSpPr>
          <p:grpSpPr bwMode="auto">
            <a:xfrm>
              <a:off x="746" y="2286"/>
              <a:ext cx="229" cy="226"/>
              <a:chOff x="2279" y="810"/>
              <a:chExt cx="1068" cy="1056"/>
            </a:xfrm>
          </p:grpSpPr>
          <p:sp>
            <p:nvSpPr>
              <p:cNvPr id="1036" name="Freeform 65"/>
              <p:cNvSpPr>
                <a:spLocks noChangeAspect="1"/>
              </p:cNvSpPr>
              <p:nvPr/>
            </p:nvSpPr>
            <p:spPr bwMode="auto">
              <a:xfrm>
                <a:off x="2738" y="810"/>
                <a:ext cx="152" cy="151"/>
              </a:xfrm>
              <a:custGeom>
                <a:avLst/>
                <a:gdLst>
                  <a:gd name="T0" fmla="*/ 18 w 305"/>
                  <a:gd name="T1" fmla="*/ 0 h 302"/>
                  <a:gd name="T2" fmla="*/ 14 w 305"/>
                  <a:gd name="T3" fmla="*/ 15 h 302"/>
                  <a:gd name="T4" fmla="*/ 0 w 305"/>
                  <a:gd name="T5" fmla="*/ 15 h 302"/>
                  <a:gd name="T6" fmla="*/ 11 w 305"/>
                  <a:gd name="T7" fmla="*/ 24 h 302"/>
                  <a:gd name="T8" fmla="*/ 6 w 305"/>
                  <a:gd name="T9" fmla="*/ 38 h 302"/>
                  <a:gd name="T10" fmla="*/ 19 w 305"/>
                  <a:gd name="T11" fmla="*/ 31 h 302"/>
                  <a:gd name="T12" fmla="*/ 31 w 305"/>
                  <a:gd name="T13" fmla="*/ 38 h 302"/>
                  <a:gd name="T14" fmla="*/ 27 w 305"/>
                  <a:gd name="T15" fmla="*/ 24 h 302"/>
                  <a:gd name="T16" fmla="*/ 38 w 305"/>
                  <a:gd name="T17" fmla="*/ 15 h 302"/>
                  <a:gd name="T18" fmla="*/ 24 w 305"/>
                  <a:gd name="T19" fmla="*/ 15 h 302"/>
                  <a:gd name="T20" fmla="*/ 18 w 305"/>
                  <a:gd name="T21" fmla="*/ 0 h 3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302">
                    <a:moveTo>
                      <a:pt x="151" y="0"/>
                    </a:moveTo>
                    <a:lnTo>
                      <a:pt x="115" y="114"/>
                    </a:lnTo>
                    <a:lnTo>
                      <a:pt x="0" y="114"/>
                    </a:lnTo>
                    <a:lnTo>
                      <a:pt x="90" y="191"/>
                    </a:lnTo>
                    <a:lnTo>
                      <a:pt x="51" y="302"/>
                    </a:lnTo>
                    <a:lnTo>
                      <a:pt x="153" y="241"/>
                    </a:lnTo>
                    <a:lnTo>
                      <a:pt x="255" y="302"/>
                    </a:lnTo>
                    <a:lnTo>
                      <a:pt x="217" y="189"/>
                    </a:lnTo>
                    <a:lnTo>
                      <a:pt x="305" y="114"/>
                    </a:lnTo>
                    <a:lnTo>
                      <a:pt x="192" y="11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1037" name="Freeform 66"/>
              <p:cNvSpPr>
                <a:spLocks noChangeAspect="1"/>
              </p:cNvSpPr>
              <p:nvPr/>
            </p:nvSpPr>
            <p:spPr bwMode="auto">
              <a:xfrm>
                <a:off x="2962" y="872"/>
                <a:ext cx="153" cy="151"/>
              </a:xfrm>
              <a:custGeom>
                <a:avLst/>
                <a:gdLst>
                  <a:gd name="T0" fmla="*/ 18 w 307"/>
                  <a:gd name="T1" fmla="*/ 0 h 302"/>
                  <a:gd name="T2" fmla="*/ 14 w 307"/>
                  <a:gd name="T3" fmla="*/ 15 h 302"/>
                  <a:gd name="T4" fmla="*/ 0 w 307"/>
                  <a:gd name="T5" fmla="*/ 15 h 302"/>
                  <a:gd name="T6" fmla="*/ 11 w 307"/>
                  <a:gd name="T7" fmla="*/ 24 h 302"/>
                  <a:gd name="T8" fmla="*/ 6 w 307"/>
                  <a:gd name="T9" fmla="*/ 38 h 302"/>
                  <a:gd name="T10" fmla="*/ 19 w 307"/>
                  <a:gd name="T11" fmla="*/ 30 h 302"/>
                  <a:gd name="T12" fmla="*/ 31 w 307"/>
                  <a:gd name="T13" fmla="*/ 38 h 302"/>
                  <a:gd name="T14" fmla="*/ 27 w 307"/>
                  <a:gd name="T15" fmla="*/ 24 h 302"/>
                  <a:gd name="T16" fmla="*/ 38 w 307"/>
                  <a:gd name="T17" fmla="*/ 15 h 302"/>
                  <a:gd name="T18" fmla="*/ 24 w 307"/>
                  <a:gd name="T19" fmla="*/ 15 h 302"/>
                  <a:gd name="T20" fmla="*/ 18 w 307"/>
                  <a:gd name="T21" fmla="*/ 0 h 3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7" h="302">
                    <a:moveTo>
                      <a:pt x="151" y="0"/>
                    </a:moveTo>
                    <a:lnTo>
                      <a:pt x="116" y="113"/>
                    </a:lnTo>
                    <a:lnTo>
                      <a:pt x="0" y="113"/>
                    </a:lnTo>
                    <a:lnTo>
                      <a:pt x="91" y="190"/>
                    </a:lnTo>
                    <a:lnTo>
                      <a:pt x="52" y="302"/>
                    </a:lnTo>
                    <a:lnTo>
                      <a:pt x="155" y="240"/>
                    </a:lnTo>
                    <a:lnTo>
                      <a:pt x="255" y="302"/>
                    </a:lnTo>
                    <a:lnTo>
                      <a:pt x="217" y="188"/>
                    </a:lnTo>
                    <a:lnTo>
                      <a:pt x="307" y="113"/>
                    </a:lnTo>
                    <a:lnTo>
                      <a:pt x="193" y="113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1038" name="Freeform 67"/>
              <p:cNvSpPr>
                <a:spLocks noChangeAspect="1"/>
              </p:cNvSpPr>
              <p:nvPr/>
            </p:nvSpPr>
            <p:spPr bwMode="auto">
              <a:xfrm>
                <a:off x="3130" y="1044"/>
                <a:ext cx="153" cy="151"/>
              </a:xfrm>
              <a:custGeom>
                <a:avLst/>
                <a:gdLst>
                  <a:gd name="T0" fmla="*/ 19 w 305"/>
                  <a:gd name="T1" fmla="*/ 0 h 302"/>
                  <a:gd name="T2" fmla="*/ 15 w 305"/>
                  <a:gd name="T3" fmla="*/ 15 h 302"/>
                  <a:gd name="T4" fmla="*/ 0 w 305"/>
                  <a:gd name="T5" fmla="*/ 15 h 302"/>
                  <a:gd name="T6" fmla="*/ 12 w 305"/>
                  <a:gd name="T7" fmla="*/ 24 h 302"/>
                  <a:gd name="T8" fmla="*/ 7 w 305"/>
                  <a:gd name="T9" fmla="*/ 38 h 302"/>
                  <a:gd name="T10" fmla="*/ 20 w 305"/>
                  <a:gd name="T11" fmla="*/ 31 h 302"/>
                  <a:gd name="T12" fmla="*/ 32 w 305"/>
                  <a:gd name="T13" fmla="*/ 38 h 302"/>
                  <a:gd name="T14" fmla="*/ 27 w 305"/>
                  <a:gd name="T15" fmla="*/ 24 h 302"/>
                  <a:gd name="T16" fmla="*/ 39 w 305"/>
                  <a:gd name="T17" fmla="*/ 15 h 302"/>
                  <a:gd name="T18" fmla="*/ 24 w 305"/>
                  <a:gd name="T19" fmla="*/ 15 h 302"/>
                  <a:gd name="T20" fmla="*/ 19 w 305"/>
                  <a:gd name="T21" fmla="*/ 0 h 3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302">
                    <a:moveTo>
                      <a:pt x="151" y="0"/>
                    </a:moveTo>
                    <a:lnTo>
                      <a:pt x="115" y="114"/>
                    </a:lnTo>
                    <a:lnTo>
                      <a:pt x="0" y="113"/>
                    </a:lnTo>
                    <a:lnTo>
                      <a:pt x="90" y="191"/>
                    </a:lnTo>
                    <a:lnTo>
                      <a:pt x="52" y="302"/>
                    </a:lnTo>
                    <a:lnTo>
                      <a:pt x="154" y="241"/>
                    </a:lnTo>
                    <a:lnTo>
                      <a:pt x="254" y="302"/>
                    </a:lnTo>
                    <a:lnTo>
                      <a:pt x="216" y="189"/>
                    </a:lnTo>
                    <a:lnTo>
                      <a:pt x="305" y="114"/>
                    </a:lnTo>
                    <a:lnTo>
                      <a:pt x="192" y="11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1039" name="Freeform 68"/>
              <p:cNvSpPr>
                <a:spLocks noChangeAspect="1"/>
              </p:cNvSpPr>
              <p:nvPr/>
            </p:nvSpPr>
            <p:spPr bwMode="auto">
              <a:xfrm>
                <a:off x="3194" y="1260"/>
                <a:ext cx="153" cy="150"/>
              </a:xfrm>
              <a:custGeom>
                <a:avLst/>
                <a:gdLst>
                  <a:gd name="T0" fmla="*/ 19 w 305"/>
                  <a:gd name="T1" fmla="*/ 0 h 301"/>
                  <a:gd name="T2" fmla="*/ 15 w 305"/>
                  <a:gd name="T3" fmla="*/ 14 h 301"/>
                  <a:gd name="T4" fmla="*/ 0 w 305"/>
                  <a:gd name="T5" fmla="*/ 14 h 301"/>
                  <a:gd name="T6" fmla="*/ 12 w 305"/>
                  <a:gd name="T7" fmla="*/ 23 h 301"/>
                  <a:gd name="T8" fmla="*/ 7 w 305"/>
                  <a:gd name="T9" fmla="*/ 37 h 301"/>
                  <a:gd name="T10" fmla="*/ 20 w 305"/>
                  <a:gd name="T11" fmla="*/ 30 h 301"/>
                  <a:gd name="T12" fmla="*/ 32 w 305"/>
                  <a:gd name="T13" fmla="*/ 37 h 301"/>
                  <a:gd name="T14" fmla="*/ 27 w 305"/>
                  <a:gd name="T15" fmla="*/ 23 h 301"/>
                  <a:gd name="T16" fmla="*/ 39 w 305"/>
                  <a:gd name="T17" fmla="*/ 14 h 301"/>
                  <a:gd name="T18" fmla="*/ 24 w 305"/>
                  <a:gd name="T19" fmla="*/ 14 h 301"/>
                  <a:gd name="T20" fmla="*/ 19 w 305"/>
                  <a:gd name="T21" fmla="*/ 0 h 3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301">
                    <a:moveTo>
                      <a:pt x="151" y="0"/>
                    </a:moveTo>
                    <a:lnTo>
                      <a:pt x="115" y="114"/>
                    </a:lnTo>
                    <a:lnTo>
                      <a:pt x="0" y="113"/>
                    </a:lnTo>
                    <a:lnTo>
                      <a:pt x="90" y="191"/>
                    </a:lnTo>
                    <a:lnTo>
                      <a:pt x="52" y="301"/>
                    </a:lnTo>
                    <a:lnTo>
                      <a:pt x="154" y="240"/>
                    </a:lnTo>
                    <a:lnTo>
                      <a:pt x="254" y="301"/>
                    </a:lnTo>
                    <a:lnTo>
                      <a:pt x="216" y="189"/>
                    </a:lnTo>
                    <a:lnTo>
                      <a:pt x="305" y="114"/>
                    </a:lnTo>
                    <a:lnTo>
                      <a:pt x="192" y="11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1040" name="Freeform 69"/>
              <p:cNvSpPr>
                <a:spLocks noChangeAspect="1"/>
              </p:cNvSpPr>
              <p:nvPr/>
            </p:nvSpPr>
            <p:spPr bwMode="auto">
              <a:xfrm>
                <a:off x="3130" y="1491"/>
                <a:ext cx="153" cy="151"/>
              </a:xfrm>
              <a:custGeom>
                <a:avLst/>
                <a:gdLst>
                  <a:gd name="T0" fmla="*/ 19 w 305"/>
                  <a:gd name="T1" fmla="*/ 0 h 302"/>
                  <a:gd name="T2" fmla="*/ 15 w 305"/>
                  <a:gd name="T3" fmla="*/ 15 h 302"/>
                  <a:gd name="T4" fmla="*/ 0 w 305"/>
                  <a:gd name="T5" fmla="*/ 15 h 302"/>
                  <a:gd name="T6" fmla="*/ 12 w 305"/>
                  <a:gd name="T7" fmla="*/ 24 h 302"/>
                  <a:gd name="T8" fmla="*/ 7 w 305"/>
                  <a:gd name="T9" fmla="*/ 38 h 302"/>
                  <a:gd name="T10" fmla="*/ 20 w 305"/>
                  <a:gd name="T11" fmla="*/ 30 h 302"/>
                  <a:gd name="T12" fmla="*/ 32 w 305"/>
                  <a:gd name="T13" fmla="*/ 38 h 302"/>
                  <a:gd name="T14" fmla="*/ 27 w 305"/>
                  <a:gd name="T15" fmla="*/ 24 h 302"/>
                  <a:gd name="T16" fmla="*/ 39 w 305"/>
                  <a:gd name="T17" fmla="*/ 15 h 302"/>
                  <a:gd name="T18" fmla="*/ 24 w 305"/>
                  <a:gd name="T19" fmla="*/ 15 h 302"/>
                  <a:gd name="T20" fmla="*/ 19 w 305"/>
                  <a:gd name="T21" fmla="*/ 0 h 3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302">
                    <a:moveTo>
                      <a:pt x="151" y="0"/>
                    </a:moveTo>
                    <a:lnTo>
                      <a:pt x="115" y="114"/>
                    </a:lnTo>
                    <a:lnTo>
                      <a:pt x="0" y="113"/>
                    </a:lnTo>
                    <a:lnTo>
                      <a:pt x="90" y="191"/>
                    </a:lnTo>
                    <a:lnTo>
                      <a:pt x="52" y="302"/>
                    </a:lnTo>
                    <a:lnTo>
                      <a:pt x="154" y="240"/>
                    </a:lnTo>
                    <a:lnTo>
                      <a:pt x="254" y="302"/>
                    </a:lnTo>
                    <a:lnTo>
                      <a:pt x="216" y="189"/>
                    </a:lnTo>
                    <a:lnTo>
                      <a:pt x="305" y="114"/>
                    </a:lnTo>
                    <a:lnTo>
                      <a:pt x="192" y="11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1041" name="Freeform 70"/>
              <p:cNvSpPr>
                <a:spLocks noChangeAspect="1"/>
              </p:cNvSpPr>
              <p:nvPr/>
            </p:nvSpPr>
            <p:spPr bwMode="auto">
              <a:xfrm>
                <a:off x="2966" y="1651"/>
                <a:ext cx="153" cy="151"/>
              </a:xfrm>
              <a:custGeom>
                <a:avLst/>
                <a:gdLst>
                  <a:gd name="T0" fmla="*/ 18 w 307"/>
                  <a:gd name="T1" fmla="*/ 0 h 302"/>
                  <a:gd name="T2" fmla="*/ 14 w 307"/>
                  <a:gd name="T3" fmla="*/ 15 h 302"/>
                  <a:gd name="T4" fmla="*/ 0 w 307"/>
                  <a:gd name="T5" fmla="*/ 15 h 302"/>
                  <a:gd name="T6" fmla="*/ 11 w 307"/>
                  <a:gd name="T7" fmla="*/ 24 h 302"/>
                  <a:gd name="T8" fmla="*/ 6 w 307"/>
                  <a:gd name="T9" fmla="*/ 38 h 302"/>
                  <a:gd name="T10" fmla="*/ 19 w 307"/>
                  <a:gd name="T11" fmla="*/ 30 h 302"/>
                  <a:gd name="T12" fmla="*/ 31 w 307"/>
                  <a:gd name="T13" fmla="*/ 38 h 302"/>
                  <a:gd name="T14" fmla="*/ 27 w 307"/>
                  <a:gd name="T15" fmla="*/ 24 h 302"/>
                  <a:gd name="T16" fmla="*/ 38 w 307"/>
                  <a:gd name="T17" fmla="*/ 15 h 302"/>
                  <a:gd name="T18" fmla="*/ 24 w 307"/>
                  <a:gd name="T19" fmla="*/ 15 h 302"/>
                  <a:gd name="T20" fmla="*/ 18 w 307"/>
                  <a:gd name="T21" fmla="*/ 0 h 3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7" h="302">
                    <a:moveTo>
                      <a:pt x="151" y="0"/>
                    </a:moveTo>
                    <a:lnTo>
                      <a:pt x="116" y="114"/>
                    </a:lnTo>
                    <a:lnTo>
                      <a:pt x="0" y="113"/>
                    </a:lnTo>
                    <a:lnTo>
                      <a:pt x="92" y="190"/>
                    </a:lnTo>
                    <a:lnTo>
                      <a:pt x="52" y="302"/>
                    </a:lnTo>
                    <a:lnTo>
                      <a:pt x="155" y="240"/>
                    </a:lnTo>
                    <a:lnTo>
                      <a:pt x="255" y="302"/>
                    </a:lnTo>
                    <a:lnTo>
                      <a:pt x="217" y="188"/>
                    </a:lnTo>
                    <a:lnTo>
                      <a:pt x="307" y="114"/>
                    </a:lnTo>
                    <a:lnTo>
                      <a:pt x="193" y="11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1042" name="Freeform 71"/>
              <p:cNvSpPr>
                <a:spLocks noChangeAspect="1"/>
              </p:cNvSpPr>
              <p:nvPr/>
            </p:nvSpPr>
            <p:spPr bwMode="auto">
              <a:xfrm>
                <a:off x="2738" y="1715"/>
                <a:ext cx="153" cy="151"/>
              </a:xfrm>
              <a:custGeom>
                <a:avLst/>
                <a:gdLst>
                  <a:gd name="T0" fmla="*/ 19 w 307"/>
                  <a:gd name="T1" fmla="*/ 0 h 302"/>
                  <a:gd name="T2" fmla="*/ 14 w 307"/>
                  <a:gd name="T3" fmla="*/ 15 h 302"/>
                  <a:gd name="T4" fmla="*/ 0 w 307"/>
                  <a:gd name="T5" fmla="*/ 15 h 302"/>
                  <a:gd name="T6" fmla="*/ 11 w 307"/>
                  <a:gd name="T7" fmla="*/ 24 h 302"/>
                  <a:gd name="T8" fmla="*/ 6 w 307"/>
                  <a:gd name="T9" fmla="*/ 38 h 302"/>
                  <a:gd name="T10" fmla="*/ 19 w 307"/>
                  <a:gd name="T11" fmla="*/ 30 h 302"/>
                  <a:gd name="T12" fmla="*/ 32 w 307"/>
                  <a:gd name="T13" fmla="*/ 38 h 302"/>
                  <a:gd name="T14" fmla="*/ 27 w 307"/>
                  <a:gd name="T15" fmla="*/ 24 h 302"/>
                  <a:gd name="T16" fmla="*/ 38 w 307"/>
                  <a:gd name="T17" fmla="*/ 15 h 302"/>
                  <a:gd name="T18" fmla="*/ 24 w 307"/>
                  <a:gd name="T19" fmla="*/ 15 h 302"/>
                  <a:gd name="T20" fmla="*/ 19 w 307"/>
                  <a:gd name="T21" fmla="*/ 0 h 3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7" h="302">
                    <a:moveTo>
                      <a:pt x="152" y="0"/>
                    </a:moveTo>
                    <a:lnTo>
                      <a:pt x="115" y="114"/>
                    </a:lnTo>
                    <a:lnTo>
                      <a:pt x="0" y="113"/>
                    </a:lnTo>
                    <a:lnTo>
                      <a:pt x="91" y="191"/>
                    </a:lnTo>
                    <a:lnTo>
                      <a:pt x="52" y="302"/>
                    </a:lnTo>
                    <a:lnTo>
                      <a:pt x="155" y="240"/>
                    </a:lnTo>
                    <a:lnTo>
                      <a:pt x="256" y="302"/>
                    </a:lnTo>
                    <a:lnTo>
                      <a:pt x="217" y="189"/>
                    </a:lnTo>
                    <a:lnTo>
                      <a:pt x="307" y="114"/>
                    </a:lnTo>
                    <a:lnTo>
                      <a:pt x="193" y="114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1043" name="Freeform 72"/>
              <p:cNvSpPr>
                <a:spLocks noChangeAspect="1"/>
              </p:cNvSpPr>
              <p:nvPr/>
            </p:nvSpPr>
            <p:spPr bwMode="auto">
              <a:xfrm>
                <a:off x="2507" y="1655"/>
                <a:ext cx="153" cy="151"/>
              </a:xfrm>
              <a:custGeom>
                <a:avLst/>
                <a:gdLst>
                  <a:gd name="T0" fmla="*/ 19 w 306"/>
                  <a:gd name="T1" fmla="*/ 0 h 302"/>
                  <a:gd name="T2" fmla="*/ 15 w 306"/>
                  <a:gd name="T3" fmla="*/ 15 h 302"/>
                  <a:gd name="T4" fmla="*/ 0 w 306"/>
                  <a:gd name="T5" fmla="*/ 15 h 302"/>
                  <a:gd name="T6" fmla="*/ 12 w 306"/>
                  <a:gd name="T7" fmla="*/ 24 h 302"/>
                  <a:gd name="T8" fmla="*/ 7 w 306"/>
                  <a:gd name="T9" fmla="*/ 38 h 302"/>
                  <a:gd name="T10" fmla="*/ 20 w 306"/>
                  <a:gd name="T11" fmla="*/ 30 h 302"/>
                  <a:gd name="T12" fmla="*/ 32 w 306"/>
                  <a:gd name="T13" fmla="*/ 38 h 302"/>
                  <a:gd name="T14" fmla="*/ 28 w 306"/>
                  <a:gd name="T15" fmla="*/ 24 h 302"/>
                  <a:gd name="T16" fmla="*/ 39 w 306"/>
                  <a:gd name="T17" fmla="*/ 15 h 302"/>
                  <a:gd name="T18" fmla="*/ 24 w 306"/>
                  <a:gd name="T19" fmla="*/ 15 h 302"/>
                  <a:gd name="T20" fmla="*/ 19 w 306"/>
                  <a:gd name="T21" fmla="*/ 0 h 3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6" h="302">
                    <a:moveTo>
                      <a:pt x="151" y="0"/>
                    </a:moveTo>
                    <a:lnTo>
                      <a:pt x="115" y="113"/>
                    </a:lnTo>
                    <a:lnTo>
                      <a:pt x="0" y="113"/>
                    </a:lnTo>
                    <a:lnTo>
                      <a:pt x="90" y="190"/>
                    </a:lnTo>
                    <a:lnTo>
                      <a:pt x="51" y="302"/>
                    </a:lnTo>
                    <a:lnTo>
                      <a:pt x="153" y="240"/>
                    </a:lnTo>
                    <a:lnTo>
                      <a:pt x="255" y="302"/>
                    </a:lnTo>
                    <a:lnTo>
                      <a:pt x="217" y="188"/>
                    </a:lnTo>
                    <a:lnTo>
                      <a:pt x="306" y="113"/>
                    </a:lnTo>
                    <a:lnTo>
                      <a:pt x="191" y="113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1044" name="Freeform 73"/>
              <p:cNvSpPr>
                <a:spLocks noChangeAspect="1"/>
              </p:cNvSpPr>
              <p:nvPr/>
            </p:nvSpPr>
            <p:spPr bwMode="auto">
              <a:xfrm>
                <a:off x="2339" y="1491"/>
                <a:ext cx="153" cy="151"/>
              </a:xfrm>
              <a:custGeom>
                <a:avLst/>
                <a:gdLst>
                  <a:gd name="T0" fmla="*/ 19 w 305"/>
                  <a:gd name="T1" fmla="*/ 0 h 302"/>
                  <a:gd name="T2" fmla="*/ 15 w 305"/>
                  <a:gd name="T3" fmla="*/ 15 h 302"/>
                  <a:gd name="T4" fmla="*/ 0 w 305"/>
                  <a:gd name="T5" fmla="*/ 15 h 302"/>
                  <a:gd name="T6" fmla="*/ 12 w 305"/>
                  <a:gd name="T7" fmla="*/ 24 h 302"/>
                  <a:gd name="T8" fmla="*/ 7 w 305"/>
                  <a:gd name="T9" fmla="*/ 38 h 302"/>
                  <a:gd name="T10" fmla="*/ 20 w 305"/>
                  <a:gd name="T11" fmla="*/ 30 h 302"/>
                  <a:gd name="T12" fmla="*/ 32 w 305"/>
                  <a:gd name="T13" fmla="*/ 38 h 302"/>
                  <a:gd name="T14" fmla="*/ 27 w 305"/>
                  <a:gd name="T15" fmla="*/ 24 h 302"/>
                  <a:gd name="T16" fmla="*/ 39 w 305"/>
                  <a:gd name="T17" fmla="*/ 15 h 302"/>
                  <a:gd name="T18" fmla="*/ 24 w 305"/>
                  <a:gd name="T19" fmla="*/ 15 h 302"/>
                  <a:gd name="T20" fmla="*/ 19 w 305"/>
                  <a:gd name="T21" fmla="*/ 0 h 3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302">
                    <a:moveTo>
                      <a:pt x="151" y="0"/>
                    </a:moveTo>
                    <a:lnTo>
                      <a:pt x="115" y="114"/>
                    </a:lnTo>
                    <a:lnTo>
                      <a:pt x="0" y="113"/>
                    </a:lnTo>
                    <a:lnTo>
                      <a:pt x="90" y="191"/>
                    </a:lnTo>
                    <a:lnTo>
                      <a:pt x="52" y="302"/>
                    </a:lnTo>
                    <a:lnTo>
                      <a:pt x="154" y="240"/>
                    </a:lnTo>
                    <a:lnTo>
                      <a:pt x="254" y="302"/>
                    </a:lnTo>
                    <a:lnTo>
                      <a:pt x="216" y="189"/>
                    </a:lnTo>
                    <a:lnTo>
                      <a:pt x="305" y="114"/>
                    </a:lnTo>
                    <a:lnTo>
                      <a:pt x="192" y="11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1045" name="Freeform 74"/>
              <p:cNvSpPr>
                <a:spLocks noChangeAspect="1"/>
              </p:cNvSpPr>
              <p:nvPr/>
            </p:nvSpPr>
            <p:spPr bwMode="auto">
              <a:xfrm>
                <a:off x="2279" y="1264"/>
                <a:ext cx="153" cy="150"/>
              </a:xfrm>
              <a:custGeom>
                <a:avLst/>
                <a:gdLst>
                  <a:gd name="T0" fmla="*/ 19 w 305"/>
                  <a:gd name="T1" fmla="*/ 0 h 301"/>
                  <a:gd name="T2" fmla="*/ 15 w 305"/>
                  <a:gd name="T3" fmla="*/ 14 h 301"/>
                  <a:gd name="T4" fmla="*/ 0 w 305"/>
                  <a:gd name="T5" fmla="*/ 14 h 301"/>
                  <a:gd name="T6" fmla="*/ 12 w 305"/>
                  <a:gd name="T7" fmla="*/ 23 h 301"/>
                  <a:gd name="T8" fmla="*/ 7 w 305"/>
                  <a:gd name="T9" fmla="*/ 37 h 301"/>
                  <a:gd name="T10" fmla="*/ 20 w 305"/>
                  <a:gd name="T11" fmla="*/ 30 h 301"/>
                  <a:gd name="T12" fmla="*/ 32 w 305"/>
                  <a:gd name="T13" fmla="*/ 37 h 301"/>
                  <a:gd name="T14" fmla="*/ 28 w 305"/>
                  <a:gd name="T15" fmla="*/ 23 h 301"/>
                  <a:gd name="T16" fmla="*/ 39 w 305"/>
                  <a:gd name="T17" fmla="*/ 14 h 301"/>
                  <a:gd name="T18" fmla="*/ 24 w 305"/>
                  <a:gd name="T19" fmla="*/ 14 h 301"/>
                  <a:gd name="T20" fmla="*/ 19 w 305"/>
                  <a:gd name="T21" fmla="*/ 0 h 3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301">
                    <a:moveTo>
                      <a:pt x="151" y="0"/>
                    </a:moveTo>
                    <a:lnTo>
                      <a:pt x="115" y="114"/>
                    </a:lnTo>
                    <a:lnTo>
                      <a:pt x="0" y="113"/>
                    </a:lnTo>
                    <a:lnTo>
                      <a:pt x="90" y="191"/>
                    </a:lnTo>
                    <a:lnTo>
                      <a:pt x="51" y="301"/>
                    </a:lnTo>
                    <a:lnTo>
                      <a:pt x="153" y="240"/>
                    </a:lnTo>
                    <a:lnTo>
                      <a:pt x="255" y="301"/>
                    </a:lnTo>
                    <a:lnTo>
                      <a:pt x="217" y="189"/>
                    </a:lnTo>
                    <a:lnTo>
                      <a:pt x="305" y="114"/>
                    </a:lnTo>
                    <a:lnTo>
                      <a:pt x="192" y="11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1046" name="Freeform 75"/>
              <p:cNvSpPr>
                <a:spLocks noChangeAspect="1"/>
              </p:cNvSpPr>
              <p:nvPr/>
            </p:nvSpPr>
            <p:spPr bwMode="auto">
              <a:xfrm>
                <a:off x="2343" y="1044"/>
                <a:ext cx="153" cy="151"/>
              </a:xfrm>
              <a:custGeom>
                <a:avLst/>
                <a:gdLst>
                  <a:gd name="T0" fmla="*/ 19 w 305"/>
                  <a:gd name="T1" fmla="*/ 0 h 302"/>
                  <a:gd name="T2" fmla="*/ 15 w 305"/>
                  <a:gd name="T3" fmla="*/ 15 h 302"/>
                  <a:gd name="T4" fmla="*/ 0 w 305"/>
                  <a:gd name="T5" fmla="*/ 15 h 302"/>
                  <a:gd name="T6" fmla="*/ 12 w 305"/>
                  <a:gd name="T7" fmla="*/ 24 h 302"/>
                  <a:gd name="T8" fmla="*/ 7 w 305"/>
                  <a:gd name="T9" fmla="*/ 38 h 302"/>
                  <a:gd name="T10" fmla="*/ 20 w 305"/>
                  <a:gd name="T11" fmla="*/ 31 h 302"/>
                  <a:gd name="T12" fmla="*/ 32 w 305"/>
                  <a:gd name="T13" fmla="*/ 38 h 302"/>
                  <a:gd name="T14" fmla="*/ 27 w 305"/>
                  <a:gd name="T15" fmla="*/ 24 h 302"/>
                  <a:gd name="T16" fmla="*/ 39 w 305"/>
                  <a:gd name="T17" fmla="*/ 15 h 302"/>
                  <a:gd name="T18" fmla="*/ 24 w 305"/>
                  <a:gd name="T19" fmla="*/ 15 h 302"/>
                  <a:gd name="T20" fmla="*/ 19 w 305"/>
                  <a:gd name="T21" fmla="*/ 0 h 3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302">
                    <a:moveTo>
                      <a:pt x="151" y="0"/>
                    </a:moveTo>
                    <a:lnTo>
                      <a:pt x="115" y="114"/>
                    </a:lnTo>
                    <a:lnTo>
                      <a:pt x="0" y="113"/>
                    </a:lnTo>
                    <a:lnTo>
                      <a:pt x="90" y="191"/>
                    </a:lnTo>
                    <a:lnTo>
                      <a:pt x="52" y="302"/>
                    </a:lnTo>
                    <a:lnTo>
                      <a:pt x="154" y="241"/>
                    </a:lnTo>
                    <a:lnTo>
                      <a:pt x="254" y="302"/>
                    </a:lnTo>
                    <a:lnTo>
                      <a:pt x="216" y="189"/>
                    </a:lnTo>
                    <a:lnTo>
                      <a:pt x="305" y="114"/>
                    </a:lnTo>
                    <a:lnTo>
                      <a:pt x="192" y="11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1047" name="Freeform 76"/>
              <p:cNvSpPr>
                <a:spLocks noChangeAspect="1"/>
              </p:cNvSpPr>
              <p:nvPr/>
            </p:nvSpPr>
            <p:spPr bwMode="auto">
              <a:xfrm>
                <a:off x="2507" y="872"/>
                <a:ext cx="153" cy="151"/>
              </a:xfrm>
              <a:custGeom>
                <a:avLst/>
                <a:gdLst>
                  <a:gd name="T0" fmla="*/ 19 w 306"/>
                  <a:gd name="T1" fmla="*/ 0 h 302"/>
                  <a:gd name="T2" fmla="*/ 15 w 306"/>
                  <a:gd name="T3" fmla="*/ 15 h 302"/>
                  <a:gd name="T4" fmla="*/ 0 w 306"/>
                  <a:gd name="T5" fmla="*/ 15 h 302"/>
                  <a:gd name="T6" fmla="*/ 12 w 306"/>
                  <a:gd name="T7" fmla="*/ 24 h 302"/>
                  <a:gd name="T8" fmla="*/ 7 w 306"/>
                  <a:gd name="T9" fmla="*/ 38 h 302"/>
                  <a:gd name="T10" fmla="*/ 20 w 306"/>
                  <a:gd name="T11" fmla="*/ 30 h 302"/>
                  <a:gd name="T12" fmla="*/ 32 w 306"/>
                  <a:gd name="T13" fmla="*/ 38 h 302"/>
                  <a:gd name="T14" fmla="*/ 28 w 306"/>
                  <a:gd name="T15" fmla="*/ 24 h 302"/>
                  <a:gd name="T16" fmla="*/ 39 w 306"/>
                  <a:gd name="T17" fmla="*/ 15 h 302"/>
                  <a:gd name="T18" fmla="*/ 24 w 306"/>
                  <a:gd name="T19" fmla="*/ 15 h 302"/>
                  <a:gd name="T20" fmla="*/ 19 w 306"/>
                  <a:gd name="T21" fmla="*/ 0 h 3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6" h="302">
                    <a:moveTo>
                      <a:pt x="151" y="0"/>
                    </a:moveTo>
                    <a:lnTo>
                      <a:pt x="115" y="113"/>
                    </a:lnTo>
                    <a:lnTo>
                      <a:pt x="0" y="113"/>
                    </a:lnTo>
                    <a:lnTo>
                      <a:pt x="90" y="190"/>
                    </a:lnTo>
                    <a:lnTo>
                      <a:pt x="51" y="302"/>
                    </a:lnTo>
                    <a:lnTo>
                      <a:pt x="153" y="240"/>
                    </a:lnTo>
                    <a:lnTo>
                      <a:pt x="255" y="302"/>
                    </a:lnTo>
                    <a:lnTo>
                      <a:pt x="217" y="188"/>
                    </a:lnTo>
                    <a:lnTo>
                      <a:pt x="306" y="113"/>
                    </a:lnTo>
                    <a:lnTo>
                      <a:pt x="191" y="113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pt-PT"/>
              </a:p>
            </p:txBody>
          </p:sp>
        </p:grpSp>
      </p:grpSp>
      <p:pic>
        <p:nvPicPr>
          <p:cNvPr id="1033" name="Picture 77" descr="esf posters template"/>
          <p:cNvPicPr>
            <a:picLocks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p:transition spd="med">
    <p:pull dir="rd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66CCFF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971550" y="2133600"/>
            <a:ext cx="7921625" cy="295275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400" dirty="0">
                <a:solidFill>
                  <a:schemeClr val="tx1"/>
                </a:solidFill>
              </a:rPr>
              <a:t/>
            </a:r>
            <a:br>
              <a:rPr lang="en-US" sz="44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Key elements of the Commission proposal for the future ESF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2014-2020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/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/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/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1200" dirty="0" smtClean="0">
                <a:solidFill>
                  <a:schemeClr val="tx1">
                    <a:lumMod val="95000"/>
                  </a:schemeClr>
                </a:solidFill>
              </a:rPr>
              <a:t>Franz Pointner, DG Employment, Social Affairs and Inclusion</a:t>
            </a:r>
            <a:endParaRPr lang="en-US" sz="12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42988" y="2157413"/>
            <a:ext cx="7772400" cy="3935412"/>
          </a:xfrm>
        </p:spPr>
        <p:txBody>
          <a:bodyPr/>
          <a:lstStyle/>
          <a:p>
            <a:pPr>
              <a:buFont typeface="Wingdings" charset="0"/>
              <a:buNone/>
              <a:defRPr/>
            </a:pP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403350" y="2852738"/>
            <a:ext cx="6821488" cy="1292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3200" b="1" kern="0" dirty="0">
                <a:solidFill>
                  <a:srgbClr val="FFD624"/>
                </a:solidFill>
                <a:latin typeface="Verdana" charset="0"/>
                <a:ea typeface="ＭＳ Ｐゴシック" charset="0"/>
                <a:cs typeface="+mj-cs"/>
              </a:rPr>
              <a:t>Youth Employment Initiative</a:t>
            </a:r>
            <a:br>
              <a:rPr lang="en-GB" sz="3200" b="1" kern="0" dirty="0">
                <a:solidFill>
                  <a:srgbClr val="FFD624"/>
                </a:solidFill>
                <a:latin typeface="Verdana" charset="0"/>
                <a:ea typeface="ＭＳ Ｐゴシック" charset="0"/>
                <a:cs typeface="+mj-cs"/>
              </a:rPr>
            </a:br>
            <a:r>
              <a:rPr lang="en-GB" sz="3200" b="1" kern="0" dirty="0">
                <a:solidFill>
                  <a:srgbClr val="FFD624"/>
                </a:solidFill>
                <a:latin typeface="Verdana" charset="0"/>
                <a:ea typeface="ＭＳ Ｐゴシック" charset="0"/>
                <a:cs typeface="+mj-cs"/>
              </a:rPr>
              <a:t/>
            </a:r>
            <a:br>
              <a:rPr lang="en-GB" sz="3200" b="1" kern="0" dirty="0">
                <a:solidFill>
                  <a:srgbClr val="FFD624"/>
                </a:solidFill>
                <a:latin typeface="Verdana" charset="0"/>
                <a:ea typeface="ＭＳ Ｐゴシック" charset="0"/>
                <a:cs typeface="+mj-cs"/>
              </a:rPr>
            </a:br>
            <a:endParaRPr lang="fr-FR" dirty="0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71550" y="1989138"/>
            <a:ext cx="7772400" cy="4319587"/>
          </a:xfrm>
        </p:spPr>
        <p:txBody>
          <a:bodyPr/>
          <a:lstStyle/>
          <a:p>
            <a:pPr marL="342900" indent="-342900">
              <a:spcBef>
                <a:spcPct val="0"/>
              </a:spcBef>
              <a:spcAft>
                <a:spcPts val="600"/>
              </a:spcAft>
              <a:buClr>
                <a:srgbClr val="003399"/>
              </a:buClr>
              <a:buFont typeface="Wingdings" charset="2"/>
              <a:buChar char="§"/>
              <a:defRPr/>
            </a:pPr>
            <a:r>
              <a:rPr lang="en-GB" sz="2400" b="1" dirty="0">
                <a:solidFill>
                  <a:srgbClr val="FFFF00"/>
                </a:solidFill>
                <a:latin typeface="Verdana" charset="0"/>
                <a:cs typeface="Calibri" charset="0"/>
              </a:rPr>
              <a:t>Aim</a:t>
            </a:r>
            <a:r>
              <a:rPr lang="en-GB" sz="2400" dirty="0">
                <a:solidFill>
                  <a:srgbClr val="FFFF00"/>
                </a:solidFill>
                <a:latin typeface="Verdana" charset="0"/>
                <a:cs typeface="Calibri" charset="0"/>
              </a:rPr>
              <a:t>: </a:t>
            </a:r>
            <a:r>
              <a:rPr lang="en-GB" sz="2400" dirty="0">
                <a:latin typeface="Verdana" charset="0"/>
                <a:cs typeface="Calibri" charset="0"/>
              </a:rPr>
              <a:t>fight youth unemployment in EU regions NUTS level 2 with &gt;25% youth unemployment rate in 2012 (Eurostat data). </a:t>
            </a:r>
          </a:p>
          <a:p>
            <a:pPr marL="342900" indent="-342900">
              <a:spcBef>
                <a:spcPct val="0"/>
              </a:spcBef>
              <a:spcAft>
                <a:spcPts val="600"/>
              </a:spcAft>
              <a:buClr>
                <a:srgbClr val="003399"/>
              </a:buClr>
              <a:buFont typeface="Wingdings" charset="2"/>
              <a:buChar char="§"/>
              <a:defRPr/>
            </a:pPr>
            <a:r>
              <a:rPr lang="en-GB" sz="2400" b="1" dirty="0">
                <a:solidFill>
                  <a:srgbClr val="FFFF00"/>
                </a:solidFill>
                <a:latin typeface="Verdana" charset="0"/>
                <a:cs typeface="Calibri" charset="0"/>
              </a:rPr>
              <a:t>Budget: </a:t>
            </a:r>
            <a:r>
              <a:rPr lang="en-GB" sz="2400" dirty="0">
                <a:latin typeface="Verdana" charset="0"/>
                <a:cs typeface="Calibri" charset="0"/>
              </a:rPr>
              <a:t>EUR 3 </a:t>
            </a:r>
            <a:r>
              <a:rPr lang="en-GB" sz="2400" dirty="0" err="1">
                <a:latin typeface="Verdana" charset="0"/>
                <a:cs typeface="Calibri" charset="0"/>
              </a:rPr>
              <a:t>bn</a:t>
            </a:r>
            <a:r>
              <a:rPr lang="en-GB" sz="2400" dirty="0">
                <a:latin typeface="Verdana" charset="0"/>
                <a:cs typeface="Calibri" charset="0"/>
              </a:rPr>
              <a:t> ESF +3 </a:t>
            </a:r>
            <a:r>
              <a:rPr lang="en-GB" sz="2400" dirty="0" err="1">
                <a:latin typeface="Verdana" charset="0"/>
                <a:cs typeface="Calibri" charset="0"/>
              </a:rPr>
              <a:t>bn</a:t>
            </a:r>
            <a:r>
              <a:rPr lang="en-GB" sz="2400" dirty="0">
                <a:latin typeface="Verdana" charset="0"/>
                <a:cs typeface="Calibri" charset="0"/>
              </a:rPr>
              <a:t> from new budget line within MFF sub-heading 1b.</a:t>
            </a:r>
          </a:p>
          <a:p>
            <a:pPr marL="342900" indent="-342900">
              <a:spcBef>
                <a:spcPct val="0"/>
              </a:spcBef>
              <a:spcAft>
                <a:spcPts val="600"/>
              </a:spcAft>
              <a:buClr>
                <a:srgbClr val="003399"/>
              </a:buClr>
              <a:buFont typeface="Wingdings" charset="2"/>
              <a:buChar char="§"/>
              <a:defRPr/>
            </a:pPr>
            <a:r>
              <a:rPr lang="en-GB" sz="2400" dirty="0">
                <a:latin typeface="Verdana" charset="0"/>
                <a:cs typeface="Calibri" charset="0"/>
              </a:rPr>
              <a:t>YEI aims to directly support the </a:t>
            </a:r>
            <a:r>
              <a:rPr lang="en-GB" sz="2400" b="1" dirty="0">
                <a:solidFill>
                  <a:srgbClr val="FFFF00"/>
                </a:solidFill>
                <a:latin typeface="Verdana" charset="0"/>
                <a:cs typeface="Calibri" charset="0"/>
              </a:rPr>
              <a:t>Youth Employment Package</a:t>
            </a:r>
            <a:r>
              <a:rPr lang="en-GB" sz="2400" dirty="0">
                <a:latin typeface="Verdana" charset="0"/>
                <a:cs typeface="Calibri" charset="0"/>
              </a:rPr>
              <a:t>, in particular the </a:t>
            </a:r>
            <a:r>
              <a:rPr lang="en-GB" sz="2400" b="1" dirty="0">
                <a:solidFill>
                  <a:srgbClr val="FFFF00"/>
                </a:solidFill>
                <a:latin typeface="Verdana" charset="0"/>
                <a:cs typeface="Calibri" charset="0"/>
              </a:rPr>
              <a:t>Youth Guarantee</a:t>
            </a:r>
            <a:r>
              <a:rPr lang="en-GB" sz="2400" b="1" dirty="0">
                <a:latin typeface="Verdana" charset="0"/>
                <a:cs typeface="Calibri" charset="0"/>
              </a:rPr>
              <a:t> </a:t>
            </a:r>
            <a:r>
              <a:rPr lang="en-GB" sz="2400" dirty="0">
                <a:latin typeface="Verdana" charset="0"/>
                <a:cs typeface="Calibri" charset="0"/>
              </a:rPr>
              <a:t>(Council political agreement 28 February)</a:t>
            </a:r>
          </a:p>
          <a:p>
            <a:pPr marL="342900" indent="-342900">
              <a:spcBef>
                <a:spcPct val="0"/>
              </a:spcBef>
              <a:spcAft>
                <a:spcPts val="600"/>
              </a:spcAft>
              <a:buClr>
                <a:srgbClr val="003399"/>
              </a:buClr>
              <a:buFont typeface="Wingdings" charset="2"/>
              <a:buChar char="§"/>
              <a:defRPr/>
            </a:pPr>
            <a:r>
              <a:rPr lang="en-GB" sz="2400" dirty="0">
                <a:latin typeface="Verdana" charset="0"/>
                <a:cs typeface="Calibri" charset="0"/>
              </a:rPr>
              <a:t>Available </a:t>
            </a:r>
            <a:r>
              <a:rPr lang="en-GB" sz="2400" b="1" dirty="0">
                <a:solidFill>
                  <a:srgbClr val="FFFF00"/>
                </a:solidFill>
                <a:latin typeface="Verdana" charset="0"/>
                <a:cs typeface="Calibri" charset="0"/>
              </a:rPr>
              <a:t>2014-2020</a:t>
            </a:r>
          </a:p>
          <a:p>
            <a:pPr>
              <a:buFont typeface="Wingdings" charset="0"/>
              <a:buNone/>
              <a:defRPr/>
            </a:pPr>
            <a:endParaRPr lang="fr-FR" dirty="0"/>
          </a:p>
        </p:txBody>
      </p:sp>
      <p:sp>
        <p:nvSpPr>
          <p:cNvPr id="30722" name="ZoneTexte 3"/>
          <p:cNvSpPr txBox="1">
            <a:spLocks noChangeArrowheads="1"/>
          </p:cNvSpPr>
          <p:nvPr/>
        </p:nvSpPr>
        <p:spPr bwMode="auto">
          <a:xfrm>
            <a:off x="3716338" y="900113"/>
            <a:ext cx="21097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600">
                <a:solidFill>
                  <a:srgbClr val="FFFF00"/>
                </a:solidFill>
              </a:rPr>
              <a:t>Overview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69975" y="2205038"/>
            <a:ext cx="7772400" cy="4319587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0"/>
              </a:spcAft>
              <a:buClr>
                <a:srgbClr val="003399"/>
              </a:buClr>
              <a:buFont typeface="Wingdings" pitchFamily="2" charset="2"/>
              <a:buChar char="§"/>
              <a:defRPr/>
            </a:pPr>
            <a:r>
              <a:rPr lang="en-GB" b="1" dirty="0">
                <a:solidFill>
                  <a:srgbClr val="FFFF00"/>
                </a:solidFill>
                <a:ea typeface="Calibri"/>
              </a:rPr>
              <a:t>New chapter</a:t>
            </a:r>
            <a:r>
              <a:rPr lang="en-GB" dirty="0">
                <a:ea typeface="Calibri"/>
              </a:rPr>
              <a:t> (III </a:t>
            </a:r>
            <a:r>
              <a:rPr lang="en-GB" dirty="0" err="1">
                <a:ea typeface="Calibri"/>
              </a:rPr>
              <a:t>bis</a:t>
            </a:r>
            <a:r>
              <a:rPr lang="en-GB" dirty="0">
                <a:ea typeface="Calibri"/>
              </a:rPr>
              <a:t>) on YEI + </a:t>
            </a:r>
            <a:r>
              <a:rPr lang="en-GB" dirty="0">
                <a:solidFill>
                  <a:srgbClr val="FFFF00"/>
                </a:solidFill>
                <a:ea typeface="Calibri"/>
              </a:rPr>
              <a:t>separate Annex </a:t>
            </a:r>
            <a:r>
              <a:rPr lang="en-GB" dirty="0">
                <a:ea typeface="Calibri"/>
              </a:rPr>
              <a:t>2 on indicators + new recital</a:t>
            </a: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Clr>
                <a:srgbClr val="003399"/>
              </a:buClr>
              <a:buFont typeface="Wingdings" pitchFamily="2" charset="2"/>
              <a:buChar char="§"/>
              <a:defRPr/>
            </a:pPr>
            <a:r>
              <a:rPr lang="en-GB" dirty="0">
                <a:ea typeface="Calibri"/>
                <a:cs typeface="Times New Roman"/>
              </a:rPr>
              <a:t>YEI will </a:t>
            </a:r>
            <a:r>
              <a:rPr lang="en-GB" b="1" dirty="0">
                <a:ea typeface="Calibri"/>
                <a:cs typeface="Times New Roman"/>
              </a:rPr>
              <a:t>target actions to </a:t>
            </a:r>
            <a:r>
              <a:rPr lang="en-GB" b="1" dirty="0">
                <a:solidFill>
                  <a:srgbClr val="FFFF00"/>
                </a:solidFill>
                <a:ea typeface="Calibri"/>
                <a:cs typeface="Times New Roman"/>
              </a:rPr>
              <a:t>individuals</a:t>
            </a:r>
            <a:r>
              <a:rPr lang="en-GB" b="1" dirty="0">
                <a:ea typeface="Calibri"/>
                <a:cs typeface="Times New Roman"/>
              </a:rPr>
              <a:t> </a:t>
            </a:r>
            <a:r>
              <a:rPr lang="en-GB" dirty="0">
                <a:ea typeface="Calibri"/>
                <a:cs typeface="Times New Roman"/>
              </a:rPr>
              <a:t>only (not systems).</a:t>
            </a: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Clr>
                <a:srgbClr val="003399"/>
              </a:buClr>
              <a:buFont typeface="Wingdings" pitchFamily="2" charset="2"/>
              <a:buChar char="§"/>
              <a:defRPr/>
            </a:pPr>
            <a:r>
              <a:rPr lang="en-GB" b="1" dirty="0">
                <a:solidFill>
                  <a:srgbClr val="FFFF00"/>
                </a:solidFill>
                <a:ea typeface="Calibri"/>
                <a:cs typeface="Times New Roman"/>
              </a:rPr>
              <a:t>Target group</a:t>
            </a:r>
            <a:r>
              <a:rPr lang="en-GB" b="1" dirty="0">
                <a:ea typeface="Calibri"/>
                <a:cs typeface="Times New Roman"/>
              </a:rPr>
              <a:t>: </a:t>
            </a:r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3399"/>
              </a:buClr>
              <a:buFont typeface="Wingdings" charset="0"/>
              <a:buNone/>
              <a:defRPr/>
            </a:pPr>
            <a:r>
              <a:rPr lang="en-GB" b="1" dirty="0">
                <a:ea typeface="Calibri"/>
                <a:cs typeface="Times New Roman"/>
              </a:rPr>
              <a:t>	- </a:t>
            </a:r>
            <a:r>
              <a:rPr lang="en-GB" dirty="0">
                <a:ea typeface="Calibri"/>
                <a:cs typeface="Times New Roman"/>
              </a:rPr>
              <a:t>NEETs (aged 15-24); </a:t>
            </a:r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3399"/>
              </a:buClr>
              <a:buFont typeface="Wingdings" charset="0"/>
              <a:buNone/>
              <a:defRPr/>
            </a:pPr>
            <a:r>
              <a:rPr lang="en-GB" dirty="0">
                <a:ea typeface="Calibri"/>
                <a:cs typeface="Times New Roman"/>
              </a:rPr>
              <a:t>	- inactive or unemployed (+long-term); </a:t>
            </a:r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3399"/>
              </a:buClr>
              <a:buFont typeface="Wingdings" charset="0"/>
              <a:buNone/>
              <a:defRPr/>
            </a:pPr>
            <a:r>
              <a:rPr lang="en-GB" dirty="0">
                <a:ea typeface="Calibri"/>
                <a:cs typeface="Times New Roman"/>
              </a:rPr>
              <a:t>	- registered or not as job seekers; </a:t>
            </a:r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3399"/>
              </a:buClr>
              <a:buFont typeface="Wingdings" charset="0"/>
              <a:buNone/>
              <a:defRPr/>
            </a:pPr>
            <a:r>
              <a:rPr lang="en-GB" dirty="0">
                <a:ea typeface="Calibri"/>
                <a:cs typeface="Times New Roman"/>
              </a:rPr>
              <a:t>	- residing in the eligible regions. </a:t>
            </a:r>
          </a:p>
          <a:p>
            <a:pPr marL="342900" indent="-342900">
              <a:spcBef>
                <a:spcPts val="600"/>
              </a:spcBef>
              <a:spcAft>
                <a:spcPts val="0"/>
              </a:spcAft>
              <a:buClr>
                <a:srgbClr val="003399"/>
              </a:buClr>
              <a:buFont typeface="Wingdings" pitchFamily="2" charset="2"/>
              <a:buChar char="§"/>
              <a:defRPr/>
            </a:pPr>
            <a:r>
              <a:rPr lang="en-GB" b="1" dirty="0">
                <a:solidFill>
                  <a:srgbClr val="FFFF00"/>
                </a:solidFill>
                <a:ea typeface="Calibri"/>
              </a:rPr>
              <a:t>Concrete policy measures</a:t>
            </a:r>
            <a:r>
              <a:rPr lang="en-GB" dirty="0">
                <a:solidFill>
                  <a:srgbClr val="FFFF00"/>
                </a:solidFill>
                <a:ea typeface="Calibri"/>
              </a:rPr>
              <a:t> </a:t>
            </a:r>
            <a:r>
              <a:rPr lang="en-GB" dirty="0">
                <a:ea typeface="Calibri"/>
              </a:rPr>
              <a:t>to be supported by the YEI will be discussed with Member States in the context of ESF OP negotiations </a:t>
            </a:r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3399"/>
              </a:buClr>
              <a:buFont typeface="Wingdings" charset="0"/>
              <a:buNone/>
              <a:defRPr/>
            </a:pPr>
            <a:r>
              <a:rPr lang="en-GB" dirty="0">
                <a:ea typeface="Calibri"/>
              </a:rPr>
              <a:t>	</a:t>
            </a:r>
            <a:r>
              <a:rPr lang="en-GB" b="1" u="sng" dirty="0">
                <a:ea typeface="Calibri"/>
              </a:rPr>
              <a:t>BUT: </a:t>
            </a:r>
            <a:r>
              <a:rPr lang="en-GB" dirty="0">
                <a:ea typeface="Calibri"/>
              </a:rPr>
              <a:t>direct and speedy results expected </a:t>
            </a:r>
          </a:p>
          <a:p>
            <a:pPr>
              <a:buFont typeface="Wingdings" charset="0"/>
              <a:buNone/>
              <a:defRPr/>
            </a:pPr>
            <a:endParaRPr lang="fr-FR" dirty="0"/>
          </a:p>
        </p:txBody>
      </p:sp>
      <p:sp>
        <p:nvSpPr>
          <p:cNvPr id="31746" name="ZoneTexte 3"/>
          <p:cNvSpPr txBox="1">
            <a:spLocks noChangeArrowheads="1"/>
          </p:cNvSpPr>
          <p:nvPr/>
        </p:nvSpPr>
        <p:spPr bwMode="auto">
          <a:xfrm>
            <a:off x="2339975" y="188913"/>
            <a:ext cx="49577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600">
                <a:solidFill>
                  <a:srgbClr val="FFFF00"/>
                </a:solidFill>
              </a:rPr>
              <a:t>Proposed amendments </a:t>
            </a:r>
          </a:p>
          <a:p>
            <a:r>
              <a:rPr lang="en-GB" sz="3600">
                <a:solidFill>
                  <a:srgbClr val="FFFF00"/>
                </a:solidFill>
              </a:rPr>
              <a:t>to the ESF Reg. (1)</a:t>
            </a:r>
          </a:p>
          <a:p>
            <a:endParaRPr lang="en-GB" sz="36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69975" y="1943100"/>
            <a:ext cx="7772400" cy="4319588"/>
          </a:xfrm>
        </p:spPr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Font typeface="Symbol"/>
              <a:buChar char=""/>
              <a:defRPr/>
            </a:pPr>
            <a:r>
              <a:rPr lang="en-GB" b="1" dirty="0">
                <a:solidFill>
                  <a:srgbClr val="FFFF00"/>
                </a:solidFill>
                <a:ea typeface="Calibri"/>
                <a:cs typeface="Times New Roman"/>
              </a:rPr>
              <a:t>Additional flexibility </a:t>
            </a:r>
            <a:r>
              <a:rPr lang="en-GB" b="1" dirty="0">
                <a:ea typeface="Calibri"/>
                <a:cs typeface="Times New Roman"/>
              </a:rPr>
              <a:t>element</a:t>
            </a:r>
            <a:r>
              <a:rPr lang="en-GB" dirty="0">
                <a:ea typeface="Calibri"/>
                <a:cs typeface="Times New Roman"/>
              </a:rPr>
              <a:t> introduced: MS may direct up to 10% of their YEI allocation (ESF + top-up) outside the eligible regions, to support e.g. young persons residing in big cities</a:t>
            </a:r>
            <a:r>
              <a:rPr lang="en-GB" dirty="0" smtClean="0">
                <a:ea typeface="Calibri"/>
                <a:cs typeface="Times New Roman"/>
              </a:rPr>
              <a:t>.</a:t>
            </a:r>
            <a:endParaRPr lang="en-GB" dirty="0">
              <a:ea typeface="Calibri"/>
              <a:cs typeface="Times New Roman"/>
            </a:endParaRP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Font typeface="Symbol"/>
              <a:buChar char=""/>
              <a:defRPr/>
            </a:pPr>
            <a:r>
              <a:rPr lang="en-GB" b="1" dirty="0">
                <a:solidFill>
                  <a:srgbClr val="FFFF00"/>
                </a:solidFill>
                <a:ea typeface="Calibri"/>
                <a:cs typeface="Times New Roman"/>
              </a:rPr>
              <a:t>YEI top-up </a:t>
            </a:r>
            <a:r>
              <a:rPr lang="en-GB" dirty="0">
                <a:ea typeface="Calibri"/>
                <a:cs typeface="Times New Roman"/>
              </a:rPr>
              <a:t>calculated proportionally to the number of young unemployed in the regions (fixed once, at the start)</a:t>
            </a:r>
            <a:r>
              <a:rPr lang="en-GB" dirty="0" smtClean="0">
                <a:ea typeface="Calibri"/>
                <a:cs typeface="Times New Roman"/>
              </a:rPr>
              <a:t>.</a:t>
            </a:r>
            <a:endParaRPr lang="en-GB" dirty="0">
              <a:ea typeface="Times New Roman"/>
              <a:cs typeface="Times New Roman"/>
            </a:endParaRP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Font typeface="Symbol"/>
              <a:buChar char=""/>
              <a:defRPr/>
            </a:pPr>
            <a:r>
              <a:rPr lang="en-GB" b="1" dirty="0">
                <a:solidFill>
                  <a:srgbClr val="FFFF00"/>
                </a:solidFill>
                <a:ea typeface="Calibri"/>
              </a:rPr>
              <a:t>ESF allocation </a:t>
            </a:r>
            <a:r>
              <a:rPr lang="en-GB" dirty="0">
                <a:ea typeface="Calibri"/>
              </a:rPr>
              <a:t>at least equal to the share of the top-up for the region concerned, possibly greater 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buFont typeface="Wingdings" charset="0"/>
              <a:buNone/>
              <a:defRPr/>
            </a:pPr>
            <a:r>
              <a:rPr lang="en-GB" dirty="0">
                <a:ea typeface="Calibri"/>
              </a:rPr>
              <a:t>	</a:t>
            </a:r>
            <a:r>
              <a:rPr lang="en-GB" b="1" u="sng" dirty="0">
                <a:ea typeface="Calibri"/>
              </a:rPr>
              <a:t>BUT:</a:t>
            </a:r>
            <a:r>
              <a:rPr lang="en-GB" u="sng" dirty="0">
                <a:ea typeface="Calibri"/>
              </a:rPr>
              <a:t> </a:t>
            </a:r>
            <a:r>
              <a:rPr lang="en-GB" dirty="0">
                <a:ea typeface="Calibri"/>
              </a:rPr>
              <a:t>the top-up cannot increase. 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Font typeface="Symbol"/>
              <a:buChar char=""/>
              <a:defRPr/>
            </a:pPr>
            <a:r>
              <a:rPr lang="en-GB" dirty="0">
                <a:ea typeface="Calibri"/>
                <a:cs typeface="Times New Roman"/>
              </a:rPr>
              <a:t>YEI </a:t>
            </a:r>
            <a:r>
              <a:rPr lang="en-GB" dirty="0">
                <a:solidFill>
                  <a:srgbClr val="FFFF00"/>
                </a:solidFill>
                <a:ea typeface="Calibri"/>
                <a:cs typeface="Times New Roman"/>
              </a:rPr>
              <a:t>separate budget line allocation</a:t>
            </a:r>
            <a:r>
              <a:rPr lang="en-GB" dirty="0">
                <a:ea typeface="Calibri"/>
                <a:cs typeface="Times New Roman"/>
              </a:rPr>
              <a:t> not taken into account for </a:t>
            </a:r>
            <a:r>
              <a:rPr lang="en-GB" b="1" dirty="0">
                <a:ea typeface="Calibri"/>
                <a:cs typeface="Times New Roman"/>
              </a:rPr>
              <a:t>thematic concentration</a:t>
            </a:r>
            <a:r>
              <a:rPr lang="en-GB" dirty="0">
                <a:ea typeface="Calibri"/>
                <a:cs typeface="Times New Roman"/>
              </a:rPr>
              <a:t>.</a:t>
            </a:r>
            <a:endParaRPr lang="en-GB" dirty="0">
              <a:ea typeface="Times New Roman"/>
              <a:cs typeface="Times New Roman"/>
            </a:endParaRPr>
          </a:p>
          <a:p>
            <a:pPr>
              <a:buFont typeface="Wingdings" charset="0"/>
              <a:buNone/>
              <a:defRPr/>
            </a:pPr>
            <a:endParaRPr lang="fr-FR" dirty="0"/>
          </a:p>
        </p:txBody>
      </p:sp>
      <p:sp>
        <p:nvSpPr>
          <p:cNvPr id="32770" name="ZoneTexte 3"/>
          <p:cNvSpPr txBox="1">
            <a:spLocks noChangeArrowheads="1"/>
          </p:cNvSpPr>
          <p:nvPr/>
        </p:nvSpPr>
        <p:spPr bwMode="auto">
          <a:xfrm>
            <a:off x="2339975" y="188913"/>
            <a:ext cx="49577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600">
                <a:solidFill>
                  <a:srgbClr val="FFFF00"/>
                </a:solidFill>
              </a:rPr>
              <a:t>Proposed amendments </a:t>
            </a:r>
          </a:p>
          <a:p>
            <a:r>
              <a:rPr lang="en-GB" sz="3600">
                <a:solidFill>
                  <a:srgbClr val="FFFF00"/>
                </a:solidFill>
              </a:rPr>
              <a:t>to the ESF Reg. (2)</a:t>
            </a:r>
          </a:p>
          <a:p>
            <a:endParaRPr lang="en-GB" sz="36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69975" y="2205038"/>
            <a:ext cx="7772400" cy="4319587"/>
          </a:xfrm>
        </p:spPr>
        <p:txBody>
          <a:bodyPr/>
          <a:lstStyle/>
          <a:p>
            <a:pPr marL="342900" indent="-3429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b="1" dirty="0">
                <a:solidFill>
                  <a:srgbClr val="FFFF00"/>
                </a:solidFill>
                <a:ea typeface="Calibri"/>
                <a:cs typeface="Times New Roman"/>
              </a:rPr>
              <a:t>MS chooses to programme YEI </a:t>
            </a:r>
            <a:r>
              <a:rPr lang="en-GB" dirty="0">
                <a:ea typeface="Calibri"/>
                <a:cs typeface="Times New Roman"/>
              </a:rPr>
              <a:t>as either: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buFont typeface="Wingdings" charset="0"/>
              <a:buNone/>
              <a:defRPr/>
            </a:pPr>
            <a:r>
              <a:rPr lang="en-GB" dirty="0">
                <a:ea typeface="Calibri"/>
                <a:cs typeface="Times New Roman"/>
              </a:rPr>
              <a:t>	- a dedicated priority axis, 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buFont typeface="Wingdings" charset="0"/>
              <a:buNone/>
              <a:defRPr/>
            </a:pPr>
            <a:r>
              <a:rPr lang="en-GB" dirty="0">
                <a:ea typeface="Calibri"/>
                <a:cs typeface="Times New Roman"/>
              </a:rPr>
              <a:t>	- a part of a priority axis or </a:t>
            </a:r>
          </a:p>
          <a:p>
            <a:pPr algn="just">
              <a:spcBef>
                <a:spcPts val="600"/>
              </a:spcBef>
              <a:spcAft>
                <a:spcPts val="0"/>
              </a:spcAft>
              <a:buFont typeface="Wingdings" charset="0"/>
              <a:buNone/>
              <a:defRPr/>
            </a:pPr>
            <a:r>
              <a:rPr lang="en-GB" dirty="0">
                <a:ea typeface="Calibri"/>
                <a:cs typeface="Times New Roman"/>
              </a:rPr>
              <a:t>	- a dedicated OP (volume).</a:t>
            </a:r>
            <a:endParaRPr lang="en-GB" dirty="0">
              <a:ea typeface="Times New Roman"/>
              <a:cs typeface="Times New Roman"/>
            </a:endParaRP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b="1" dirty="0">
                <a:solidFill>
                  <a:srgbClr val="FFFF00"/>
                </a:solidFill>
                <a:ea typeface="Calibri"/>
                <a:cs typeface="Times New Roman"/>
              </a:rPr>
              <a:t>National co-financing rates </a:t>
            </a:r>
            <a:r>
              <a:rPr lang="en-GB" dirty="0">
                <a:ea typeface="Calibri"/>
                <a:cs typeface="Times New Roman"/>
              </a:rPr>
              <a:t>apply only to the ESF part (not the top-up). 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dirty="0">
                <a:ea typeface="Calibri"/>
                <a:cs typeface="Times New Roman"/>
              </a:rPr>
              <a:t>If </a:t>
            </a:r>
            <a:r>
              <a:rPr lang="en-GB" b="1" dirty="0">
                <a:solidFill>
                  <a:srgbClr val="FFFF00"/>
                </a:solidFill>
                <a:ea typeface="Calibri"/>
                <a:cs typeface="Times New Roman"/>
              </a:rPr>
              <a:t>several categories </a:t>
            </a:r>
            <a:r>
              <a:rPr lang="en-GB" dirty="0">
                <a:solidFill>
                  <a:srgbClr val="FFFF00"/>
                </a:solidFill>
                <a:ea typeface="Calibri"/>
                <a:cs typeface="Times New Roman"/>
              </a:rPr>
              <a:t>of regions </a:t>
            </a:r>
            <a:r>
              <a:rPr lang="en-GB" dirty="0">
                <a:ea typeface="Calibri"/>
                <a:cs typeface="Times New Roman"/>
              </a:rPr>
              <a:t>in one Member State =&gt; the highest co-financing rate applies.</a:t>
            </a:r>
            <a:endParaRPr lang="en-GB" dirty="0">
              <a:ea typeface="Times New Roman"/>
              <a:cs typeface="Times New Roman"/>
            </a:endParaRP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dirty="0">
                <a:ea typeface="Calibri"/>
                <a:cs typeface="Times New Roman"/>
              </a:rPr>
              <a:t>Additional </a:t>
            </a:r>
            <a:r>
              <a:rPr lang="en-GB" b="1" dirty="0">
                <a:solidFill>
                  <a:srgbClr val="FFFF00"/>
                </a:solidFill>
                <a:ea typeface="Calibri"/>
                <a:cs typeface="Times New Roman"/>
              </a:rPr>
              <a:t>monitoring and evaluation</a:t>
            </a:r>
            <a:r>
              <a:rPr lang="en-GB" dirty="0">
                <a:solidFill>
                  <a:srgbClr val="FFFF00"/>
                </a:solidFill>
                <a:ea typeface="Calibri"/>
                <a:cs typeface="Times New Roman"/>
              </a:rPr>
              <a:t> arrangements </a:t>
            </a:r>
            <a:r>
              <a:rPr lang="en-GB" dirty="0">
                <a:ea typeface="Calibri"/>
                <a:cs typeface="Times New Roman"/>
              </a:rPr>
              <a:t>+ indicators for YEI (new Annex 2).</a:t>
            </a:r>
            <a:endParaRPr lang="en-GB" dirty="0">
              <a:ea typeface="Times New Roman"/>
              <a:cs typeface="Times New Roman"/>
            </a:endParaRP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b="1" dirty="0">
                <a:solidFill>
                  <a:srgbClr val="FFFF00"/>
                </a:solidFill>
                <a:ea typeface="Calibri"/>
                <a:cs typeface="Times New Roman"/>
              </a:rPr>
              <a:t>Other provisions</a:t>
            </a:r>
            <a:r>
              <a:rPr lang="en-GB" dirty="0">
                <a:ea typeface="Calibri"/>
                <a:cs typeface="Times New Roman"/>
              </a:rPr>
              <a:t>: financial management, technical assistance, publicity</a:t>
            </a:r>
            <a:r>
              <a:rPr lang="en-GB" dirty="0">
                <a:latin typeface="Times New Roman"/>
                <a:ea typeface="Calibri"/>
                <a:cs typeface="Times New Roman"/>
              </a:rPr>
              <a:t>.</a:t>
            </a:r>
            <a:endParaRPr lang="en-GB" sz="1100" dirty="0">
              <a:latin typeface="Calibri"/>
              <a:ea typeface="Times New Roman"/>
              <a:cs typeface="Times New Roman"/>
            </a:endParaRPr>
          </a:p>
          <a:p>
            <a:pPr>
              <a:buFont typeface="Wingdings" charset="0"/>
              <a:buNone/>
              <a:defRPr/>
            </a:pPr>
            <a:endParaRPr lang="fr-FR" dirty="0"/>
          </a:p>
        </p:txBody>
      </p:sp>
      <p:sp>
        <p:nvSpPr>
          <p:cNvPr id="33794" name="ZoneTexte 3"/>
          <p:cNvSpPr txBox="1">
            <a:spLocks noChangeArrowheads="1"/>
          </p:cNvSpPr>
          <p:nvPr/>
        </p:nvSpPr>
        <p:spPr bwMode="auto">
          <a:xfrm>
            <a:off x="2339975" y="188913"/>
            <a:ext cx="49577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600">
                <a:solidFill>
                  <a:srgbClr val="FFFF00"/>
                </a:solidFill>
              </a:rPr>
              <a:t>Proposed amendments </a:t>
            </a:r>
          </a:p>
          <a:p>
            <a:r>
              <a:rPr lang="en-GB" sz="3600">
                <a:solidFill>
                  <a:srgbClr val="FFFF00"/>
                </a:solidFill>
              </a:rPr>
              <a:t>to the ESF Reg. (3)</a:t>
            </a:r>
          </a:p>
          <a:p>
            <a:endParaRPr lang="en-GB" sz="36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71550" y="1989138"/>
            <a:ext cx="7772400" cy="4319587"/>
          </a:xfrm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charset="0"/>
              <a:buNone/>
              <a:defRPr/>
            </a:pPr>
            <a:r>
              <a:rPr lang="en-GB" sz="1800" dirty="0">
                <a:ea typeface="Calibri"/>
                <a:cs typeface="Times New Roman"/>
              </a:rPr>
              <a:t>Only limited amendments. A new </a:t>
            </a:r>
            <a:r>
              <a:rPr lang="en-GB" sz="1800" b="1" dirty="0">
                <a:ea typeface="Calibri"/>
                <a:cs typeface="Times New Roman"/>
              </a:rPr>
              <a:t>recital</a:t>
            </a:r>
            <a:r>
              <a:rPr lang="en-GB" sz="1800" dirty="0">
                <a:ea typeface="Calibri"/>
                <a:cs typeface="Times New Roman"/>
              </a:rPr>
              <a:t> is introduced.</a:t>
            </a: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Symbol"/>
              <a:buChar char=""/>
              <a:defRPr/>
            </a:pPr>
            <a:r>
              <a:rPr lang="en-GB" sz="1800" b="1" dirty="0">
                <a:solidFill>
                  <a:srgbClr val="FFFF00"/>
                </a:solidFill>
                <a:ea typeface="Calibri"/>
                <a:cs typeface="Times New Roman"/>
              </a:rPr>
              <a:t>Article 18</a:t>
            </a:r>
            <a:r>
              <a:rPr lang="en-GB" sz="1800" dirty="0">
                <a:ea typeface="Calibri"/>
                <a:cs typeface="Times New Roman"/>
              </a:rPr>
              <a:t>: Performance reserve shall not apply to the YEI.</a:t>
            </a: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Symbol"/>
              <a:buChar char=""/>
              <a:defRPr/>
            </a:pPr>
            <a:r>
              <a:rPr lang="en-GB" sz="1800" b="1" dirty="0">
                <a:solidFill>
                  <a:srgbClr val="FFFF00"/>
                </a:solidFill>
                <a:ea typeface="Calibri"/>
                <a:cs typeface="Times New Roman"/>
              </a:rPr>
              <a:t>Article 83-84</a:t>
            </a:r>
            <a:r>
              <a:rPr lang="en-GB" sz="1800" dirty="0">
                <a:ea typeface="Calibri"/>
                <a:cs typeface="Times New Roman"/>
              </a:rPr>
              <a:t>: introducing the resources for the YEI</a:t>
            </a: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Symbol"/>
              <a:buChar char=""/>
              <a:defRPr/>
            </a:pPr>
            <a:r>
              <a:rPr lang="en-GB" sz="1800" b="1" dirty="0">
                <a:solidFill>
                  <a:srgbClr val="FFFF00"/>
                </a:solidFill>
                <a:ea typeface="Calibri"/>
                <a:cs typeface="Times New Roman"/>
              </a:rPr>
              <a:t>Article 93</a:t>
            </a:r>
            <a:r>
              <a:rPr lang="en-GB" sz="1800" dirty="0">
                <a:ea typeface="Calibri"/>
                <a:cs typeface="Times New Roman"/>
              </a:rPr>
              <a:t>: public support threshold for JAPs provision does not apply for YEI.</a:t>
            </a: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Symbol"/>
              <a:buChar char=""/>
              <a:defRPr/>
            </a:pPr>
            <a:r>
              <a:rPr lang="en-GB" sz="1800" b="1" dirty="0">
                <a:solidFill>
                  <a:srgbClr val="FFFF00"/>
                </a:solidFill>
                <a:ea typeface="Calibri"/>
                <a:cs typeface="Times New Roman"/>
              </a:rPr>
              <a:t>Annex V</a:t>
            </a:r>
            <a:r>
              <a:rPr lang="en-GB" sz="1800" dirty="0">
                <a:solidFill>
                  <a:srgbClr val="FFFF00"/>
                </a:solidFill>
                <a:ea typeface="Calibri"/>
                <a:cs typeface="Times New Roman"/>
              </a:rPr>
              <a:t>:</a:t>
            </a:r>
            <a:r>
              <a:rPr lang="en-GB" sz="1800" dirty="0">
                <a:ea typeface="Calibri"/>
                <a:cs typeface="Times New Roman"/>
              </a:rPr>
              <a:t> a new ex-ante conditionality criterion under TO8 is introduced. It requires that MS have a comprehensive strategic policy framework underpinning the Youth Employment Package and the Youth Guarantee.</a:t>
            </a: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Symbol"/>
              <a:buChar char=""/>
              <a:defRPr/>
            </a:pPr>
            <a:r>
              <a:rPr lang="en-GB" sz="1800" dirty="0">
                <a:ea typeface="Calibri"/>
                <a:cs typeface="Times New Roman"/>
              </a:rPr>
              <a:t>All other CPR provisions, including those related to macro-economic </a:t>
            </a:r>
            <a:r>
              <a:rPr lang="en-GB" sz="1800" dirty="0" err="1">
                <a:ea typeface="Calibri"/>
                <a:cs typeface="Times New Roman"/>
              </a:rPr>
              <a:t>conditionalities</a:t>
            </a:r>
            <a:r>
              <a:rPr lang="en-GB" sz="1800" dirty="0">
                <a:ea typeface="Calibri"/>
                <a:cs typeface="Times New Roman"/>
              </a:rPr>
              <a:t>, also apply to the YEI.</a:t>
            </a:r>
          </a:p>
          <a:p>
            <a:pPr>
              <a:buFont typeface="Wingdings" charset="0"/>
              <a:buNone/>
              <a:defRPr/>
            </a:pPr>
            <a:endParaRPr lang="fr-FR" dirty="0"/>
          </a:p>
        </p:txBody>
      </p:sp>
      <p:sp>
        <p:nvSpPr>
          <p:cNvPr id="34818" name="ZoneTexte 3"/>
          <p:cNvSpPr txBox="1">
            <a:spLocks noChangeArrowheads="1"/>
          </p:cNvSpPr>
          <p:nvPr/>
        </p:nvSpPr>
        <p:spPr bwMode="auto">
          <a:xfrm>
            <a:off x="1187450" y="476250"/>
            <a:ext cx="73437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600">
                <a:solidFill>
                  <a:srgbClr val="FFFF00"/>
                </a:solidFill>
              </a:rPr>
              <a:t>Proposed amendments to the CPR</a:t>
            </a:r>
          </a:p>
          <a:p>
            <a:endParaRPr lang="en-GB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71550" y="2420938"/>
            <a:ext cx="7772400" cy="2087562"/>
          </a:xfrm>
        </p:spPr>
        <p:txBody>
          <a:bodyPr/>
          <a:lstStyle/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/>
              <a:buChar char="•"/>
              <a:defRPr/>
            </a:pPr>
            <a:r>
              <a:rPr lang="en-GB" sz="2400" dirty="0">
                <a:ea typeface="Calibri"/>
                <a:cs typeface="Times New Roman"/>
              </a:rPr>
              <a:t>Discussions in Council working group (SAWP</a:t>
            </a:r>
            <a:r>
              <a:rPr lang="en-GB" sz="2400" dirty="0" smtClean="0">
                <a:ea typeface="Calibri"/>
                <a:cs typeface="Times New Roman"/>
              </a:rPr>
              <a:t>)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/>
              <a:buChar char="•"/>
              <a:defRPr/>
            </a:pPr>
            <a:r>
              <a:rPr lang="en-GB" sz="2400" dirty="0">
                <a:ea typeface="Calibri"/>
                <a:cs typeface="Times New Roman"/>
              </a:rPr>
              <a:t>EP opinion on the </a:t>
            </a:r>
            <a:r>
              <a:rPr lang="en-GB" sz="2400" dirty="0" smtClean="0">
                <a:ea typeface="Calibri"/>
                <a:cs typeface="Times New Roman"/>
              </a:rPr>
              <a:t>amendments</a:t>
            </a:r>
          </a:p>
          <a:p>
            <a:pPr marL="285750" indent="-285750" algn="just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/>
              <a:buChar char="•"/>
              <a:defRPr/>
            </a:pPr>
            <a:r>
              <a:rPr lang="en-GB" sz="2400" dirty="0">
                <a:ea typeface="Calibri"/>
                <a:cs typeface="Times New Roman"/>
              </a:rPr>
              <a:t>Commission position</a:t>
            </a:r>
          </a:p>
          <a:p>
            <a:pPr>
              <a:buFont typeface="Wingdings" charset="0"/>
              <a:buNone/>
              <a:defRPr/>
            </a:pPr>
            <a:endParaRPr lang="fr-FR" dirty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1979712" y="3284984"/>
            <a:ext cx="672484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ea typeface="ＭＳ Ｐゴシック" charset="0"/>
              </a:rPr>
              <a:t>Thank</a:t>
            </a:r>
            <a:r>
              <a:rPr lang="fr-FR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ea typeface="ＭＳ Ｐゴシック" charset="0"/>
              </a:rPr>
              <a:t> </a:t>
            </a:r>
            <a:r>
              <a:rPr lang="fr-FR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ea typeface="ＭＳ Ｐゴシック" charset="0"/>
              </a:rPr>
              <a:t>you</a:t>
            </a:r>
            <a:r>
              <a:rPr lang="fr-FR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ea typeface="ＭＳ Ｐゴシック" charset="0"/>
              </a:rPr>
              <a:t> for </a:t>
            </a:r>
            <a:r>
              <a:rPr lang="fr-FR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ea typeface="ＭＳ Ｐゴシック" charset="0"/>
              </a:rPr>
              <a:t>your</a:t>
            </a:r>
            <a:r>
              <a:rPr lang="fr-FR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ea typeface="ＭＳ Ｐゴシック" charset="0"/>
              </a:rPr>
              <a:t> attention !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1550" y="595313"/>
            <a:ext cx="7772400" cy="914400"/>
          </a:xfrm>
        </p:spPr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rgbClr val="FFFF00"/>
                </a:solidFill>
              </a:rPr>
              <a:t>Legislative package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2060575"/>
            <a:ext cx="7772400" cy="4556125"/>
          </a:xfrm>
        </p:spPr>
        <p:txBody>
          <a:bodyPr/>
          <a:lstStyle/>
          <a:p>
            <a:pPr>
              <a:buFont typeface="Wingdings" charset="0"/>
              <a:buChar char="§"/>
              <a:defRPr/>
            </a:pPr>
            <a:r>
              <a:rPr lang="en-GB" sz="1800" b="1" dirty="0"/>
              <a:t>The General Regulation</a:t>
            </a:r>
          </a:p>
          <a:p>
            <a:pPr lvl="2">
              <a:buFont typeface="Wingdings" charset="0"/>
              <a:buChar char="§"/>
              <a:defRPr/>
            </a:pPr>
            <a:r>
              <a:rPr lang="en-GB" sz="2200" dirty="0"/>
              <a:t>Common provisions for cohesion policy, the rural development policy and the maritime and fisheries policy</a:t>
            </a:r>
          </a:p>
          <a:p>
            <a:pPr lvl="2">
              <a:buFont typeface="Wingdings" charset="0"/>
              <a:buChar char="§"/>
              <a:defRPr/>
            </a:pPr>
            <a:r>
              <a:rPr lang="en-GB" sz="2200" dirty="0"/>
              <a:t>Common provisions for cohesion policy only (ERDF, CF, ESF)</a:t>
            </a:r>
          </a:p>
          <a:p>
            <a:pPr>
              <a:buFont typeface="Wingdings" charset="0"/>
              <a:buChar char="§"/>
              <a:defRPr/>
            </a:pPr>
            <a:r>
              <a:rPr lang="en-GB" sz="1800" b="1" dirty="0"/>
              <a:t>Fund specific regulations</a:t>
            </a:r>
          </a:p>
          <a:p>
            <a:pPr lvl="2">
              <a:buFont typeface="Wingdings" charset="0"/>
              <a:buChar char="§"/>
              <a:defRPr/>
            </a:pPr>
            <a:r>
              <a:rPr lang="en-GB" sz="2200" dirty="0">
                <a:solidFill>
                  <a:schemeClr val="accent5">
                    <a:lumMod val="50000"/>
                  </a:schemeClr>
                </a:solidFill>
              </a:rPr>
              <a:t>ERDF regulation</a:t>
            </a:r>
          </a:p>
          <a:p>
            <a:pPr lvl="2">
              <a:buFont typeface="Wingdings" charset="0"/>
              <a:buChar char="§"/>
              <a:defRPr/>
            </a:pPr>
            <a:r>
              <a:rPr lang="en-GB" sz="2200" dirty="0">
                <a:solidFill>
                  <a:schemeClr val="accent5">
                    <a:lumMod val="50000"/>
                  </a:schemeClr>
                </a:solidFill>
              </a:rPr>
              <a:t>CF regulation</a:t>
            </a:r>
          </a:p>
          <a:p>
            <a:pPr lvl="2">
              <a:buFont typeface="Wingdings" charset="0"/>
              <a:buChar char="§"/>
              <a:defRPr/>
            </a:pPr>
            <a:r>
              <a:rPr lang="en-GB" sz="2200" dirty="0"/>
              <a:t>ESF </a:t>
            </a:r>
            <a:r>
              <a:rPr lang="en-GB" sz="2200" dirty="0" smtClean="0"/>
              <a:t>regulation + YEI</a:t>
            </a:r>
            <a:endParaRPr lang="en-GB" sz="2200" dirty="0"/>
          </a:p>
          <a:p>
            <a:pPr lvl="2">
              <a:buFont typeface="Wingdings" charset="0"/>
              <a:buChar char="§"/>
              <a:defRPr/>
            </a:pPr>
            <a:r>
              <a:rPr lang="en-GB" sz="2200" dirty="0" smtClean="0">
                <a:solidFill>
                  <a:schemeClr val="accent5">
                    <a:lumMod val="50000"/>
                  </a:schemeClr>
                </a:solidFill>
              </a:rPr>
              <a:t>ETC regulation</a:t>
            </a:r>
          </a:p>
          <a:p>
            <a:pPr>
              <a:buFont typeface="Wingdings" charset="0"/>
              <a:buChar char="§"/>
              <a:defRPr/>
            </a:pPr>
            <a:r>
              <a:rPr lang="en-GB" sz="1800" b="1" dirty="0" smtClean="0">
                <a:solidFill>
                  <a:schemeClr val="accent5">
                    <a:lumMod val="50000"/>
                  </a:schemeClr>
                </a:solidFill>
              </a:rPr>
              <a:t>EGTC regulation</a:t>
            </a:r>
            <a:endParaRPr lang="en-GB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476250"/>
            <a:ext cx="8172450" cy="1144588"/>
          </a:xfrm>
        </p:spPr>
        <p:txBody>
          <a:bodyPr/>
          <a:lstStyle/>
          <a:p>
            <a:pPr algn="ctr">
              <a:defRPr/>
            </a:pPr>
            <a:r>
              <a:rPr lang="en-GB" b="0" dirty="0">
                <a:solidFill>
                  <a:srgbClr val="FFFF00"/>
                </a:solidFill>
              </a:rPr>
              <a:t>Guiding political principles of the reform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charset="0"/>
              <a:buNone/>
              <a:defRPr/>
            </a:pPr>
            <a:endParaRPr lang="en-GB"/>
          </a:p>
          <a:p>
            <a:pPr>
              <a:buFont typeface="Wingdings" charset="0"/>
              <a:buChar char="§"/>
              <a:defRPr/>
            </a:pPr>
            <a:r>
              <a:rPr lang="en-GB"/>
              <a:t>Concentration on Europe 2020 Strategy</a:t>
            </a:r>
          </a:p>
          <a:p>
            <a:pPr>
              <a:buFont typeface="Wingdings" charset="0"/>
              <a:buChar char="§"/>
              <a:defRPr/>
            </a:pPr>
            <a:endParaRPr lang="en-GB"/>
          </a:p>
          <a:p>
            <a:pPr>
              <a:buFont typeface="Wingdings" charset="0"/>
              <a:buChar char="§"/>
              <a:defRPr/>
            </a:pPr>
            <a:r>
              <a:rPr lang="en-GB"/>
              <a:t>Focus on results</a:t>
            </a:r>
          </a:p>
          <a:p>
            <a:pPr>
              <a:buFont typeface="Wingdings" charset="0"/>
              <a:buChar char="§"/>
              <a:defRPr/>
            </a:pPr>
            <a:endParaRPr lang="en-GB"/>
          </a:p>
          <a:p>
            <a:pPr>
              <a:buFont typeface="Wingdings" charset="0"/>
              <a:buChar char="§"/>
              <a:defRPr/>
            </a:pPr>
            <a:r>
              <a:rPr lang="en-GB"/>
              <a:t>Better coordination and harmonisation between the funds</a:t>
            </a:r>
          </a:p>
          <a:p>
            <a:pPr>
              <a:buFont typeface="Wingdings" charset="0"/>
              <a:buChar char="§"/>
              <a:defRPr/>
            </a:pPr>
            <a:endParaRPr lang="en-GB"/>
          </a:p>
          <a:p>
            <a:pPr>
              <a:buFont typeface="Wingdings" charset="0"/>
              <a:buChar char="§"/>
              <a:defRPr/>
            </a:pPr>
            <a:r>
              <a:rPr lang="en-GB"/>
              <a:t>Simplification</a:t>
            </a:r>
          </a:p>
          <a:p>
            <a:pPr>
              <a:buFont typeface="Wingdings" charset="0"/>
              <a:buNone/>
              <a:defRPr/>
            </a:pPr>
            <a:r>
              <a:rPr lang="en-GB"/>
              <a:t> 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549275"/>
            <a:ext cx="8137525" cy="792163"/>
          </a:xfrm>
        </p:spPr>
        <p:txBody>
          <a:bodyPr/>
          <a:lstStyle/>
          <a:p>
            <a:pPr algn="ctr">
              <a:defRPr/>
            </a:pPr>
            <a:r>
              <a:rPr lang="en-US" b="0" dirty="0">
                <a:solidFill>
                  <a:srgbClr val="FFFF00"/>
                </a:solidFill>
              </a:rPr>
              <a:t>Geographical coverage of support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844675"/>
            <a:ext cx="7993062" cy="4464050"/>
          </a:xfrm>
        </p:spPr>
        <p:txBody>
          <a:bodyPr/>
          <a:lstStyle/>
          <a:p>
            <a:pPr marL="495300" indent="-495300">
              <a:spcBef>
                <a:spcPts val="600"/>
              </a:spcBef>
              <a:spcAft>
                <a:spcPts val="600"/>
              </a:spcAft>
              <a:buFont typeface="Wingdings" charset="0"/>
              <a:buChar char="§"/>
              <a:defRPr/>
            </a:pPr>
            <a:r>
              <a:rPr lang="en-GB" dirty="0"/>
              <a:t>Three categories of regions </a:t>
            </a:r>
          </a:p>
          <a:p>
            <a:pPr marL="495300" indent="-495300">
              <a:spcBef>
                <a:spcPts val="600"/>
              </a:spcBef>
              <a:spcAft>
                <a:spcPts val="600"/>
              </a:spcAft>
              <a:buFont typeface="Wingdings" charset="0"/>
              <a:buChar char="§"/>
              <a:defRPr/>
            </a:pPr>
            <a:endParaRPr lang="en-GB" dirty="0"/>
          </a:p>
          <a:p>
            <a:pPr marL="757238" lvl="1" indent="-300038">
              <a:spcBef>
                <a:spcPts val="400"/>
              </a:spcBef>
              <a:spcAft>
                <a:spcPts val="400"/>
              </a:spcAft>
              <a:buFont typeface="Wingdings" charset="0"/>
              <a:buChar char="§"/>
              <a:defRPr/>
            </a:pPr>
            <a:r>
              <a:rPr lang="en-GB" dirty="0"/>
              <a:t>Less developed regions (GDP per capita &lt; 75% of EU average)</a:t>
            </a:r>
          </a:p>
          <a:p>
            <a:pPr marL="757238" lvl="1" indent="-300038">
              <a:spcBef>
                <a:spcPts val="400"/>
              </a:spcBef>
              <a:spcAft>
                <a:spcPts val="400"/>
              </a:spcAft>
              <a:buFont typeface="Wingdings" charset="0"/>
              <a:buChar char="§"/>
              <a:defRPr/>
            </a:pPr>
            <a:endParaRPr lang="en-GB" dirty="0"/>
          </a:p>
          <a:p>
            <a:pPr marL="757238" lvl="1" indent="-300038">
              <a:spcBef>
                <a:spcPts val="400"/>
              </a:spcBef>
              <a:spcAft>
                <a:spcPts val="400"/>
              </a:spcAft>
              <a:buFont typeface="Wingdings" charset="0"/>
              <a:buChar char="§"/>
              <a:defRPr/>
            </a:pPr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Transition regions (GDP per capita between 75% and 90%)</a:t>
            </a:r>
          </a:p>
          <a:p>
            <a:pPr marL="757238" lvl="1" indent="-300038">
              <a:spcBef>
                <a:spcPts val="400"/>
              </a:spcBef>
              <a:spcAft>
                <a:spcPts val="400"/>
              </a:spcAft>
              <a:buFont typeface="Wingdings" charset="0"/>
              <a:buChar char="§"/>
              <a:defRPr/>
            </a:pPr>
            <a:endParaRPr lang="en-GB" dirty="0">
              <a:solidFill>
                <a:schemeClr val="accent5">
                  <a:lumMod val="50000"/>
                </a:schemeClr>
              </a:solidFill>
            </a:endParaRPr>
          </a:p>
          <a:p>
            <a:pPr marL="757238" lvl="1" indent="-300038">
              <a:spcBef>
                <a:spcPts val="400"/>
              </a:spcBef>
              <a:spcAft>
                <a:spcPts val="400"/>
              </a:spcAft>
              <a:buFont typeface="Wingdings" charset="0"/>
              <a:buChar char="§"/>
              <a:defRPr/>
            </a:pPr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More developed regions (GDP per capita &gt; 90%)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476250"/>
            <a:ext cx="8172450" cy="928688"/>
          </a:xfrm>
          <a:noFill/>
        </p:spPr>
        <p:txBody>
          <a:bodyPr/>
          <a:lstStyle/>
          <a:p>
            <a:pPr algn="ctr" eaLnBrk="1" hangingPunct="1"/>
            <a:r>
              <a:rPr lang="en-US" b="0" smtClean="0">
                <a:solidFill>
                  <a:srgbClr val="FFFF00"/>
                </a:solidFill>
                <a:ea typeface="ＭＳ Ｐゴシック" charset="-128"/>
              </a:rPr>
              <a:t>ESF  - minimum shares</a:t>
            </a:r>
            <a:endParaRPr lang="en-US" sz="2400" b="0" smtClean="0">
              <a:solidFill>
                <a:srgbClr val="FFFF00"/>
              </a:solidFill>
              <a:ea typeface="ＭＳ Ｐゴシック" charset="-128"/>
            </a:endParaRP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2000" u="sng" smtClean="0">
                <a:ea typeface="ＭＳ Ｐゴシック" charset="-128"/>
              </a:rPr>
              <a:t>At least 25% of the Cohesion envelope for the ESF </a:t>
            </a:r>
            <a:r>
              <a:rPr lang="en-US" sz="2000" u="sng" smtClean="0">
                <a:ea typeface="ＭＳ Ｐゴシック" charset="-128"/>
                <a:sym typeface="Wingdings" pitchFamily="2" charset="2"/>
              </a:rPr>
              <a:t> € 84 billion</a:t>
            </a:r>
            <a:r>
              <a:rPr lang="en-US" sz="2000" smtClean="0">
                <a:solidFill>
                  <a:srgbClr val="FF0000"/>
                </a:solidFill>
                <a:ea typeface="ＭＳ Ｐゴシック" charset="-128"/>
                <a:sym typeface="Wingdings" pitchFamily="2" charset="2"/>
              </a:rPr>
              <a:t> </a:t>
            </a:r>
          </a:p>
          <a:p>
            <a:pPr lvl="1" eaLnBrk="1" hangingPunct="1"/>
            <a:r>
              <a:rPr lang="en-US" sz="2000" smtClean="0">
                <a:ea typeface="ＭＳ Ｐゴシック" charset="-128"/>
                <a:sym typeface="Wingdings" pitchFamily="2" charset="2"/>
              </a:rPr>
              <a:t>(25% for the less developed regions, 40% for the transition regions and 52% for the more developed regions)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sz="2000" smtClean="0">
              <a:ea typeface="ＭＳ Ｐゴシック" charset="-128"/>
            </a:endParaRPr>
          </a:p>
          <a:p>
            <a:pPr eaLnBrk="1" hangingPunct="1"/>
            <a:r>
              <a:rPr lang="en-US" sz="2000" smtClean="0">
                <a:ea typeface="ＭＳ Ｐゴシック" charset="-128"/>
              </a:rPr>
              <a:t>Why? </a:t>
            </a:r>
          </a:p>
          <a:p>
            <a:pPr lvl="1" eaLnBrk="1" hangingPunct="1"/>
            <a:r>
              <a:rPr lang="fr-BE" sz="2000" smtClean="0">
                <a:ea typeface="ＭＳ Ｐゴシック" charset="-128"/>
              </a:rPr>
              <a:t>Important contribution to the Europe 2020 strategy and its headline targets </a:t>
            </a:r>
          </a:p>
          <a:p>
            <a:pPr lvl="1" eaLnBrk="1" hangingPunct="1">
              <a:buFont typeface="Wingdings" pitchFamily="2" charset="2"/>
              <a:buNone/>
            </a:pPr>
            <a:endParaRPr lang="fr-BE" sz="2000" smtClean="0">
              <a:ea typeface="ＭＳ Ｐゴシック" charset="-128"/>
            </a:endParaRPr>
          </a:p>
          <a:p>
            <a:pPr lvl="1" eaLnBrk="1" hangingPunct="1"/>
            <a:r>
              <a:rPr lang="en-US" sz="2000" smtClean="0">
                <a:ea typeface="ＭＳ Ｐゴシック" charset="-128"/>
              </a:rPr>
              <a:t>Key factor for medium term growth (OECD)</a:t>
            </a:r>
          </a:p>
          <a:p>
            <a:pPr lvl="1" eaLnBrk="1" hangingPunct="1"/>
            <a:endParaRPr lang="fr-BE" sz="2000" smtClean="0">
              <a:ea typeface="ＭＳ Ｐゴシック" charset="-128"/>
            </a:endParaRPr>
          </a:p>
          <a:p>
            <a:pPr lvl="1" eaLnBrk="1" hangingPunct="1"/>
            <a:r>
              <a:rPr lang="fr-BE" sz="2000" smtClean="0">
                <a:ea typeface="ＭＳ Ｐゴシック" charset="-128"/>
              </a:rPr>
              <a:t>Expression of European solidarity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fr-BE" sz="2000" smtClean="0">
                <a:ea typeface="ＭＳ Ｐゴシック" charset="-128"/>
              </a:rPr>
              <a:t>	In 2010, 10 million people were reached out</a:t>
            </a:r>
            <a:endParaRPr lang="en-GB" sz="2000" smtClean="0">
              <a:ea typeface="ＭＳ Ｐゴシック" charset="-128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450" y="476250"/>
            <a:ext cx="7777163" cy="914400"/>
          </a:xfrm>
        </p:spPr>
        <p:txBody>
          <a:bodyPr anchor="ctr"/>
          <a:lstStyle/>
          <a:p>
            <a:pPr algn="ctr"/>
            <a:r>
              <a:rPr lang="en-GB" b="0" smtClean="0">
                <a:solidFill>
                  <a:srgbClr val="FFFF00"/>
                </a:solidFill>
                <a:ea typeface="ＭＳ Ｐゴシック" charset="-128"/>
              </a:rPr>
              <a:t>Focus on …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71550" y="1844675"/>
            <a:ext cx="7993063" cy="4772025"/>
          </a:xfrm>
        </p:spPr>
        <p:txBody>
          <a:bodyPr/>
          <a:lstStyle/>
          <a:p>
            <a:pPr>
              <a:spcAft>
                <a:spcPct val="20000"/>
              </a:spcAft>
            </a:pPr>
            <a:r>
              <a:rPr lang="en-GB" smtClean="0">
                <a:ea typeface="ＭＳ Ｐゴシック" charset="-128"/>
              </a:rPr>
              <a:t>… Reinforced Integrated Programming</a:t>
            </a:r>
            <a:endParaRPr lang="en-US" smtClean="0">
              <a:ea typeface="ＭＳ Ｐゴシック" charset="-128"/>
            </a:endParaRPr>
          </a:p>
          <a:p>
            <a:pPr>
              <a:spcAft>
                <a:spcPct val="20000"/>
              </a:spcAft>
            </a:pPr>
            <a:r>
              <a:rPr lang="en-US" smtClean="0">
                <a:ea typeface="ＭＳ Ｐゴシック" charset="-128"/>
              </a:rPr>
              <a:t>… Results </a:t>
            </a:r>
          </a:p>
          <a:p>
            <a:pPr lvl="1">
              <a:spcAft>
                <a:spcPct val="20000"/>
              </a:spcAft>
            </a:pPr>
            <a:r>
              <a:rPr lang="en-US" smtClean="0">
                <a:ea typeface="ＭＳ Ｐゴシック" charset="-128"/>
              </a:rPr>
              <a:t>Performance framework and reserve</a:t>
            </a:r>
          </a:p>
          <a:p>
            <a:pPr lvl="1">
              <a:spcAft>
                <a:spcPct val="20000"/>
              </a:spcAft>
            </a:pPr>
            <a:r>
              <a:rPr lang="en-US" smtClean="0">
                <a:ea typeface="ＭＳ Ｐゴシック" charset="-128"/>
              </a:rPr>
              <a:t>Indicators</a:t>
            </a:r>
          </a:p>
          <a:p>
            <a:pPr lvl="1">
              <a:spcAft>
                <a:spcPct val="20000"/>
              </a:spcAft>
            </a:pPr>
            <a:r>
              <a:rPr lang="en-US" smtClean="0">
                <a:ea typeface="ＭＳ Ｐゴシック" charset="-128"/>
              </a:rPr>
              <a:t>Evaluation</a:t>
            </a:r>
          </a:p>
          <a:p>
            <a:pPr lvl="1">
              <a:spcAft>
                <a:spcPct val="20000"/>
              </a:spcAft>
            </a:pPr>
            <a:r>
              <a:rPr lang="en-US" smtClean="0">
                <a:ea typeface="ＭＳ Ｐゴシック" charset="-128"/>
              </a:rPr>
              <a:t>Joint Action Plan</a:t>
            </a:r>
          </a:p>
          <a:p>
            <a:pPr>
              <a:spcAft>
                <a:spcPct val="20000"/>
              </a:spcAft>
            </a:pPr>
            <a:r>
              <a:rPr lang="en-US" smtClean="0">
                <a:ea typeface="ＭＳ Ｐゴシック" charset="-128"/>
              </a:rPr>
              <a:t>… Conditionality</a:t>
            </a:r>
          </a:p>
          <a:p>
            <a:pPr>
              <a:spcAft>
                <a:spcPct val="20000"/>
              </a:spcAft>
            </a:pPr>
            <a:r>
              <a:rPr lang="en-US" smtClean="0">
                <a:ea typeface="ＭＳ Ｐゴシック" charset="-128"/>
              </a:rPr>
              <a:t>… Thematic Concentration</a:t>
            </a:r>
          </a:p>
          <a:p>
            <a:pPr>
              <a:spcAft>
                <a:spcPct val="20000"/>
              </a:spcAft>
            </a:pPr>
            <a:r>
              <a:rPr lang="en-US" smtClean="0">
                <a:ea typeface="ＭＳ Ｐゴシック" charset="-128"/>
              </a:rPr>
              <a:t>Simplification</a:t>
            </a:r>
            <a:endParaRPr lang="en-GB" smtClean="0">
              <a:ea typeface="ＭＳ Ｐゴシック" charset="-128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charset="0"/>
              <a:buNone/>
              <a:defRPr/>
            </a:pPr>
            <a:endParaRPr lang="en-GB" sz="4000"/>
          </a:p>
          <a:p>
            <a:pPr algn="ctr">
              <a:buFont typeface="Wingdings" charset="0"/>
              <a:buNone/>
              <a:defRPr/>
            </a:pPr>
            <a:r>
              <a:rPr lang="en-GB" sz="4000"/>
              <a:t>Specific provisions for the ESF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476250"/>
            <a:ext cx="6983413" cy="936625"/>
          </a:xfrm>
          <a:noFill/>
        </p:spPr>
        <p:txBody>
          <a:bodyPr/>
          <a:lstStyle/>
          <a:p>
            <a:pPr algn="ctr" eaLnBrk="1" hangingPunct="1"/>
            <a:r>
              <a:rPr lang="en-GB" b="0" smtClean="0">
                <a:solidFill>
                  <a:srgbClr val="FFFF00"/>
                </a:solidFill>
                <a:ea typeface="ＭＳ Ｐゴシック" charset="-128"/>
              </a:rPr>
              <a:t>Scope</a:t>
            </a:r>
          </a:p>
        </p:txBody>
      </p:sp>
      <p:sp>
        <p:nvSpPr>
          <p:cNvPr id="25602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971550" y="1916113"/>
            <a:ext cx="3675063" cy="4392612"/>
          </a:xfrm>
          <a:noFill/>
        </p:spPr>
        <p:txBody>
          <a:bodyPr/>
          <a:lstStyle/>
          <a:p>
            <a:pPr marL="419100" indent="-419100" eaLnBrk="1" hangingPunct="1">
              <a:lnSpc>
                <a:spcPct val="90000"/>
              </a:lnSpc>
              <a:buFontTx/>
              <a:buNone/>
            </a:pPr>
            <a:r>
              <a:rPr lang="en-GB" sz="1100" smtClean="0">
                <a:ea typeface="ＭＳ Ｐゴシック" charset="-128"/>
              </a:rPr>
              <a:t>	</a:t>
            </a:r>
            <a:r>
              <a:rPr lang="en-GB" sz="2200" i="1" u="sng" smtClean="0">
                <a:ea typeface="ＭＳ Ｐゴシック" charset="-128"/>
              </a:rPr>
              <a:t>18</a:t>
            </a:r>
            <a:r>
              <a:rPr lang="en-GB" sz="2200" smtClean="0">
                <a:ea typeface="ＭＳ Ｐゴシック" charset="-128"/>
              </a:rPr>
              <a:t> Investment priorities             in 4 thematic objectives</a:t>
            </a:r>
          </a:p>
          <a:p>
            <a:pPr marL="419100" indent="-419100" eaLnBrk="1" hangingPunct="1">
              <a:lnSpc>
                <a:spcPct val="90000"/>
              </a:lnSpc>
              <a:buFontTx/>
              <a:buNone/>
            </a:pPr>
            <a:endParaRPr lang="en-GB" sz="2200" smtClean="0">
              <a:ea typeface="ＭＳ Ｐゴシック" charset="-128"/>
            </a:endParaRPr>
          </a:p>
          <a:p>
            <a:pPr marL="419100" indent="-419100" eaLnBrk="1" hangingPunct="1">
              <a:lnSpc>
                <a:spcPct val="90000"/>
              </a:lnSpc>
              <a:buFontTx/>
              <a:buAutoNum type="arabicPeriod"/>
            </a:pPr>
            <a:r>
              <a:rPr lang="en-GB" sz="1800" smtClean="0">
                <a:ea typeface="ＭＳ Ｐゴシック" charset="-128"/>
              </a:rPr>
              <a:t>Promoting employment and supporting labour mobility</a:t>
            </a:r>
          </a:p>
          <a:p>
            <a:pPr marL="419100" indent="-419100" eaLnBrk="1" hangingPunct="1">
              <a:lnSpc>
                <a:spcPct val="90000"/>
              </a:lnSpc>
              <a:buFontTx/>
              <a:buAutoNum type="arabicPeriod"/>
            </a:pPr>
            <a:endParaRPr lang="en-GB" sz="1800" smtClean="0">
              <a:ea typeface="ＭＳ Ｐゴシック" charset="-128"/>
            </a:endParaRPr>
          </a:p>
          <a:p>
            <a:pPr marL="419100" indent="-419100" eaLnBrk="1" hangingPunct="1">
              <a:lnSpc>
                <a:spcPct val="90000"/>
              </a:lnSpc>
              <a:buFontTx/>
              <a:buAutoNum type="arabicPeriod" startAt="2"/>
            </a:pPr>
            <a:r>
              <a:rPr lang="en-GB" sz="1800" smtClean="0">
                <a:ea typeface="ＭＳ Ｐゴシック" charset="-128"/>
              </a:rPr>
              <a:t>Promoting social inclusion and combating poverty</a:t>
            </a:r>
          </a:p>
          <a:p>
            <a:pPr marL="419100" indent="-419100" eaLnBrk="1" hangingPunct="1">
              <a:lnSpc>
                <a:spcPct val="90000"/>
              </a:lnSpc>
              <a:buFontTx/>
              <a:buAutoNum type="arabicPeriod" startAt="2"/>
            </a:pPr>
            <a:endParaRPr lang="en-GB" sz="1800" smtClean="0">
              <a:ea typeface="ＭＳ Ｐゴシック" charset="-128"/>
            </a:endParaRPr>
          </a:p>
          <a:p>
            <a:pPr marL="419100" indent="-419100" eaLnBrk="1" hangingPunct="1">
              <a:lnSpc>
                <a:spcPct val="90000"/>
              </a:lnSpc>
              <a:buFontTx/>
              <a:buAutoNum type="arabicPeriod" startAt="3"/>
            </a:pPr>
            <a:r>
              <a:rPr lang="en-GB" sz="1800" smtClean="0">
                <a:ea typeface="ＭＳ Ｐゴシック" charset="-128"/>
              </a:rPr>
              <a:t>Investing in education, skills and lifelong learning</a:t>
            </a:r>
          </a:p>
          <a:p>
            <a:pPr marL="419100" indent="-419100" eaLnBrk="1" hangingPunct="1">
              <a:lnSpc>
                <a:spcPct val="90000"/>
              </a:lnSpc>
              <a:buFontTx/>
              <a:buAutoNum type="arabicPeriod" startAt="3"/>
            </a:pPr>
            <a:endParaRPr lang="en-GB" sz="1800" smtClean="0">
              <a:ea typeface="ＭＳ Ｐゴシック" charset="-128"/>
            </a:endParaRPr>
          </a:p>
          <a:p>
            <a:pPr marL="419100" indent="-419100" eaLnBrk="1" hangingPunct="1">
              <a:lnSpc>
                <a:spcPct val="90000"/>
              </a:lnSpc>
              <a:buFontTx/>
              <a:buNone/>
            </a:pPr>
            <a:r>
              <a:rPr lang="en-GB" sz="1800" smtClean="0">
                <a:ea typeface="ＭＳ Ｐゴシック" charset="-128"/>
              </a:rPr>
              <a:t>4.	Enhancing institutional and administrative capacities</a:t>
            </a:r>
          </a:p>
        </p:txBody>
      </p:sp>
      <p:sp>
        <p:nvSpPr>
          <p:cNvPr id="25603" name="Rectangle 11"/>
          <p:cNvSpPr>
            <a:spLocks noGrp="1" noChangeArrowheads="1"/>
          </p:cNvSpPr>
          <p:nvPr>
            <p:ph type="body" sz="half" idx="2"/>
          </p:nvPr>
        </p:nvSpPr>
        <p:spPr>
          <a:xfrm>
            <a:off x="4859338" y="1916113"/>
            <a:ext cx="3889375" cy="4700587"/>
          </a:xfrm>
          <a:noFill/>
        </p:spPr>
        <p:txBody>
          <a:bodyPr/>
          <a:lstStyle/>
          <a:p>
            <a:pPr marL="361950" indent="-361950" eaLnBrk="1" hangingPunct="1">
              <a:lnSpc>
                <a:spcPct val="80000"/>
              </a:lnSpc>
              <a:buFontTx/>
              <a:buNone/>
            </a:pPr>
            <a:r>
              <a:rPr lang="en-GB" sz="2000" smtClean="0">
                <a:ea typeface="ＭＳ Ｐゴシック" charset="-128"/>
              </a:rPr>
              <a:t>	ESF contribution to the other thematic objectives notably:</a:t>
            </a:r>
          </a:p>
          <a:p>
            <a:pPr marL="361950" indent="-361950" eaLnBrk="1" hangingPunct="1">
              <a:lnSpc>
                <a:spcPct val="80000"/>
              </a:lnSpc>
              <a:buFontTx/>
              <a:buNone/>
            </a:pPr>
            <a:endParaRPr lang="en-GB" sz="1000" smtClean="0">
              <a:ea typeface="ＭＳ Ｐゴシック" charset="-128"/>
            </a:endParaRPr>
          </a:p>
          <a:p>
            <a:pPr marL="361950" indent="-361950" eaLnBrk="1" hangingPunct="1">
              <a:lnSpc>
                <a:spcPct val="80000"/>
              </a:lnSpc>
              <a:buFontTx/>
              <a:buNone/>
            </a:pPr>
            <a:endParaRPr lang="fr-BE" sz="1000" smtClean="0">
              <a:ea typeface="ＭＳ Ｐゴシック" charset="-128"/>
            </a:endParaRPr>
          </a:p>
          <a:p>
            <a:pPr marL="361950" indent="-361950" eaLnBrk="1" hangingPunct="1">
              <a:lnSpc>
                <a:spcPct val="80000"/>
              </a:lnSpc>
              <a:buFontTx/>
              <a:buNone/>
            </a:pPr>
            <a:endParaRPr lang="en-GB" sz="1000" smtClean="0">
              <a:ea typeface="ＭＳ Ｐゴシック" charset="-128"/>
            </a:endParaRPr>
          </a:p>
          <a:p>
            <a:pPr marL="361950" indent="-361950" eaLnBrk="1" hangingPunct="1">
              <a:lnSpc>
                <a:spcPct val="80000"/>
              </a:lnSpc>
              <a:buFontTx/>
              <a:buAutoNum type="arabicPeriod"/>
            </a:pPr>
            <a:r>
              <a:rPr lang="en-GB" sz="1800" smtClean="0">
                <a:ea typeface="ＭＳ Ｐゴシック" charset="-128"/>
              </a:rPr>
              <a:t>Supporting an environmentally sustainable economy (low carbon…)</a:t>
            </a:r>
          </a:p>
          <a:p>
            <a:pPr marL="361950" indent="-361950" eaLnBrk="1" hangingPunct="1">
              <a:lnSpc>
                <a:spcPct val="80000"/>
              </a:lnSpc>
              <a:buFontTx/>
              <a:buAutoNum type="arabicPeriod"/>
            </a:pPr>
            <a:endParaRPr lang="en-GB" sz="1800" smtClean="0">
              <a:ea typeface="ＭＳ Ｐゴシック" charset="-128"/>
            </a:endParaRPr>
          </a:p>
          <a:p>
            <a:pPr marL="361950" indent="-361950" eaLnBrk="1" hangingPunct="1">
              <a:lnSpc>
                <a:spcPct val="80000"/>
              </a:lnSpc>
              <a:buFontTx/>
              <a:buAutoNum type="arabicPeriod" startAt="2"/>
            </a:pPr>
            <a:r>
              <a:rPr lang="en-GB" sz="1800" smtClean="0">
                <a:ea typeface="ＭＳ Ｐゴシック" charset="-128"/>
              </a:rPr>
              <a:t>Enhancing the accessibility, use and quality of ICT</a:t>
            </a:r>
          </a:p>
          <a:p>
            <a:pPr marL="361950" indent="-361950" eaLnBrk="1" hangingPunct="1">
              <a:lnSpc>
                <a:spcPct val="80000"/>
              </a:lnSpc>
              <a:buFontTx/>
              <a:buAutoNum type="arabicPeriod" startAt="2"/>
            </a:pPr>
            <a:endParaRPr lang="en-GB" sz="1800" smtClean="0">
              <a:ea typeface="ＭＳ Ｐゴシック" charset="-128"/>
            </a:endParaRPr>
          </a:p>
          <a:p>
            <a:pPr marL="361950" indent="-361950" eaLnBrk="1" hangingPunct="1">
              <a:lnSpc>
                <a:spcPct val="80000"/>
              </a:lnSpc>
              <a:buFontTx/>
              <a:buAutoNum type="arabicPeriod" startAt="2"/>
            </a:pPr>
            <a:r>
              <a:rPr lang="en-GB" sz="1800" smtClean="0">
                <a:ea typeface="ＭＳ Ｐゴシック" charset="-128"/>
              </a:rPr>
              <a:t>Strengthening research and innovation</a:t>
            </a:r>
          </a:p>
          <a:p>
            <a:pPr marL="361950" indent="-361950" eaLnBrk="1" hangingPunct="1">
              <a:lnSpc>
                <a:spcPct val="80000"/>
              </a:lnSpc>
              <a:buFontTx/>
              <a:buAutoNum type="arabicPeriod" startAt="2"/>
            </a:pPr>
            <a:endParaRPr lang="en-GB" sz="1800" smtClean="0">
              <a:ea typeface="ＭＳ Ｐゴシック" charset="-128"/>
            </a:endParaRPr>
          </a:p>
          <a:p>
            <a:pPr marL="361950" indent="-361950" eaLnBrk="1" hangingPunct="1">
              <a:lnSpc>
                <a:spcPct val="80000"/>
              </a:lnSpc>
              <a:buFontTx/>
              <a:buNone/>
            </a:pPr>
            <a:r>
              <a:rPr lang="en-GB" sz="1800" smtClean="0">
                <a:ea typeface="ＭＳ Ｐゴシック" charset="-128"/>
              </a:rPr>
              <a:t>4.	Enhancing the competitiveness of small and medium-sized enterprises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 eaLnBrk="1" hangingPunct="1"/>
            <a:r>
              <a:rPr lang="en-GB" b="0" smtClean="0">
                <a:solidFill>
                  <a:srgbClr val="FFFF00"/>
                </a:solidFill>
                <a:ea typeface="ＭＳ Ｐゴシック" charset="-128"/>
              </a:rPr>
              <a:t>ESF specific issues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495300" indent="-495300" eaLnBrk="1" hangingPunct="1">
              <a:lnSpc>
                <a:spcPct val="80000"/>
              </a:lnSpc>
              <a:buFontTx/>
              <a:buNone/>
              <a:defRPr/>
            </a:pPr>
            <a:endParaRPr lang="en-GB" sz="2000" u="sng" dirty="0"/>
          </a:p>
          <a:p>
            <a:pPr marL="495300" indent="-4953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GB" sz="2000" dirty="0" smtClean="0"/>
              <a:t>Ensuring a strong involvement of social partners and NGOs</a:t>
            </a:r>
          </a:p>
          <a:p>
            <a:pPr marL="495300" indent="-495300" eaLnBrk="1" hangingPunct="1">
              <a:lnSpc>
                <a:spcPct val="80000"/>
              </a:lnSpc>
              <a:buFontTx/>
              <a:buNone/>
              <a:defRPr/>
            </a:pPr>
            <a:r>
              <a:rPr lang="en-GB" sz="2000" dirty="0" smtClean="0"/>
              <a:t> </a:t>
            </a:r>
            <a:endParaRPr lang="en-GB" sz="2000" u="sng" dirty="0"/>
          </a:p>
          <a:p>
            <a:pPr marL="495300" indent="-495300" eaLnBrk="1" hangingPunct="1">
              <a:lnSpc>
                <a:spcPct val="80000"/>
              </a:lnSpc>
              <a:buFontTx/>
              <a:buAutoNum type="arabicPeriod" startAt="2"/>
              <a:defRPr/>
            </a:pPr>
            <a:r>
              <a:rPr lang="en-GB" sz="2000" dirty="0" smtClean="0"/>
              <a:t>Gender equality and non discrimination at the core of the ESF</a:t>
            </a:r>
          </a:p>
          <a:p>
            <a:pPr marL="495300" indent="-495300" eaLnBrk="1" hangingPunct="1">
              <a:lnSpc>
                <a:spcPct val="80000"/>
              </a:lnSpc>
              <a:buFontTx/>
              <a:buAutoNum type="arabicPeriod" startAt="2"/>
              <a:defRPr/>
            </a:pPr>
            <a:endParaRPr lang="en-GB" sz="2000" dirty="0" smtClean="0"/>
          </a:p>
          <a:p>
            <a:pPr marL="495300" indent="-495300" eaLnBrk="1" hangingPunct="1">
              <a:lnSpc>
                <a:spcPct val="80000"/>
              </a:lnSpc>
              <a:buFontTx/>
              <a:buAutoNum type="arabicPeriod" startAt="2"/>
              <a:defRPr/>
            </a:pPr>
            <a:r>
              <a:rPr lang="en-GB" sz="2000" dirty="0" err="1" smtClean="0"/>
              <a:t>Transnationality</a:t>
            </a:r>
            <a:r>
              <a:rPr lang="en-GB" sz="2000" dirty="0" smtClean="0"/>
              <a:t> and social Innovation</a:t>
            </a:r>
          </a:p>
          <a:p>
            <a:pPr marL="495300" indent="-495300" eaLnBrk="1" hangingPunct="1">
              <a:lnSpc>
                <a:spcPct val="80000"/>
              </a:lnSpc>
              <a:buFontTx/>
              <a:buAutoNum type="arabicPeriod" startAt="2"/>
              <a:defRPr/>
            </a:pPr>
            <a:endParaRPr lang="en-GB" sz="2000" dirty="0" smtClean="0"/>
          </a:p>
          <a:p>
            <a:pPr marL="495300" indent="-495300" eaLnBrk="1" hangingPunct="1">
              <a:lnSpc>
                <a:spcPct val="80000"/>
              </a:lnSpc>
              <a:buFontTx/>
              <a:buAutoNum type="arabicPeriod" startAt="2"/>
              <a:defRPr/>
            </a:pPr>
            <a:r>
              <a:rPr lang="en-GB" sz="2000" dirty="0" smtClean="0"/>
              <a:t>Reinforcing the territorial approach</a:t>
            </a:r>
          </a:p>
          <a:p>
            <a:pPr marL="0" indent="0" eaLnBrk="1" hangingPunct="1">
              <a:lnSpc>
                <a:spcPct val="80000"/>
              </a:lnSpc>
              <a:buFont typeface="Wingdings" charset="0"/>
              <a:buNone/>
              <a:defRPr/>
            </a:pPr>
            <a:endParaRPr lang="en-GB" sz="2000" dirty="0" smtClean="0"/>
          </a:p>
          <a:p>
            <a:pPr marL="495300" indent="-495300" eaLnBrk="1" hangingPunct="1">
              <a:lnSpc>
                <a:spcPct val="80000"/>
              </a:lnSpc>
              <a:buFontTx/>
              <a:buAutoNum type="arabicPeriod" startAt="2"/>
              <a:defRPr/>
            </a:pPr>
            <a:r>
              <a:rPr lang="en-GB" sz="2000" dirty="0" smtClean="0"/>
              <a:t>Specific provisions for financial management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17/11/2007 22:01:17&quot;&gt;&lt;Slide id=&quot;449&quot; dur=&quot;3.672&quot;/&gt;&lt;/Timings&gt;&lt;/WMTools&gt;"/>
</p:tagLst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C556E53A54E349AA52450A485E4D01" ma:contentTypeVersion="0" ma:contentTypeDescription="Create a new document." ma:contentTypeScope="" ma:versionID="32ca95cc3832885d1927eeecb16d8d8d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D0B641A-201C-4CFE-90DE-F45269A863C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F4707B3-8B77-49BC-9089-C7B0BF91F9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3031E38-063B-4CFD-A504-5037457D68B8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1011</TotalTime>
  <Words>1592</Words>
  <Application>Microsoft Office PowerPoint</Application>
  <PresentationFormat>Apresentação no Ecrã (4:3)</PresentationFormat>
  <Paragraphs>284</Paragraphs>
  <Slides>17</Slides>
  <Notes>17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17</vt:i4>
      </vt:variant>
    </vt:vector>
  </HeadingPairs>
  <TitlesOfParts>
    <vt:vector size="28" baseType="lpstr">
      <vt:lpstr>Arial</vt:lpstr>
      <vt:lpstr>ＭＳ Ｐゴシック</vt:lpstr>
      <vt:lpstr>Wingdings</vt:lpstr>
      <vt:lpstr>Tahoma</vt:lpstr>
      <vt:lpstr>Verdana</vt:lpstr>
      <vt:lpstr>Calibri</vt:lpstr>
      <vt:lpstr>Times New Roman</vt:lpstr>
      <vt:lpstr>Symbol</vt:lpstr>
      <vt:lpstr>ＭＳ Ｐゴシック</vt:lpstr>
      <vt:lpstr>Courier New</vt:lpstr>
      <vt:lpstr>Shimmer</vt:lpstr>
      <vt:lpstr> Key elements of the Commission proposal for the future ESF 2014-2020    Franz Pointner, DG Employment, Social Affairs and Inclusion</vt:lpstr>
      <vt:lpstr>Legislative package</vt:lpstr>
      <vt:lpstr>Guiding political principles of the reform</vt:lpstr>
      <vt:lpstr>Geographical coverage of support</vt:lpstr>
      <vt:lpstr>ESF  - minimum shares</vt:lpstr>
      <vt:lpstr>Focus on …</vt:lpstr>
      <vt:lpstr>Diapositivo 7</vt:lpstr>
      <vt:lpstr>Scope</vt:lpstr>
      <vt:lpstr>ESF specific issues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ESF      Title</dc:title>
  <dc:creator>Thomas Bender</dc:creator>
  <cp:lastModifiedBy>U</cp:lastModifiedBy>
  <cp:revision>235</cp:revision>
  <cp:lastPrinted>2013-05-26T19:19:41Z</cp:lastPrinted>
  <dcterms:created xsi:type="dcterms:W3CDTF">2005-01-18T08:23:10Z</dcterms:created>
  <dcterms:modified xsi:type="dcterms:W3CDTF">2013-05-29T15:07:19Z</dcterms:modified>
</cp:coreProperties>
</file>